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5" r:id="rId1"/>
  </p:sldMasterIdLst>
  <p:notesMasterIdLst>
    <p:notesMasterId r:id="rId10"/>
  </p:notesMasterIdLst>
  <p:handoutMasterIdLst>
    <p:handoutMasterId r:id="rId11"/>
  </p:handoutMasterIdLst>
  <p:sldIdLst>
    <p:sldId id="287" r:id="rId2"/>
    <p:sldId id="286" r:id="rId3"/>
    <p:sldId id="275" r:id="rId4"/>
    <p:sldId id="276" r:id="rId5"/>
    <p:sldId id="278" r:id="rId6"/>
    <p:sldId id="288" r:id="rId7"/>
    <p:sldId id="285" r:id="rId8"/>
    <p:sldId id="27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35" autoAdjust="0"/>
    <p:restoredTop sz="94640"/>
  </p:normalViewPr>
  <p:slideViewPr>
    <p:cSldViewPr snapToGrid="0" snapToObjects="1">
      <p:cViewPr>
        <p:scale>
          <a:sx n="115" d="100"/>
          <a:sy n="115" d="100"/>
        </p:scale>
        <p:origin x="-104" y="-3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2/10/17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2/10/17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128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07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E7A-65D4-4E4C-9D2A-66E89FB66668}" type="datetime1">
              <a:rPr lang="en-US" smtClean="0"/>
              <a:t>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02/10/2017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" y="-1"/>
            <a:ext cx="9144000" cy="192024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0" y="1920240"/>
            <a:ext cx="9144000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855890"/>
            <a:ext cx="8229600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ct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0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075497"/>
            <a:ext cx="8229600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4" name="TextBox 13"/>
          <p:cNvSpPr txBox="1"/>
          <p:nvPr/>
        </p:nvSpPr>
        <p:spPr>
          <a:xfrm>
            <a:off x="329321" y="365291"/>
            <a:ext cx="50462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ADVANCED EV3 PROGRAMMING LESSON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15" name="Picture 14" descr="EV3Lessons.com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0917" y="473502"/>
            <a:ext cx="2940317" cy="1092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Connector 16"/>
          <p:cNvCxnSpPr/>
          <p:nvPr/>
        </p:nvCxnSpPr>
        <p:spPr>
          <a:xfrm>
            <a:off x="457200" y="4012165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6579-90F3-4F43-98D6-D1136650F760}" type="datetime1">
              <a:rPr lang="en-US" smtClean="0"/>
              <a:t>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02/10/2017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3" name="Rectangle 12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0" y="5075171"/>
            <a:ext cx="9143999" cy="17828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0" y="4937760"/>
            <a:ext cx="9144000" cy="137411"/>
            <a:chOff x="284163" y="1577847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AC15B-9056-774D-B603-2D55CA98627B}" type="datetime1">
              <a:rPr lang="en-US" smtClean="0"/>
              <a:t>2/10/17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02/10/2017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8" name="Rectangle 1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A9E13-1725-7F49-B096-5E52531BE606}" type="datetime1">
              <a:rPr lang="en-US" smtClean="0"/>
              <a:t>2/10/17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4163" y="1577847"/>
            <a:ext cx="1600200" cy="137411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1885174" y="1577847"/>
            <a:ext cx="2743200" cy="13741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4626864" y="1577847"/>
            <a:ext cx="4233672" cy="13741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21" name="Rectangle 20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979CD-FFF9-7242-9605-1394662E390C}" type="datetime1">
              <a:rPr lang="en-US" smtClean="0"/>
              <a:t>2/10/17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02/10/2017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7" name="Rectangle 16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62F8C-A989-7740-8C35-7063E056B0F8}" type="datetime1">
              <a:rPr lang="en-US" smtClean="0"/>
              <a:t>2/10/17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02/10/2017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4" name="Rectangle 13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89777-1166-364A-8950-3AA9DF1FEF55}" type="datetime1">
              <a:rPr lang="en-US" smtClean="0"/>
              <a:t>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02/10/2017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 rot="5400000">
            <a:off x="5257800" y="2965449"/>
            <a:ext cx="6858000" cy="914400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79924" y="6437032"/>
            <a:ext cx="2133600" cy="365125"/>
          </a:xfrm>
        </p:spPr>
        <p:txBody>
          <a:bodyPr/>
          <a:lstStyle/>
          <a:p>
            <a:fld id="{C5ADF7F7-D98D-C54F-90E0-B49C970D32FC}" type="datetime1">
              <a:rPr lang="en-US" smtClean="0"/>
              <a:t>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02/10/2017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77031" y="6439714"/>
            <a:ext cx="630621" cy="359760"/>
          </a:xfrm>
        </p:spPr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 rot="5400000">
            <a:off x="4753323" y="3358675"/>
            <a:ext cx="6861177" cy="137475"/>
            <a:chOff x="284163" y="1577847"/>
            <a:chExt cx="8576373" cy="137411"/>
          </a:xfrm>
        </p:grpSpPr>
        <p:sp>
          <p:nvSpPr>
            <p:cNvPr id="13" name="Rectangle 12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91D6A-0EEF-B848-9461-B9F58736F8BE}" type="datetime1">
              <a:rPr lang="en-US" smtClean="0"/>
              <a:t>2/10/17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02/10/2017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99698" y="1554163"/>
            <a:ext cx="8737927" cy="47418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163" y="1818870"/>
            <a:ext cx="8574087" cy="430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84041" y="6434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FD205A87-4E58-FD4E-BDEA-6DA3ED38F3D7}" type="datetime1">
              <a:rPr lang="en-US" smtClean="0"/>
              <a:t>2/10/17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sk-SK" smtClean="0"/>
              <a:t>© 2015 EV3Lessons.com, Last edit 02/10/2017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1887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7915" y="6439714"/>
            <a:ext cx="630621" cy="35976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404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</p:sldLayoutIdLst>
  <p:timing>
    <p:tnLst>
      <p:par>
        <p:cTn id="1" dur="indefinite" restart="never" nodeType="tmRoot"/>
      </p:par>
    </p:tnLst>
  </p:timing>
  <p:hf hdr="0" dt="0"/>
  <p:txStyles>
    <p:titleStyle>
      <a:lvl1pPr marL="231775" indent="3175" algn="l" defTabSz="914400" rtl="0" eaLnBrk="1" latinLnBrk="0" hangingPunct="1">
        <a:spcBef>
          <a:spcPct val="0"/>
        </a:spcBef>
        <a:buNone/>
        <a:tabLst/>
        <a:defRPr sz="4200" kern="1200">
          <a:solidFill>
            <a:schemeClr val="bg1"/>
          </a:solidFill>
          <a:latin typeface="Calibri" charset="0"/>
          <a:ea typeface="Calibri" charset="0"/>
          <a:cs typeface="Calibri" charset="0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Menu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Sanjay and Arvind Seshan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459013" y="4560129"/>
            <a:ext cx="2225974" cy="1382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172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 to use variables</a:t>
            </a:r>
          </a:p>
          <a:p>
            <a:r>
              <a:rPr lang="en-US" dirty="0" smtClean="0"/>
              <a:t>Learn to create a menu system that is not limited to a particular number of choices</a:t>
            </a:r>
          </a:p>
          <a:p>
            <a:r>
              <a:rPr lang="en-US" dirty="0" smtClean="0"/>
              <a:t>Learn to create a menu system that updates the menu view</a:t>
            </a:r>
          </a:p>
          <a:p>
            <a:endParaRPr lang="en-US" dirty="0" smtClean="0"/>
          </a:p>
          <a:p>
            <a:r>
              <a:rPr lang="en-US" dirty="0" smtClean="0"/>
              <a:t>Prerequisites: Variables, Math Blocks, Brick Buttons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02/10/2017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52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955" y="1608093"/>
            <a:ext cx="8574087" cy="4307294"/>
          </a:xfrm>
        </p:spPr>
        <p:txBody>
          <a:bodyPr/>
          <a:lstStyle/>
          <a:p>
            <a:r>
              <a:rPr lang="en-US" dirty="0" smtClean="0"/>
              <a:t>In the “Using Brick Buttons as Sensors” Lesson in Intermediate, one of the challenges asked you to create a menu with 4 choices and a single screen display for the entire menu</a:t>
            </a:r>
          </a:p>
          <a:p>
            <a:r>
              <a:rPr lang="en-US" dirty="0" smtClean="0"/>
              <a:t>In this version, we build a menu system that updates the menu view each time you change your selection and lets you have a larger number of menu choices</a:t>
            </a:r>
          </a:p>
          <a:p>
            <a:r>
              <a:rPr lang="en-US" dirty="0" smtClean="0"/>
              <a:t>To make this menu, you will need to learn how to use variables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02/10/2017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Fancier Menu System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2660593" y="5227690"/>
            <a:ext cx="605790" cy="5257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5809397" y="5227690"/>
            <a:ext cx="605790" cy="5257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8640" y="4806795"/>
            <a:ext cx="2339340" cy="17145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98" y="4806795"/>
            <a:ext cx="2324100" cy="166878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2684" y="4806795"/>
            <a:ext cx="2308860" cy="1699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81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3823965" y="3803028"/>
            <a:ext cx="5104571" cy="8284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C. You must create a variable and give it a name before using it.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02/10/2017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Variables Lessons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823965" y="1624547"/>
            <a:ext cx="5104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A. Variables can store values for later use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9778"/>
          <a:stretch/>
        </p:blipFill>
        <p:spPr>
          <a:xfrm>
            <a:off x="1369358" y="3444301"/>
            <a:ext cx="2103061" cy="140009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4196"/>
          <a:stretch/>
        </p:blipFill>
        <p:spPr>
          <a:xfrm>
            <a:off x="1369358" y="1471144"/>
            <a:ext cx="1975106" cy="2182441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823965" y="2416896"/>
            <a:ext cx="5104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B. There are different types of variables. You must chose the type of variable before creating one.</a:t>
            </a:r>
            <a:endParaRPr lang="en-US" dirty="0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3432" t="5473" r="44188" b="43617"/>
          <a:stretch/>
        </p:blipFill>
        <p:spPr>
          <a:xfrm>
            <a:off x="1345347" y="5047124"/>
            <a:ext cx="1055386" cy="1389908"/>
          </a:xfrm>
          <a:prstGeom prst="rect">
            <a:avLst/>
          </a:prstGeom>
        </p:spPr>
      </p:pic>
      <p:sp>
        <p:nvSpPr>
          <p:cNvPr id="33" name="Content Placeholder 2"/>
          <p:cNvSpPr txBox="1">
            <a:spLocks/>
          </p:cNvSpPr>
          <p:nvPr/>
        </p:nvSpPr>
        <p:spPr>
          <a:xfrm>
            <a:off x="3823965" y="5007133"/>
            <a:ext cx="5104571" cy="82844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r>
              <a:rPr lang="en-US" sz="1800" dirty="0" smtClean="0"/>
              <a:t>D. Once created, you can read and write values to the variable.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728950" y="5875572"/>
            <a:ext cx="3997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 this lesson, </a:t>
            </a:r>
            <a:r>
              <a:rPr lang="en-US">
                <a:solidFill>
                  <a:srgbClr val="FF0000"/>
                </a:solidFill>
              </a:rPr>
              <a:t>we </a:t>
            </a:r>
            <a:r>
              <a:rPr lang="en-US" smtClean="0">
                <a:solidFill>
                  <a:srgbClr val="FF0000"/>
                </a:solidFill>
              </a:rPr>
              <a:t>use </a:t>
            </a:r>
            <a:r>
              <a:rPr lang="en-US" dirty="0">
                <a:solidFill>
                  <a:srgbClr val="FF0000"/>
                </a:solidFill>
              </a:rPr>
              <a:t>numeric variables. </a:t>
            </a:r>
          </a:p>
        </p:txBody>
      </p:sp>
    </p:spTree>
    <p:extLst>
      <p:ext uri="{BB962C8B-B14F-4D97-AF65-F5344CB8AC3E}">
        <p14:creationId xmlns:p14="http://schemas.microsoft.com/office/powerpoint/2010/main" val="3111724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449659"/>
            <a:ext cx="6216998" cy="4987373"/>
          </a:xfrm>
        </p:spPr>
        <p:txBody>
          <a:bodyPr>
            <a:normAutofit fontScale="25000" lnSpcReduction="20000"/>
          </a:bodyPr>
          <a:lstStyle/>
          <a:p>
            <a:r>
              <a:rPr lang="en-US" sz="9600" b="1" dirty="0" smtClean="0">
                <a:solidFill>
                  <a:srgbClr val="FF0000"/>
                </a:solidFill>
              </a:rPr>
              <a:t>Challenge: </a:t>
            </a:r>
            <a:r>
              <a:rPr lang="en-US" sz="9600" dirty="0" smtClean="0"/>
              <a:t>Make a menu system that lets you perform 3 actions (display and say the numbers 1, 2, and 3) based on the button pressed</a:t>
            </a:r>
            <a:endParaRPr lang="en-US" sz="4900" dirty="0" smtClean="0"/>
          </a:p>
          <a:p>
            <a:r>
              <a:rPr lang="en-US" sz="7200" b="1" dirty="0" smtClean="0"/>
              <a:t>Step 1: </a:t>
            </a:r>
            <a:r>
              <a:rPr lang="en-US" sz="7200" dirty="0" smtClean="0"/>
              <a:t>Use a variable to store the current menu choice</a:t>
            </a:r>
          </a:p>
          <a:p>
            <a:r>
              <a:rPr lang="en-US" sz="7200" b="1" dirty="0" smtClean="0"/>
              <a:t>Step 2: </a:t>
            </a:r>
            <a:r>
              <a:rPr lang="en-US" sz="7200" dirty="0" smtClean="0"/>
              <a:t>Display the menu description for the current menu choice</a:t>
            </a:r>
          </a:p>
          <a:p>
            <a:r>
              <a:rPr lang="en-US" sz="7200" b="1" dirty="0" smtClean="0"/>
              <a:t>Step 3: </a:t>
            </a:r>
            <a:r>
              <a:rPr lang="en-US" sz="7200" dirty="0" smtClean="0"/>
              <a:t>Wait for the user to press a button (top, middle, down buttons)</a:t>
            </a:r>
          </a:p>
          <a:p>
            <a:r>
              <a:rPr lang="en-US" sz="7200" b="1" dirty="0" smtClean="0"/>
              <a:t>Step 4: </a:t>
            </a:r>
            <a:r>
              <a:rPr lang="en-US" sz="7200" dirty="0" smtClean="0"/>
              <a:t>Based on the button press: run the code for the menu choice (for middle button), or increase/decrease the menu choice variable (for up/down buttons)</a:t>
            </a:r>
          </a:p>
          <a:p>
            <a:r>
              <a:rPr lang="en-US" sz="7200" b="1" dirty="0" smtClean="0"/>
              <a:t>Step 5: </a:t>
            </a:r>
            <a:r>
              <a:rPr lang="en-US" sz="7200" dirty="0" smtClean="0"/>
              <a:t>Go back to 2…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02/10/2017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Menu Challenge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2758" y="3648082"/>
            <a:ext cx="1737396" cy="127333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519" y="2095990"/>
            <a:ext cx="1722155" cy="123656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2758" y="5141330"/>
            <a:ext cx="1706916" cy="125624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585626" y="1449659"/>
            <a:ext cx="2236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What you will see on the EV3 Brick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28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02/10/2017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Solution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3"/>
          <a:stretch/>
        </p:blipFill>
        <p:spPr>
          <a:xfrm>
            <a:off x="143126" y="3647529"/>
            <a:ext cx="9000873" cy="280497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058" y="1565858"/>
            <a:ext cx="2395270" cy="177296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237" y="1532360"/>
            <a:ext cx="2572350" cy="186742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59" y="1533249"/>
            <a:ext cx="1538205" cy="14849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241" y="1535531"/>
            <a:ext cx="1522079" cy="1474514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3551604" y="1348102"/>
            <a:ext cx="5482770" cy="22133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43126" y="1403477"/>
            <a:ext cx="3336988" cy="1802454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438399" y="4053929"/>
            <a:ext cx="1799771" cy="240578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849257" y="4239132"/>
            <a:ext cx="1306286" cy="22119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H="1" flipV="1">
            <a:off x="3093145" y="3270391"/>
            <a:ext cx="114513" cy="78353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533443" y="3524539"/>
            <a:ext cx="0" cy="75287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11620" y="1378985"/>
            <a:ext cx="22631" cy="18669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230578" y="1348102"/>
            <a:ext cx="36035" cy="22133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52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ideas in this lesson can be adapted to help you build a mission sequencer for FLL. Sequencers are useful because they:</a:t>
            </a:r>
          </a:p>
          <a:p>
            <a:pPr lvl="1"/>
            <a:r>
              <a:rPr lang="en-US" dirty="0" smtClean="0"/>
              <a:t>Allow you to skip missions if you are short of time</a:t>
            </a:r>
          </a:p>
          <a:p>
            <a:pPr lvl="1"/>
            <a:r>
              <a:rPr lang="en-US" dirty="0" smtClean="0"/>
              <a:t>Allow you to repeat failed missions</a:t>
            </a:r>
          </a:p>
          <a:p>
            <a:pPr lvl="1"/>
            <a:r>
              <a:rPr lang="en-US" dirty="0" smtClean="0"/>
              <a:t>Allow you access missions quickly (find them easily)</a:t>
            </a:r>
          </a:p>
          <a:p>
            <a:r>
              <a:rPr lang="en-US" dirty="0" smtClean="0"/>
              <a:t>If your Menu Action code is long (not just a display and sound), consider creating My Blocks out of your code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02/10/2017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18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This tutorial was created by Sanjay Seshan and Arvind Seshan </a:t>
            </a:r>
            <a:endParaRPr lang="en-US" smtClean="0"/>
          </a:p>
          <a:p>
            <a:r>
              <a:rPr lang="en-US" smtClean="0"/>
              <a:t>More </a:t>
            </a:r>
            <a:r>
              <a:rPr lang="en-US" smtClean="0"/>
              <a:t>lessons at www.ev3lessons.com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02/10/2017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Credits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199" y="5391957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487" y="4160675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111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vanced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dvanced" id="{90896108-50DE-FE4A-B182-456CF756ABD8}" vid="{7A7CEA50-AD81-7D48-98DE-F95E5886FB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advanced</Template>
  <TotalTime>2938</TotalTime>
  <Words>479</Words>
  <Application>Microsoft Macintosh PowerPoint</Application>
  <PresentationFormat>On-screen Show (4:3)</PresentationFormat>
  <Paragraphs>53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Helvetica Neue</vt:lpstr>
      <vt:lpstr>Wingdings</vt:lpstr>
      <vt:lpstr>Arial</vt:lpstr>
      <vt:lpstr>advanced</vt:lpstr>
      <vt:lpstr>Menu System</vt:lpstr>
      <vt:lpstr>Lesson Objectives</vt:lpstr>
      <vt:lpstr>A Fancier Menu System</vt:lpstr>
      <vt:lpstr>Review: Variables Lessons</vt:lpstr>
      <vt:lpstr>Menu Challenge</vt:lpstr>
      <vt:lpstr>Challenge Solution</vt:lpstr>
      <vt:lpstr>Next Steps</vt:lpstr>
      <vt:lpstr>Credits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 System</dc:title>
  <cp:lastModifiedBy>Srinivasan Seshan</cp:lastModifiedBy>
  <cp:revision>19</cp:revision>
  <dcterms:created xsi:type="dcterms:W3CDTF">2014-10-28T21:59:38Z</dcterms:created>
  <dcterms:modified xsi:type="dcterms:W3CDTF">2017-02-10T18:09:18Z</dcterms:modified>
</cp:coreProperties>
</file>