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notesSlides/notesSlide2.xml" ContentType="application/vnd.openxmlformats-officedocument.presentationml.notesSlide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6" r:id="rId1"/>
    <p:sldMasterId id="2147483738" r:id="rId2"/>
  </p:sldMasterIdLst>
  <p:notesMasterIdLst>
    <p:notesMasterId r:id="rId22"/>
  </p:notesMasterIdLst>
  <p:handoutMasterIdLst>
    <p:handoutMasterId r:id="rId23"/>
  </p:handoutMasterIdLst>
  <p:sldIdLst>
    <p:sldId id="412" r:id="rId3"/>
    <p:sldId id="405" r:id="rId4"/>
    <p:sldId id="355" r:id="rId5"/>
    <p:sldId id="356" r:id="rId6"/>
    <p:sldId id="357" r:id="rId7"/>
    <p:sldId id="358" r:id="rId8"/>
    <p:sldId id="359" r:id="rId9"/>
    <p:sldId id="360" r:id="rId10"/>
    <p:sldId id="413" r:id="rId11"/>
    <p:sldId id="414" r:id="rId12"/>
    <p:sldId id="415" r:id="rId13"/>
    <p:sldId id="416" r:id="rId14"/>
    <p:sldId id="409" r:id="rId15"/>
    <p:sldId id="417" r:id="rId16"/>
    <p:sldId id="418" r:id="rId17"/>
    <p:sldId id="419" r:id="rId18"/>
    <p:sldId id="422" r:id="rId19"/>
    <p:sldId id="408" r:id="rId20"/>
    <p:sldId id="407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900"/>
    <a:srgbClr val="6BD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1"/>
    <p:restoredTop sz="95680" autoAdjust="0"/>
  </p:normalViewPr>
  <p:slideViewPr>
    <p:cSldViewPr snapToGrid="0" snapToObjects="1">
      <p:cViewPr varScale="1">
        <p:scale>
          <a:sx n="103" d="100"/>
          <a:sy n="103" d="100"/>
        </p:scale>
        <p:origin x="85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9B3D7-15CB-9343-AA49-EFB5A8F33F18}" type="datetimeFigureOut">
              <a:rPr lang="en-US" smtClean="0"/>
              <a:t>5/15/17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BD6B-3536-BC44-B54A-7079C6CE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0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t>5/15/17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8995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Right side</a:t>
            </a:r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985AEE0-3598-4062-9022-895D296AD73A}" type="slidenum">
              <a:rPr lang="en-US">
                <a:latin typeface="Calibri" pitchFamily="34" charset="0"/>
              </a:rPr>
              <a:pPr eaLnBrk="1" hangingPunct="1"/>
              <a:t>11</a:t>
            </a:fld>
            <a:endParaRPr 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8704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Right side</a:t>
            </a:r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985AEE0-3598-4062-9022-895D296AD73A}" type="slidenum">
              <a:rPr lang="en-US">
                <a:latin typeface="Calibri" pitchFamily="34" charset="0"/>
              </a:rPr>
              <a:pPr eaLnBrk="1" hangingPunct="1"/>
              <a:t>12</a:t>
            </a:fld>
            <a:endParaRPr 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9274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667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2517" y="3427224"/>
            <a:ext cx="6858000" cy="914400"/>
          </a:xfrm>
        </p:spPr>
        <p:txBody>
          <a:bodyPr/>
          <a:lstStyle>
            <a:lvl1pPr marL="0" indent="0" algn="ctr">
              <a:buNone/>
              <a:defRPr b="0" cap="none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668ED-6BCC-6948-B7C3-6D87A88F1303}" type="datetime1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945988" cy="282095"/>
          </a:xfrm>
        </p:spPr>
        <p:txBody>
          <a:bodyPr/>
          <a:lstStyle/>
          <a:p>
            <a:r>
              <a:rPr lang="sk-SK" smtClean="0"/>
              <a:t>© 2016 EV3Lessons.com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4242" y="6341733"/>
            <a:ext cx="5883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2" descr="EV3Lesson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0896" y="400415"/>
            <a:ext cx="7741243" cy="2875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502903" y="5741850"/>
            <a:ext cx="8117227" cy="602769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pPr algn="ctr"/>
            <a:r>
              <a:rPr lang="en-US" sz="3200" dirty="0" smtClean="0"/>
              <a:t>BEGINNER PROGRAMMING LESSON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2078568" y="4119917"/>
            <a:ext cx="4965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By Sanjay and Arvind </a:t>
            </a:r>
            <a:r>
              <a:rPr lang="en-US" dirty="0" err="1" smtClean="0"/>
              <a:t>Seshan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 userDrawn="1"/>
        </p:nvSpPr>
        <p:spPr>
          <a:xfrm>
            <a:off x="8913670" y="-13853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401447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699E-EFFE-ED42-84A4-FC5C156ADCE3}" type="datetime1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528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0DB7C-AD56-D547-9B28-69FD6EE94796}" type="datetime1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4544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D3E98-F18B-E842-B0CD-F591BA22E084}" type="datetime1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0401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C0F2-CFD7-E04D-9A8C-E2C03D5A60F4}" type="datetime1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989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BE5CB-9C73-AD4F-8CE6-AD079CF3363B}" type="datetime1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4242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56E11-41CF-1F4F-90EF-A3EE95E44AAD}" type="datetime1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 (Last edit: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6293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C32F-8F87-C640-A07B-CB0BC1F52B41}" type="datetime1">
              <a:rPr lang="en-US" smtClean="0"/>
              <a:t>5/15/17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 (Last edit: 7/04/2016)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070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BABC8-62FE-4440-836B-EA80C357A52E}" type="datetime1">
              <a:rPr lang="en-US" smtClean="0"/>
              <a:t>5/15/17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 (Last edit: 7/04/2016)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021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3CD0F-3C94-6C4A-A5BC-0D5B3965852D}" type="datetime1">
              <a:rPr lang="en-US" smtClean="0"/>
              <a:t>5/15/17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 (Last edit: 7/04/2016)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12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F0C37-929D-D942-898C-1844D4DA9B07}" type="datetime1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 (Last edit: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744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57E1E-3116-4A4F-8EE4-2B3AEE33CD0B}" type="datetime1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7383" y="6376457"/>
            <a:ext cx="627256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9331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47DF-5057-8D4D-B2CA-6D893F346F02}" type="datetime1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 (Last edit: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3452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B795E-E309-314D-9ECF-8EE000527A20}" type="datetime1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2286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C075-F4CB-EA4D-A9EA-ED164EAD2093}" type="datetime1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51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F366D-F2C7-9D49-A4B7-D4B2C93F0777}" type="datetime1">
              <a:rPr lang="en-US" smtClean="0"/>
              <a:t>5/15/17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k-SK" smtClean="0"/>
              <a:t>© 2016 EV3Lessons.com (Last edit: 7/04/2016)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77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8AB31-3008-9747-895E-0F20D764CA06}" type="datetime1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 (Last edit: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9895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434EF-F4C5-244D-BF60-AC7EA87AEF8A}" type="datetime1">
              <a:rPr lang="en-US" smtClean="0"/>
              <a:t>5/15/17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 (Last edit: 7/04/2016)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424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21841-2C34-8244-9230-9FA49FC7A11C}" type="datetime1">
              <a:rPr lang="en-US" smtClean="0"/>
              <a:t>5/15/17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 (Last edit: 7/04/2016)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474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CDBCF-2037-2A42-8B68-4B17AB1BF391}" type="datetime1">
              <a:rPr lang="en-US" smtClean="0"/>
              <a:t>5/15/17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 (Last edit: 7/04/2016)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301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2E2A-4CFD-554C-B013-A8424A5CD323}" type="datetime1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 (Last edit: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64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3ABBF-DCD6-6B44-823C-537872FEE131}" type="datetime1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 (Last edit: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908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73CE7C84-186E-9042-BA1C-9EEBB2CCE57B}" type="datetime1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sk-SK" smtClean="0"/>
              <a:t>© 2016 EV3Lessons.com (Last edit: 7/04/2016)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 userDrawn="1"/>
        </p:nvSpPr>
        <p:spPr>
          <a:xfrm>
            <a:off x="8913902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0714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46063-AA35-9748-A665-46A0504A1B5C}" type="datetime1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k-SK" smtClean="0"/>
              <a:t>© 2016 EV3Lessons.com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81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4" Type="http://schemas.openxmlformats.org/officeDocument/2006/relationships/notesSlide" Target="../notesSlides/notesSlide2.xml"/><Relationship Id="rId5" Type="http://schemas.openxmlformats.org/officeDocument/2006/relationships/image" Target="../media/image5.png"/><Relationship Id="rId1" Type="http://schemas.openxmlformats.org/officeDocument/2006/relationships/tags" Target="../tags/tag33.xml"/><Relationship Id="rId2" Type="http://schemas.openxmlformats.org/officeDocument/2006/relationships/tags" Target="../tags/tag3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4" Type="http://schemas.openxmlformats.org/officeDocument/2006/relationships/notesSlide" Target="../notesSlides/notesSlide3.xml"/><Relationship Id="rId5" Type="http://schemas.openxmlformats.org/officeDocument/2006/relationships/image" Target="../media/image5.png"/><Relationship Id="rId1" Type="http://schemas.openxmlformats.org/officeDocument/2006/relationships/tags" Target="../tags/tag35.xml"/><Relationship Id="rId2" Type="http://schemas.openxmlformats.org/officeDocument/2006/relationships/tags" Target="../tags/tag3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microsoft.com/office/2007/relationships/hdphoto" Target="../media/hdphoto1.wdp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tags" Target="../tags/tag11.xml"/><Relationship Id="rId12" Type="http://schemas.openxmlformats.org/officeDocument/2006/relationships/tags" Target="../tags/tag12.xml"/><Relationship Id="rId13" Type="http://schemas.openxmlformats.org/officeDocument/2006/relationships/tags" Target="../tags/tag13.xml"/><Relationship Id="rId14" Type="http://schemas.openxmlformats.org/officeDocument/2006/relationships/tags" Target="../tags/tag14.xml"/><Relationship Id="rId15" Type="http://schemas.openxmlformats.org/officeDocument/2006/relationships/slideLayout" Target="../slideLayouts/slideLayout6.xml"/><Relationship Id="rId1" Type="http://schemas.openxmlformats.org/officeDocument/2006/relationships/tags" Target="../tags/tag1.xml"/><Relationship Id="rId2" Type="http://schemas.openxmlformats.org/officeDocument/2006/relationships/tags" Target="../tags/tag2.xml"/><Relationship Id="rId3" Type="http://schemas.openxmlformats.org/officeDocument/2006/relationships/tags" Target="../tags/tag3.xml"/><Relationship Id="rId4" Type="http://schemas.openxmlformats.org/officeDocument/2006/relationships/tags" Target="../tags/tag4.xml"/><Relationship Id="rId5" Type="http://schemas.openxmlformats.org/officeDocument/2006/relationships/tags" Target="../tags/tag5.xml"/><Relationship Id="rId6" Type="http://schemas.openxmlformats.org/officeDocument/2006/relationships/tags" Target="../tags/tag6.xml"/><Relationship Id="rId7" Type="http://schemas.openxmlformats.org/officeDocument/2006/relationships/tags" Target="../tags/tag7.xml"/><Relationship Id="rId8" Type="http://schemas.openxmlformats.org/officeDocument/2006/relationships/tags" Target="../tags/tag8.xml"/><Relationship Id="rId9" Type="http://schemas.openxmlformats.org/officeDocument/2006/relationships/tags" Target="../tags/tag9.xml"/><Relationship Id="rId10" Type="http://schemas.openxmlformats.org/officeDocument/2006/relationships/tags" Target="../tags/tag10.xml"/></Relationships>
</file>

<file path=ppt/slides/_rels/slide8.xml.rels><?xml version="1.0" encoding="UTF-8" standalone="yes"?>
<Relationships xmlns="http://schemas.openxmlformats.org/package/2006/relationships"><Relationship Id="rId11" Type="http://schemas.openxmlformats.org/officeDocument/2006/relationships/tags" Target="../tags/tag25.xml"/><Relationship Id="rId12" Type="http://schemas.openxmlformats.org/officeDocument/2006/relationships/tags" Target="../tags/tag26.xml"/><Relationship Id="rId13" Type="http://schemas.openxmlformats.org/officeDocument/2006/relationships/tags" Target="../tags/tag27.xml"/><Relationship Id="rId14" Type="http://schemas.openxmlformats.org/officeDocument/2006/relationships/tags" Target="../tags/tag28.xml"/><Relationship Id="rId15" Type="http://schemas.openxmlformats.org/officeDocument/2006/relationships/tags" Target="../tags/tag29.xml"/><Relationship Id="rId16" Type="http://schemas.openxmlformats.org/officeDocument/2006/relationships/tags" Target="../tags/tag30.xml"/><Relationship Id="rId17" Type="http://schemas.openxmlformats.org/officeDocument/2006/relationships/tags" Target="../tags/tag31.xml"/><Relationship Id="rId18" Type="http://schemas.openxmlformats.org/officeDocument/2006/relationships/tags" Target="../tags/tag32.xml"/><Relationship Id="rId19" Type="http://schemas.openxmlformats.org/officeDocument/2006/relationships/slideLayout" Target="../slideLayouts/slideLayout6.xml"/><Relationship Id="rId1" Type="http://schemas.openxmlformats.org/officeDocument/2006/relationships/tags" Target="../tags/tag15.xml"/><Relationship Id="rId2" Type="http://schemas.openxmlformats.org/officeDocument/2006/relationships/tags" Target="../tags/tag16.xml"/><Relationship Id="rId3" Type="http://schemas.openxmlformats.org/officeDocument/2006/relationships/tags" Target="../tags/tag17.xml"/><Relationship Id="rId4" Type="http://schemas.openxmlformats.org/officeDocument/2006/relationships/tags" Target="../tags/tag18.xml"/><Relationship Id="rId5" Type="http://schemas.openxmlformats.org/officeDocument/2006/relationships/tags" Target="../tags/tag19.xml"/><Relationship Id="rId6" Type="http://schemas.openxmlformats.org/officeDocument/2006/relationships/tags" Target="../tags/tag20.xml"/><Relationship Id="rId7" Type="http://schemas.openxmlformats.org/officeDocument/2006/relationships/tags" Target="../tags/tag21.xml"/><Relationship Id="rId8" Type="http://schemas.openxmlformats.org/officeDocument/2006/relationships/tags" Target="../tags/tag22.xml"/><Relationship Id="rId9" Type="http://schemas.openxmlformats.org/officeDocument/2006/relationships/tags" Target="../tags/tag23.xml"/><Relationship Id="rId10" Type="http://schemas.openxmlformats.org/officeDocument/2006/relationships/tags" Target="../tags/tag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Basic Line </a:t>
            </a:r>
            <a:r>
              <a:rPr lang="en-US" dirty="0" smtClean="0"/>
              <a:t>Follower (NXT)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Beginner Programming Lesson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11108" y="4592409"/>
            <a:ext cx="1700816" cy="105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00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405" y="260270"/>
            <a:ext cx="8574087" cy="967840"/>
          </a:xfrm>
        </p:spPr>
        <p:txBody>
          <a:bodyPr/>
          <a:lstStyle/>
          <a:p>
            <a:r>
              <a:rPr lang="en-US" dirty="0" smtClean="0"/>
              <a:t>Line Follower challenge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837" y="1959428"/>
            <a:ext cx="6282021" cy="418737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Step 1: </a:t>
            </a:r>
            <a:r>
              <a:rPr lang="en-US" dirty="0"/>
              <a:t>Write a program that follows the RIGHT edge of a line.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If </a:t>
            </a:r>
            <a:r>
              <a:rPr lang="en-US" dirty="0"/>
              <a:t>your sensor sees black, turn </a:t>
            </a:r>
            <a:r>
              <a:rPr lang="en-US" dirty="0" smtClean="0"/>
              <a:t>right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If </a:t>
            </a:r>
            <a:r>
              <a:rPr lang="en-US" dirty="0"/>
              <a:t>your sensor sees white, turn </a:t>
            </a:r>
            <a:r>
              <a:rPr lang="en-US" dirty="0" smtClean="0"/>
              <a:t>left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Use </a:t>
            </a:r>
            <a:r>
              <a:rPr lang="en-US" dirty="0"/>
              <a:t>loops and </a:t>
            </a:r>
            <a:r>
              <a:rPr lang="en-US" dirty="0" smtClean="0"/>
              <a:t>switches!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You will need to use Large Motor block in “ON” Mode.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You will need to control each motor (B and C) separately.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Step 2: </a:t>
            </a:r>
            <a:r>
              <a:rPr lang="en-US" dirty="0"/>
              <a:t>Try it out on different lines</a:t>
            </a:r>
            <a:r>
              <a:rPr lang="en-US" dirty="0" smtClean="0"/>
              <a:t>.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7451505" y="1789645"/>
            <a:ext cx="41640" cy="4285563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Freeform 22"/>
          <p:cNvSpPr/>
          <p:nvPr/>
        </p:nvSpPr>
        <p:spPr>
          <a:xfrm>
            <a:off x="8099641" y="1756943"/>
            <a:ext cx="452149" cy="4318265"/>
          </a:xfrm>
          <a:custGeom>
            <a:avLst/>
            <a:gdLst>
              <a:gd name="connsiteX0" fmla="*/ 326318 w 452149"/>
              <a:gd name="connsiteY0" fmla="*/ 4318265 h 4318265"/>
              <a:gd name="connsiteX1" fmla="*/ 295088 w 452149"/>
              <a:gd name="connsiteY1" fmla="*/ 4172516 h 4318265"/>
              <a:gd name="connsiteX2" fmla="*/ 451240 w 452149"/>
              <a:gd name="connsiteY2" fmla="*/ 3516647 h 4318265"/>
              <a:gd name="connsiteX3" fmla="*/ 211807 w 452149"/>
              <a:gd name="connsiteY3" fmla="*/ 2787903 h 4318265"/>
              <a:gd name="connsiteX4" fmla="*/ 378369 w 452149"/>
              <a:gd name="connsiteY4" fmla="*/ 2090391 h 4318265"/>
              <a:gd name="connsiteX5" fmla="*/ 170166 w 452149"/>
              <a:gd name="connsiteY5" fmla="*/ 1528217 h 4318265"/>
              <a:gd name="connsiteX6" fmla="*/ 388779 w 452149"/>
              <a:gd name="connsiteY6" fmla="*/ 966043 h 4318265"/>
              <a:gd name="connsiteX7" fmla="*/ 14015 w 452149"/>
              <a:gd name="connsiteY7" fmla="*/ 216478 h 4318265"/>
              <a:gd name="connsiteX8" fmla="*/ 76475 w 452149"/>
              <a:gd name="connsiteY8" fmla="*/ 18676 h 4318265"/>
              <a:gd name="connsiteX9" fmla="*/ 45245 w 452149"/>
              <a:gd name="connsiteY9" fmla="*/ 8266 h 4318265"/>
              <a:gd name="connsiteX10" fmla="*/ 45245 w 452149"/>
              <a:gd name="connsiteY10" fmla="*/ 8266 h 4318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52149" h="4318265">
                <a:moveTo>
                  <a:pt x="326318" y="4318265"/>
                </a:moveTo>
                <a:cubicBezTo>
                  <a:pt x="300293" y="4312192"/>
                  <a:pt x="274268" y="4306119"/>
                  <a:pt x="295088" y="4172516"/>
                </a:cubicBezTo>
                <a:cubicBezTo>
                  <a:pt x="315908" y="4038913"/>
                  <a:pt x="465120" y="3747416"/>
                  <a:pt x="451240" y="3516647"/>
                </a:cubicBezTo>
                <a:cubicBezTo>
                  <a:pt x="437360" y="3285878"/>
                  <a:pt x="223952" y="3025612"/>
                  <a:pt x="211807" y="2787903"/>
                </a:cubicBezTo>
                <a:cubicBezTo>
                  <a:pt x="199662" y="2550194"/>
                  <a:pt x="385309" y="2300339"/>
                  <a:pt x="378369" y="2090391"/>
                </a:cubicBezTo>
                <a:cubicBezTo>
                  <a:pt x="371429" y="1880443"/>
                  <a:pt x="168431" y="1715608"/>
                  <a:pt x="170166" y="1528217"/>
                </a:cubicBezTo>
                <a:cubicBezTo>
                  <a:pt x="171901" y="1340826"/>
                  <a:pt x="414804" y="1184666"/>
                  <a:pt x="388779" y="966043"/>
                </a:cubicBezTo>
                <a:cubicBezTo>
                  <a:pt x="362754" y="747420"/>
                  <a:pt x="66066" y="374372"/>
                  <a:pt x="14015" y="216478"/>
                </a:cubicBezTo>
                <a:cubicBezTo>
                  <a:pt x="-38036" y="58584"/>
                  <a:pt x="71270" y="53378"/>
                  <a:pt x="76475" y="18676"/>
                </a:cubicBezTo>
                <a:cubicBezTo>
                  <a:pt x="81680" y="-16026"/>
                  <a:pt x="45245" y="8266"/>
                  <a:pt x="45245" y="8266"/>
                </a:cubicBezTo>
                <a:lnTo>
                  <a:pt x="45245" y="8266"/>
                </a:lnTo>
              </a:path>
            </a:pathLst>
          </a:cu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 rot="16200000">
            <a:off x="6949709" y="5730203"/>
            <a:ext cx="948822" cy="1002435"/>
            <a:chOff x="6507213" y="1384746"/>
            <a:chExt cx="1199001" cy="1371767"/>
          </a:xfrm>
        </p:grpSpPr>
        <p:grpSp>
          <p:nvGrpSpPr>
            <p:cNvPr id="13" name="Group 12"/>
            <p:cNvGrpSpPr/>
            <p:nvPr/>
          </p:nvGrpSpPr>
          <p:grpSpPr>
            <a:xfrm rot="5400000">
              <a:off x="6518630" y="1512901"/>
              <a:ext cx="1141996" cy="1164830"/>
              <a:chOff x="6310708" y="2223671"/>
              <a:chExt cx="809489" cy="898563"/>
            </a:xfrm>
          </p:grpSpPr>
          <p:sp>
            <p:nvSpPr>
              <p:cNvPr id="16" name="Rounded Rectangle 15"/>
              <p:cNvSpPr/>
              <p:nvPr/>
            </p:nvSpPr>
            <p:spPr>
              <a:xfrm>
                <a:off x="6451829" y="2223671"/>
                <a:ext cx="519438" cy="898563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ounded Rectangle 16"/>
              <p:cNvSpPr/>
              <p:nvPr/>
            </p:nvSpPr>
            <p:spPr>
              <a:xfrm>
                <a:off x="6979076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18" name="Rounded Rectangle 17"/>
              <p:cNvSpPr/>
              <p:nvPr/>
            </p:nvSpPr>
            <p:spPr>
              <a:xfrm>
                <a:off x="6310708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19" name="Oval 18"/>
              <p:cNvSpPr>
                <a:spLocks noChangeAspect="1"/>
              </p:cNvSpPr>
              <p:nvPr/>
            </p:nvSpPr>
            <p:spPr>
              <a:xfrm>
                <a:off x="6621904" y="2247641"/>
                <a:ext cx="179290" cy="166284"/>
              </a:xfrm>
              <a:prstGeom prst="ellipse">
                <a:avLst/>
              </a:prstGeom>
              <a:solidFill>
                <a:srgbClr val="FF0000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7216809" y="1384746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240594" y="2387181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</p:grpSp>
      <p:grpSp>
        <p:nvGrpSpPr>
          <p:cNvPr id="20" name="Group 19"/>
          <p:cNvGrpSpPr/>
          <p:nvPr/>
        </p:nvGrpSpPr>
        <p:grpSpPr>
          <a:xfrm rot="16200000">
            <a:off x="7900778" y="5732711"/>
            <a:ext cx="948822" cy="1002435"/>
            <a:chOff x="6507213" y="1384746"/>
            <a:chExt cx="1199001" cy="1371767"/>
          </a:xfrm>
        </p:grpSpPr>
        <p:grpSp>
          <p:nvGrpSpPr>
            <p:cNvPr id="21" name="Group 20"/>
            <p:cNvGrpSpPr/>
            <p:nvPr/>
          </p:nvGrpSpPr>
          <p:grpSpPr>
            <a:xfrm rot="5400000">
              <a:off x="6518630" y="1512901"/>
              <a:ext cx="1141996" cy="1164830"/>
              <a:chOff x="6310708" y="2223671"/>
              <a:chExt cx="809489" cy="898563"/>
            </a:xfrm>
          </p:grpSpPr>
          <p:sp>
            <p:nvSpPr>
              <p:cNvPr id="27" name="Rounded Rectangle 26"/>
              <p:cNvSpPr/>
              <p:nvPr/>
            </p:nvSpPr>
            <p:spPr>
              <a:xfrm>
                <a:off x="6451829" y="2223671"/>
                <a:ext cx="519438" cy="898563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6979076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6310708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30" name="Oval 29"/>
              <p:cNvSpPr>
                <a:spLocks noChangeAspect="1"/>
              </p:cNvSpPr>
              <p:nvPr/>
            </p:nvSpPr>
            <p:spPr>
              <a:xfrm>
                <a:off x="6621904" y="2247641"/>
                <a:ext cx="179290" cy="166284"/>
              </a:xfrm>
              <a:prstGeom prst="ellipse">
                <a:avLst/>
              </a:prstGeom>
              <a:solidFill>
                <a:srgbClr val="FF0000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7216809" y="1384746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240594" y="2387181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421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284955" y="215260"/>
            <a:ext cx="8574087" cy="9678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Line Following challenge Solution</a:t>
            </a:r>
          </a:p>
        </p:txBody>
      </p:sp>
      <p:sp>
        <p:nvSpPr>
          <p:cNvPr id="55300" name="TextBox 2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20343" y="5826292"/>
            <a:ext cx="774851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 dirty="0" smtClean="0">
                <a:solidFill>
                  <a:srgbClr val="FF0000"/>
                </a:solidFill>
              </a:rPr>
              <a:t>Q. Does this program follow the Right or Left side of a line?</a:t>
            </a:r>
          </a:p>
          <a:p>
            <a:pPr eaLnBrk="1" hangingPunct="1"/>
            <a:r>
              <a:rPr lang="en-US" sz="2000" dirty="0" smtClean="0">
                <a:solidFill>
                  <a:srgbClr val="FF0000"/>
                </a:solidFill>
              </a:rPr>
              <a:t>A. The robot is following the Right Side of the line.</a:t>
            </a:r>
            <a:endParaRPr lang="en-US" sz="2000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8662" y="1735819"/>
            <a:ext cx="7686675" cy="395287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87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7868" y="1712985"/>
            <a:ext cx="7686675" cy="3952875"/>
          </a:xfrm>
          <a:prstGeom prst="rect">
            <a:avLst/>
          </a:prstGeom>
        </p:spPr>
      </p:pic>
      <p:sp>
        <p:nvSpPr>
          <p:cNvPr id="55298" name="Title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284161" y="207993"/>
            <a:ext cx="8574087" cy="967840"/>
          </a:xfrm>
        </p:spPr>
        <p:txBody>
          <a:bodyPr/>
          <a:lstStyle/>
          <a:p>
            <a:r>
              <a:rPr lang="en-US" dirty="0" smtClean="0"/>
              <a:t>CHALLENGE 1 SOLUTION</a:t>
            </a:r>
          </a:p>
        </p:txBody>
      </p:sp>
      <p:sp>
        <p:nvSpPr>
          <p:cNvPr id="55300" name="TextBox 2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395481" y="5605310"/>
            <a:ext cx="774851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Q. This line follower goes forever. How do we make this stop?</a:t>
            </a:r>
          </a:p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A. Change the end condition on the loop.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7047095" y="2934066"/>
            <a:ext cx="1553497" cy="15107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567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 follower challenge 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 (Last edit: 7/04/2016)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04264" y="1055594"/>
            <a:ext cx="797276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Part 1: Make a line follower that stops when you press the touch sensor</a:t>
            </a:r>
          </a:p>
          <a:p>
            <a:endParaRPr lang="en-US" sz="2800" dirty="0"/>
          </a:p>
          <a:p>
            <a:r>
              <a:rPr lang="en-US" sz="2800" dirty="0" smtClean="0"/>
              <a:t>Part 2: Make a line follower that stops after it travels a particular distance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7965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27580"/>
            <a:ext cx="5705390" cy="313373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542" y="238919"/>
            <a:ext cx="8574087" cy="9678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Challenge 2 SOLUTION: Sensor</a:t>
            </a:r>
            <a:endParaRPr lang="en-US" dirty="0"/>
          </a:p>
        </p:txBody>
      </p:sp>
      <p:pic>
        <p:nvPicPr>
          <p:cNvPr id="6" name="Picture 5" descr="Screen Shot 2014-08-13 at 7.03.44 PM.png"/>
          <p:cNvPicPr>
            <a:picLocks noChangeAspect="1"/>
          </p:cNvPicPr>
          <p:nvPr/>
        </p:nvPicPr>
        <p:blipFill>
          <a:blip r:embed="rId3">
            <a:clrChange>
              <a:clrFrom>
                <a:srgbClr val="4B4B4B"/>
              </a:clrFrom>
              <a:clrTo>
                <a:srgbClr val="4B4B4B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9772" l="0" r="100000">
                        <a14:backgroundMark x1="77500" y1="66895" x2="77500" y2="66895"/>
                        <a14:backgroundMark x1="80714" y1="28995" x2="80714" y2="28995"/>
                        <a14:backgroundMark x1="82500" y1="15297" x2="82500" y2="15297"/>
                        <a14:backgroundMark x1="86786" y1="8219" x2="86786" y2="8219"/>
                        <a14:backgroundMark x1="95357" y1="9589" x2="95357" y2="9589"/>
                        <a14:backgroundMark x1="91071" y1="25114" x2="91071" y2="25114"/>
                        <a14:backgroundMark x1="91071" y1="25114" x2="91071" y2="25114"/>
                        <a14:backgroundMark x1="91071" y1="25114" x2="91071" y2="25114"/>
                        <a14:backgroundMark x1="91071" y1="25114" x2="91071" y2="25114"/>
                        <a14:backgroundMark x1="87500" y1="17123" x2="87500" y2="17123"/>
                        <a14:backgroundMark x1="87500" y1="17123" x2="87500" y2="17123"/>
                        <a14:backgroundMark x1="90357" y1="57763" x2="90357" y2="57763"/>
                        <a14:backgroundMark x1="87857" y1="78311" x2="87857" y2="78311"/>
                        <a14:backgroundMark x1="79286" y1="80137" x2="79286" y2="80137"/>
                        <a14:backgroundMark x1="80000" y1="84018" x2="80000" y2="84018"/>
                        <a14:backgroundMark x1="92857" y1="85160" x2="92857" y2="85160"/>
                        <a14:backgroundMark x1="79286" y1="93607" x2="79286" y2="93607"/>
                        <a14:backgroundMark x1="90357" y1="38128" x2="90357" y2="38128"/>
                        <a14:backgroundMark x1="76071" y1="32648" x2="76071" y2="3264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88088" y="1842751"/>
            <a:ext cx="2560541" cy="4005419"/>
          </a:xfrm>
          <a:prstGeom prst="rect">
            <a:avLst/>
          </a:prstGeom>
        </p:spPr>
      </p:pic>
      <p:cxnSp>
        <p:nvCxnSpPr>
          <p:cNvPr id="8" name="Straight Arrow Connector 7"/>
          <p:cNvCxnSpPr>
            <a:endCxn id="6" idx="1"/>
          </p:cNvCxnSpPr>
          <p:nvPr/>
        </p:nvCxnSpPr>
        <p:spPr>
          <a:xfrm flipV="1">
            <a:off x="5298972" y="3845461"/>
            <a:ext cx="989116" cy="297968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5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86062"/>
            <a:ext cx="5849639" cy="294945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426" y="260620"/>
            <a:ext cx="8574087" cy="9678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Challenge 2 Solution: Particular distance</a:t>
            </a:r>
            <a:endParaRPr lang="en-US" dirty="0"/>
          </a:p>
        </p:txBody>
      </p:sp>
      <p:cxnSp>
        <p:nvCxnSpPr>
          <p:cNvPr id="8" name="Straight Arrow Connector 7"/>
          <p:cNvCxnSpPr>
            <a:endCxn id="6" idx="1"/>
          </p:cNvCxnSpPr>
          <p:nvPr/>
        </p:nvCxnSpPr>
        <p:spPr>
          <a:xfrm flipV="1">
            <a:off x="5475730" y="3660791"/>
            <a:ext cx="446578" cy="274426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5922308" y="1801038"/>
            <a:ext cx="3079794" cy="3719506"/>
            <a:chOff x="5943128" y="1801038"/>
            <a:chExt cx="3079794" cy="3719506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943128" y="1801038"/>
              <a:ext cx="1656270" cy="3719506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557758" y="2748403"/>
              <a:ext cx="1465164" cy="872564"/>
            </a:xfrm>
            <a:prstGeom prst="rect">
              <a:avLst/>
            </a:prstGeom>
          </p:spPr>
        </p:pic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01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 follower challenge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 (Last edit: 7/04/2016)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04264" y="1055594"/>
            <a:ext cx="797276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en-US" sz="2800" dirty="0" smtClean="0"/>
              <a:t>Make a line follower that uses the NXT Light Sensor to follow the line.</a:t>
            </a:r>
          </a:p>
          <a:p>
            <a:pPr marL="457200" indent="-457200">
              <a:buFont typeface="Arial" charset="0"/>
              <a:buChar char="•"/>
            </a:pPr>
            <a:endParaRPr lang="en-US" sz="2800" dirty="0" smtClean="0"/>
          </a:p>
          <a:p>
            <a:pPr marL="457200" indent="-457200">
              <a:buFont typeface="Arial" charset="0"/>
              <a:buChar char="•"/>
            </a:pPr>
            <a:r>
              <a:rPr lang="en-US" sz="2800" dirty="0" smtClean="0"/>
              <a:t>Note: You have to use the Sound Block. (Refer to the lesson on using NXT Light sensors on EV3Lessons.com if you need help with this.)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2280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 follower challenge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 (Last edit: 7/04/2016)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17</a:t>
            </a:fld>
            <a:endParaRPr lang="en-US"/>
          </a:p>
        </p:txBody>
      </p:sp>
      <p:pic>
        <p:nvPicPr>
          <p:cNvPr id="6" name="Content Placeholder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94597" y="2130216"/>
            <a:ext cx="6925159" cy="392641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7199" y="1210159"/>
            <a:ext cx="85740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program below shows an example of a line-follower that works with a light sensor pretending to be a sound sensor.  For much more discussion on line-following, see the light-follower tutorials at EV3lessons.com.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902334" y="5883704"/>
            <a:ext cx="4857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Challenge solution provided by Cathy </a:t>
            </a:r>
            <a:r>
              <a:rPr lang="en-US" dirty="0" err="1" smtClean="0"/>
              <a:t>Sarisky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57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DISCUSSION GUIDE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57200" y="1256632"/>
            <a:ext cx="8245474" cy="510147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Why is it important for the robot to follow the same side of the line?</a:t>
            </a:r>
          </a:p>
          <a:p>
            <a:r>
              <a:rPr lang="en-US" dirty="0" smtClean="0"/>
              <a:t>	</a:t>
            </a:r>
            <a:r>
              <a:rPr lang="en-US" b="0" dirty="0" smtClean="0"/>
              <a:t>The robot only knows to check if it is on or off the line. </a:t>
            </a:r>
            <a:endParaRPr lang="en-US" dirty="0" smtClean="0"/>
          </a:p>
          <a:p>
            <a:r>
              <a:rPr lang="en-US" dirty="0" smtClean="0"/>
              <a:t>This is </a:t>
            </a:r>
            <a:r>
              <a:rPr lang="en-US" smtClean="0"/>
              <a:t>a basic line </a:t>
            </a:r>
            <a:r>
              <a:rPr lang="en-US" dirty="0" smtClean="0"/>
              <a:t>follower.  What are some things that were not good about this line follower? Do you think the line follower can be improved?</a:t>
            </a:r>
          </a:p>
          <a:p>
            <a:r>
              <a:rPr lang="en-US" dirty="0"/>
              <a:t>	</a:t>
            </a:r>
            <a:r>
              <a:rPr lang="en-US" b="0" dirty="0" smtClean="0"/>
              <a:t>It wiggles a lot. Smoother line followers are described in the	Advanced lessons</a:t>
            </a:r>
            <a:endParaRPr lang="en-US" dirty="0" smtClean="0"/>
          </a:p>
          <a:p>
            <a:r>
              <a:rPr lang="en-US" dirty="0" smtClean="0"/>
              <a:t>What sensor measures how far you have travelled?</a:t>
            </a:r>
          </a:p>
          <a:p>
            <a:r>
              <a:rPr lang="en-US" dirty="0"/>
              <a:t>	</a:t>
            </a:r>
            <a:r>
              <a:rPr lang="en-US" b="0" dirty="0" smtClean="0"/>
              <a:t>The rotation sensor used in Challenge 2 solution measures 	how much the wheels have turned</a:t>
            </a:r>
            <a:endParaRPr lang="en-US" dirty="0" smtClean="0"/>
          </a:p>
          <a:p>
            <a:r>
              <a:rPr lang="en-US" dirty="0" smtClean="0"/>
              <a:t>How would you write a line follower that will stop when it sees a line? Or another color?</a:t>
            </a:r>
          </a:p>
          <a:p>
            <a:r>
              <a:rPr lang="en-US" dirty="0"/>
              <a:t>	</a:t>
            </a:r>
            <a:r>
              <a:rPr lang="en-US" b="0" dirty="0" smtClean="0"/>
              <a:t>Change the loop exit condition to use the color sensor.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 (Last edit: 7/04/2016)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295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5144"/>
            <a:ext cx="8245474" cy="4711020"/>
          </a:xfrm>
        </p:spPr>
        <p:txBody>
          <a:bodyPr/>
          <a:lstStyle/>
          <a:p>
            <a:pPr marL="342900" indent="-342900">
              <a:buFont typeface="Arial" charset="0"/>
              <a:buChar char="•"/>
            </a:pPr>
            <a:r>
              <a:rPr lang="en-US" dirty="0" smtClean="0"/>
              <a:t>This tutorial was created by Sanjay </a:t>
            </a:r>
            <a:r>
              <a:rPr lang="en-US" dirty="0" err="1" smtClean="0"/>
              <a:t>Seshan</a:t>
            </a:r>
            <a:r>
              <a:rPr lang="en-US" dirty="0" smtClean="0"/>
              <a:t> and Arvind </a:t>
            </a:r>
            <a:r>
              <a:rPr lang="en-US" dirty="0" err="1" smtClean="0"/>
              <a:t>Seshan</a:t>
            </a:r>
            <a:r>
              <a:rPr lang="en-US" dirty="0" smtClean="0"/>
              <a:t> </a:t>
            </a:r>
          </a:p>
          <a:p>
            <a:pPr marL="342900" indent="-342900">
              <a:buFont typeface="Arial" charset="0"/>
              <a:buChar char="•"/>
            </a:pPr>
            <a:r>
              <a:rPr lang="en-US" dirty="0" smtClean="0"/>
              <a:t>More lessons are available at www.ev3lessons.com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 (Last edit: 7/04/2016)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42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OBJECTIVES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03412" y="1752600"/>
            <a:ext cx="8245474" cy="437356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how humans and robots follow lines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how to get a robot to follow a line using </a:t>
            </a:r>
            <a:r>
              <a:rPr lang="en-US" dirty="0" smtClean="0"/>
              <a:t>the NXT Color Sensor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how to get a robot to follow a line using the NXT Light Sensor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how to follow a line until a sensor is activated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how to follow a line for a particular distance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how to combine sensors, loops and switches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 (Last edit: 7/04/2016)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1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FOLLOW THE MIDDLE?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5208531" cy="4373563"/>
          </a:xfrm>
        </p:spPr>
        <p:txBody>
          <a:bodyPr/>
          <a:lstStyle/>
          <a:p>
            <a:r>
              <a:rPr lang="en-US" dirty="0" smtClean="0"/>
              <a:t>Humans want to follow the line in the middle.  </a:t>
            </a:r>
          </a:p>
          <a:p>
            <a:r>
              <a:rPr lang="en-US" dirty="0" smtClean="0"/>
              <a:t>Let’s have the robot do the same thing using the </a:t>
            </a:r>
            <a:r>
              <a:rPr lang="en-US" dirty="0" smtClean="0">
                <a:solidFill>
                  <a:srgbClr val="FF0000"/>
                </a:solidFill>
              </a:rPr>
              <a:t>Color Sensor</a:t>
            </a:r>
          </a:p>
          <a:p>
            <a:r>
              <a:rPr lang="en-US" dirty="0" smtClean="0"/>
              <a:t>What type of questions can we ask using this sensor</a:t>
            </a:r>
          </a:p>
          <a:p>
            <a:pPr lvl="1"/>
            <a:r>
              <a:rPr lang="en-US" dirty="0" smtClean="0"/>
              <a:t>Are you on line or not?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 (Last edit: 7/04/2016)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954595" y="1322150"/>
            <a:ext cx="645428" cy="4892994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537014" y="1322150"/>
            <a:ext cx="645428" cy="4892994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200387787-001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7260" y="456126"/>
            <a:ext cx="812763" cy="1718456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7521883" y="5424547"/>
            <a:ext cx="660559" cy="790597"/>
            <a:chOff x="6310708" y="2223671"/>
            <a:chExt cx="809489" cy="898563"/>
          </a:xfrm>
        </p:grpSpPr>
        <p:sp>
          <p:nvSpPr>
            <p:cNvPr id="11" name="Rounded Rectangle 10"/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33789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0.13047 L 0.01146 0.64608 " pathEditMode="relative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88468E-7 -3.86611E-6 L 7.88468E-7 -0.5777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88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4875089" y="3142782"/>
            <a:ext cx="0" cy="3219749"/>
          </a:xfrm>
          <a:prstGeom prst="line">
            <a:avLst/>
          </a:prstGeom>
          <a:ln w="45720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Arc 7"/>
          <p:cNvSpPr/>
          <p:nvPr/>
        </p:nvSpPr>
        <p:spPr>
          <a:xfrm>
            <a:off x="0" y="1048073"/>
            <a:ext cx="4875089" cy="4189417"/>
          </a:xfrm>
          <a:prstGeom prst="arc">
            <a:avLst>
              <a:gd name="adj1" fmla="val 16199999"/>
              <a:gd name="adj2" fmla="val 0"/>
            </a:avLst>
          </a:prstGeom>
          <a:ln w="45720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4533433" y="5988322"/>
            <a:ext cx="660559" cy="790597"/>
            <a:chOff x="6310708" y="2223671"/>
            <a:chExt cx="809489" cy="898563"/>
          </a:xfrm>
        </p:grpSpPr>
        <p:sp>
          <p:nvSpPr>
            <p:cNvPr id="15" name="Rounded Rectangle 14"/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18" name="Oval 17"/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533433" y="1986561"/>
            <a:ext cx="660559" cy="790597"/>
            <a:chOff x="6310708" y="2223671"/>
            <a:chExt cx="809489" cy="898563"/>
          </a:xfrm>
        </p:grpSpPr>
        <p:sp>
          <p:nvSpPr>
            <p:cNvPr id="29" name="Rounded Rectangle 28"/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32" name="Oval 31"/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Bent Arrow 33"/>
          <p:cNvSpPr/>
          <p:nvPr/>
        </p:nvSpPr>
        <p:spPr>
          <a:xfrm flipH="1">
            <a:off x="4366297" y="1166234"/>
            <a:ext cx="568813" cy="672709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35" name="Group 34"/>
          <p:cNvGrpSpPr/>
          <p:nvPr/>
        </p:nvGrpSpPr>
        <p:grpSpPr>
          <a:xfrm rot="19800000">
            <a:off x="4544808" y="1984602"/>
            <a:ext cx="660559" cy="790597"/>
            <a:chOff x="6310708" y="2223671"/>
            <a:chExt cx="809489" cy="898563"/>
          </a:xfrm>
        </p:grpSpPr>
        <p:sp>
          <p:nvSpPr>
            <p:cNvPr id="36" name="Rounded Rectangle 35"/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39" name="Oval 38"/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0" name="Bent Arrow 39"/>
          <p:cNvSpPr/>
          <p:nvPr/>
        </p:nvSpPr>
        <p:spPr>
          <a:xfrm flipH="1">
            <a:off x="3573538" y="375364"/>
            <a:ext cx="568813" cy="672709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41" name="Group 40"/>
          <p:cNvGrpSpPr/>
          <p:nvPr/>
        </p:nvGrpSpPr>
        <p:grpSpPr>
          <a:xfrm rot="17100000">
            <a:off x="3528539" y="821707"/>
            <a:ext cx="660559" cy="790597"/>
            <a:chOff x="6310708" y="2223671"/>
            <a:chExt cx="809489" cy="898563"/>
          </a:xfrm>
        </p:grpSpPr>
        <p:sp>
          <p:nvSpPr>
            <p:cNvPr id="42" name="Rounded Rectangle 41"/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45" name="Oval 44"/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667118" y="3271059"/>
            <a:ext cx="298967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If we are on black, keep going straight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If we are on white, turn left to get back to the line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r>
              <a:rPr lang="en-US" dirty="0" smtClean="0"/>
              <a:t>Seems to work fine here…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 (Last edit: 7/04/2016)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095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88468E-7 -3.86611E-6 L 7.88468E-7 -0.5777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88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2 0.00579 L -0.11966 -0.1702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22" y="-88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51 -0.00069 L -0.17646 -0.03798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406" y="-18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4" grpId="1" animBg="1"/>
      <p:bldP spid="40" grpId="0" animBg="1"/>
      <p:bldP spid="4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4875089" y="3142782"/>
            <a:ext cx="0" cy="3219749"/>
          </a:xfrm>
          <a:prstGeom prst="line">
            <a:avLst/>
          </a:prstGeom>
          <a:ln w="45720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Arc 7"/>
          <p:cNvSpPr/>
          <p:nvPr/>
        </p:nvSpPr>
        <p:spPr>
          <a:xfrm flipH="1">
            <a:off x="4875089" y="1073047"/>
            <a:ext cx="4875089" cy="4189417"/>
          </a:xfrm>
          <a:prstGeom prst="arc">
            <a:avLst>
              <a:gd name="adj1" fmla="val 16199999"/>
              <a:gd name="adj2" fmla="val 0"/>
            </a:avLst>
          </a:prstGeom>
          <a:ln w="45720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4533433" y="5988322"/>
            <a:ext cx="660559" cy="790597"/>
            <a:chOff x="6310708" y="2223671"/>
            <a:chExt cx="809489" cy="898563"/>
          </a:xfrm>
        </p:grpSpPr>
        <p:sp>
          <p:nvSpPr>
            <p:cNvPr id="15" name="Rounded Rectangle 14"/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18" name="Oval 17"/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533433" y="1986561"/>
            <a:ext cx="660559" cy="790597"/>
            <a:chOff x="6310708" y="2223671"/>
            <a:chExt cx="809489" cy="898563"/>
          </a:xfrm>
        </p:grpSpPr>
        <p:sp>
          <p:nvSpPr>
            <p:cNvPr id="29" name="Rounded Rectangle 28"/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32" name="Oval 31"/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Bent Arrow 33"/>
          <p:cNvSpPr/>
          <p:nvPr/>
        </p:nvSpPr>
        <p:spPr>
          <a:xfrm flipH="1">
            <a:off x="4366297" y="1166234"/>
            <a:ext cx="568813" cy="672709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35" name="Group 34"/>
          <p:cNvGrpSpPr/>
          <p:nvPr/>
        </p:nvGrpSpPr>
        <p:grpSpPr>
          <a:xfrm rot="19800000">
            <a:off x="4544808" y="1984602"/>
            <a:ext cx="660559" cy="790597"/>
            <a:chOff x="6310708" y="2223671"/>
            <a:chExt cx="809489" cy="898563"/>
          </a:xfrm>
        </p:grpSpPr>
        <p:sp>
          <p:nvSpPr>
            <p:cNvPr id="36" name="Rounded Rectangle 35"/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39" name="Oval 38"/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Bent Arrow 25"/>
          <p:cNvSpPr/>
          <p:nvPr/>
        </p:nvSpPr>
        <p:spPr>
          <a:xfrm flipH="1">
            <a:off x="3791364" y="828343"/>
            <a:ext cx="568813" cy="672709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 rot="17100000">
            <a:off x="3926157" y="1443644"/>
            <a:ext cx="660559" cy="790597"/>
            <a:chOff x="6310708" y="2223671"/>
            <a:chExt cx="809489" cy="898563"/>
          </a:xfrm>
        </p:grpSpPr>
        <p:sp>
          <p:nvSpPr>
            <p:cNvPr id="33" name="Rounded Rectangle 32"/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48" name="Oval 47"/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469087" y="2264463"/>
            <a:ext cx="385704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If we are on black, keep going straight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If we are on white, turn left to get back to the line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OH NO… my robot is running away….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When the robot leaves the left side of the line, the program no longer works!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 (Last edit: 7/04/2016)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644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88468E-7 -3.86611E-6 L 7.88468E-7 -0.5777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88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88468E-7 -2.93259E-6 L -0.05471 -0.08362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44" y="-41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51 -0.00069 L -0.17646 -0.03798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406" y="-1876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4" grpId="1" animBg="1"/>
      <p:bldP spid="26" grpId="0" animBg="1"/>
      <p:bldP spid="26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 Following: ROBOT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6774873" cy="43735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Why could the Human follow the middle?: </a:t>
            </a:r>
          </a:p>
          <a:p>
            <a:pPr lvl="1"/>
            <a:r>
              <a:rPr lang="en-US" dirty="0" smtClean="0"/>
              <a:t>They can </a:t>
            </a:r>
            <a:r>
              <a:rPr lang="en-US" dirty="0" smtClean="0">
                <a:solidFill>
                  <a:srgbClr val="FF0000"/>
                </a:solidFill>
              </a:rPr>
              <a:t>see ahead.</a:t>
            </a:r>
          </a:p>
          <a:p>
            <a:pPr lvl="1"/>
            <a:r>
              <a:rPr lang="en-US" dirty="0" smtClean="0"/>
              <a:t>They can </a:t>
            </a:r>
            <a:r>
              <a:rPr lang="en-US" dirty="0" smtClean="0">
                <a:solidFill>
                  <a:srgbClr val="FF0000"/>
                </a:solidFill>
              </a:rPr>
              <a:t>see the whole line and its surroundings</a:t>
            </a:r>
          </a:p>
          <a:p>
            <a:pPr lvl="1"/>
            <a:r>
              <a:rPr lang="en-US" dirty="0" smtClean="0"/>
              <a:t>They </a:t>
            </a:r>
            <a:r>
              <a:rPr lang="en-US" dirty="0" smtClean="0">
                <a:solidFill>
                  <a:srgbClr val="FF0000"/>
                </a:solidFill>
              </a:rPr>
              <a:t>see both sides</a:t>
            </a:r>
            <a:r>
              <a:rPr lang="en-US" dirty="0" smtClean="0"/>
              <a:t> and which side they left</a:t>
            </a:r>
          </a:p>
          <a:p>
            <a:endParaRPr lang="en-US" dirty="0" smtClean="0"/>
          </a:p>
          <a:p>
            <a:r>
              <a:rPr lang="en-US" dirty="0" smtClean="0"/>
              <a:t>Why can’t the Robot do the same thing?: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Can’t tell right or left side of the line</a:t>
            </a:r>
          </a:p>
          <a:p>
            <a:pPr lvl="1"/>
            <a:r>
              <a:rPr lang="en-US" dirty="0" smtClean="0">
                <a:solidFill>
                  <a:srgbClr val="00B900"/>
                </a:solidFill>
              </a:rPr>
              <a:t>How do we make sure the robot always veers off on the SAME SIDE of the line?</a:t>
            </a:r>
          </a:p>
          <a:p>
            <a:pPr lvl="2"/>
            <a:r>
              <a:rPr lang="en-US" dirty="0" smtClean="0"/>
              <a:t>Instead of the middle, could the robot follow the “edge”?</a:t>
            </a:r>
          </a:p>
          <a:p>
            <a:pPr lvl="1"/>
            <a:r>
              <a:rPr lang="en-US" dirty="0" smtClean="0"/>
              <a:t>So now the robot will fall off only the same side.</a:t>
            </a:r>
          </a:p>
          <a:p>
            <a:pPr lvl="1"/>
            <a:r>
              <a:rPr lang="en-US" dirty="0" smtClean="0"/>
              <a:t>We will now show you how this works!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 (Last edit: 7/04/2016)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537014" y="1322150"/>
            <a:ext cx="645428" cy="4892994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7521883" y="5424547"/>
            <a:ext cx="660559" cy="790597"/>
            <a:chOff x="6310708" y="2223671"/>
            <a:chExt cx="809489" cy="898563"/>
          </a:xfrm>
        </p:grpSpPr>
        <p:sp>
          <p:nvSpPr>
            <p:cNvPr id="15" name="Rounded Rectangle 14"/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18" name="Oval 17"/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99346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29918E-6 3.85327E-6 L -0.0349 3.85327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491 -4.71882E-6 L -0.03491 -0.5776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88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ROBOT LINE FOLLOWING Happens on the edges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4275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752601" y="1752600"/>
            <a:ext cx="1245518" cy="48768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4276" name="Group 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1537213" y="1789420"/>
            <a:ext cx="463550" cy="4759325"/>
            <a:chOff x="2145" y="1178"/>
            <a:chExt cx="292" cy="2998"/>
          </a:xfrm>
        </p:grpSpPr>
        <p:grpSp>
          <p:nvGrpSpPr>
            <p:cNvPr id="54288" name="Group 5"/>
            <p:cNvGrpSpPr>
              <a:grpSpLocks/>
            </p:cNvGrpSpPr>
            <p:nvPr/>
          </p:nvGrpSpPr>
          <p:grpSpPr bwMode="auto">
            <a:xfrm>
              <a:off x="2160" y="2688"/>
              <a:ext cx="277" cy="1488"/>
              <a:chOff x="2160" y="2688"/>
              <a:chExt cx="277" cy="1488"/>
            </a:xfrm>
          </p:grpSpPr>
          <p:sp>
            <p:nvSpPr>
              <p:cNvPr id="54292" name="Line 6"/>
              <p:cNvSpPr>
                <a:spLocks noChangeShapeType="1"/>
              </p:cNvSpPr>
              <p:nvPr>
                <p:custDataLst>
                  <p:tags r:id="rId13"/>
                </p:custDataLst>
              </p:nvPr>
            </p:nvSpPr>
            <p:spPr bwMode="auto">
              <a:xfrm flipV="1">
                <a:off x="2160" y="3456"/>
                <a:ext cx="277" cy="72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293" name="Line 7"/>
              <p:cNvSpPr>
                <a:spLocks noChangeShapeType="1"/>
              </p:cNvSpPr>
              <p:nvPr>
                <p:custDataLst>
                  <p:tags r:id="rId14"/>
                </p:custDataLst>
              </p:nvPr>
            </p:nvSpPr>
            <p:spPr bwMode="auto">
              <a:xfrm flipH="1" flipV="1">
                <a:off x="2160" y="2688"/>
                <a:ext cx="277" cy="72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4289" name="Group 8"/>
            <p:cNvGrpSpPr>
              <a:grpSpLocks/>
            </p:cNvGrpSpPr>
            <p:nvPr/>
          </p:nvGrpSpPr>
          <p:grpSpPr bwMode="auto">
            <a:xfrm>
              <a:off x="2145" y="1178"/>
              <a:ext cx="187" cy="1510"/>
              <a:chOff x="2097" y="2618"/>
              <a:chExt cx="187" cy="1510"/>
            </a:xfrm>
          </p:grpSpPr>
          <p:sp>
            <p:nvSpPr>
              <p:cNvPr id="54290" name="Line 9"/>
              <p:cNvSpPr>
                <a:spLocks noChangeShapeType="1"/>
              </p:cNvSpPr>
              <p:nvPr>
                <p:custDataLst>
                  <p:tags r:id="rId11"/>
                </p:custDataLst>
              </p:nvPr>
            </p:nvSpPr>
            <p:spPr bwMode="auto">
              <a:xfrm flipV="1">
                <a:off x="2097" y="3408"/>
                <a:ext cx="187" cy="72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291" name="Line 10"/>
              <p:cNvSpPr>
                <a:spLocks noChangeShapeType="1"/>
              </p:cNvSpPr>
              <p:nvPr>
                <p:custDataLst>
                  <p:tags r:id="rId12"/>
                </p:custDataLst>
              </p:nvPr>
            </p:nvSpPr>
            <p:spPr bwMode="auto">
              <a:xfrm flipH="1" flipV="1">
                <a:off x="2112" y="2618"/>
                <a:ext cx="172" cy="79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54280" name="Rectangle 12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671174" y="1752600"/>
            <a:ext cx="1101225" cy="48768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4281" name="Group 13"/>
          <p:cNvGrpSpPr>
            <a:grpSpLocks/>
          </p:cNvGrpSpPr>
          <p:nvPr/>
        </p:nvGrpSpPr>
        <p:grpSpPr bwMode="auto">
          <a:xfrm>
            <a:off x="7364416" y="1846263"/>
            <a:ext cx="563563" cy="4783138"/>
            <a:chOff x="2143" y="1211"/>
            <a:chExt cx="355" cy="3013"/>
          </a:xfrm>
          <a:solidFill>
            <a:srgbClr val="000000"/>
          </a:solidFill>
        </p:grpSpPr>
        <p:grpSp>
          <p:nvGrpSpPr>
            <p:cNvPr id="54282" name="Group 14"/>
            <p:cNvGrpSpPr>
              <a:grpSpLocks/>
            </p:cNvGrpSpPr>
            <p:nvPr/>
          </p:nvGrpSpPr>
          <p:grpSpPr bwMode="auto">
            <a:xfrm>
              <a:off x="2143" y="2736"/>
              <a:ext cx="355" cy="1488"/>
              <a:chOff x="2143" y="2736"/>
              <a:chExt cx="355" cy="1488"/>
            </a:xfrm>
            <a:grpFill/>
          </p:grpSpPr>
          <p:sp>
            <p:nvSpPr>
              <p:cNvPr id="54286" name="Line 15"/>
              <p:cNvSpPr>
                <a:spLocks noChangeShapeType="1"/>
              </p:cNvSpPr>
              <p:nvPr>
                <p:custDataLst>
                  <p:tags r:id="rId9"/>
                </p:custDataLst>
              </p:nvPr>
            </p:nvSpPr>
            <p:spPr bwMode="auto">
              <a:xfrm flipV="1">
                <a:off x="2250" y="3456"/>
                <a:ext cx="248" cy="768"/>
              </a:xfrm>
              <a:prstGeom prst="line">
                <a:avLst/>
              </a:prstGeom>
              <a:grp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  <a:ex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287" name="Line 16"/>
              <p:cNvSpPr>
                <a:spLocks noChangeShapeType="1"/>
              </p:cNvSpPr>
              <p:nvPr>
                <p:custDataLst>
                  <p:tags r:id="rId10"/>
                </p:custDataLst>
              </p:nvPr>
            </p:nvSpPr>
            <p:spPr bwMode="auto">
              <a:xfrm flipH="1" flipV="1">
                <a:off x="2143" y="2736"/>
                <a:ext cx="355" cy="768"/>
              </a:xfrm>
              <a:prstGeom prst="line">
                <a:avLst/>
              </a:prstGeom>
              <a:grp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  <a:ex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4283" name="Group 17"/>
            <p:cNvGrpSpPr>
              <a:grpSpLocks/>
            </p:cNvGrpSpPr>
            <p:nvPr/>
          </p:nvGrpSpPr>
          <p:grpSpPr bwMode="auto">
            <a:xfrm>
              <a:off x="2143" y="1211"/>
              <a:ext cx="355" cy="1525"/>
              <a:chOff x="2095" y="2651"/>
              <a:chExt cx="355" cy="1525"/>
            </a:xfrm>
            <a:grpFill/>
          </p:grpSpPr>
          <p:sp>
            <p:nvSpPr>
              <p:cNvPr id="54284" name="Line 18"/>
              <p:cNvSpPr>
                <a:spLocks noChangeShapeType="1"/>
              </p:cNvSpPr>
              <p:nvPr>
                <p:custDataLst>
                  <p:tags r:id="rId7"/>
                </p:custDataLst>
              </p:nvPr>
            </p:nvSpPr>
            <p:spPr bwMode="auto">
              <a:xfrm flipV="1">
                <a:off x="2095" y="3456"/>
                <a:ext cx="355" cy="720"/>
              </a:xfrm>
              <a:prstGeom prst="line">
                <a:avLst/>
              </a:prstGeom>
              <a:grp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  <a:ex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285" name="Line 19"/>
              <p:cNvSpPr>
                <a:spLocks noChangeShapeType="1"/>
              </p:cNvSpPr>
              <p:nvPr>
                <p:custDataLst>
                  <p:tags r:id="rId8"/>
                </p:custDataLst>
              </p:nvPr>
            </p:nvSpPr>
            <p:spPr bwMode="auto">
              <a:xfrm flipH="1" flipV="1">
                <a:off x="2202" y="2651"/>
                <a:ext cx="248" cy="805"/>
              </a:xfrm>
              <a:prstGeom prst="line">
                <a:avLst/>
              </a:prstGeom>
              <a:grp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  <a:extLst/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2" name="TextBox 1"/>
          <p:cNvSpPr txBox="1"/>
          <p:nvPr>
            <p:custDataLst>
              <p:tags r:id="rId5"/>
            </p:custDataLst>
          </p:nvPr>
        </p:nvSpPr>
        <p:spPr>
          <a:xfrm>
            <a:off x="1499325" y="1177925"/>
            <a:ext cx="2443059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Left side </a:t>
            </a:r>
            <a:r>
              <a:rPr lang="en-US" dirty="0" smtClean="0">
                <a:solidFill>
                  <a:srgbClr val="000000"/>
                </a:solidFill>
              </a:rPr>
              <a:t>line following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>
            <p:custDataLst>
              <p:tags r:id="rId6"/>
            </p:custDataLst>
          </p:nvPr>
        </p:nvSpPr>
        <p:spPr>
          <a:xfrm>
            <a:off x="5848350" y="1177925"/>
            <a:ext cx="2596910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Right side </a:t>
            </a:r>
            <a:r>
              <a:rPr lang="en-US" dirty="0" smtClean="0">
                <a:solidFill>
                  <a:srgbClr val="000000"/>
                </a:solidFill>
              </a:rPr>
              <a:t>line following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87396" y="2103060"/>
            <a:ext cx="2632125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The robot has to choose which way to turn when the color sensor sees a different color.</a:t>
            </a:r>
          </a:p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The answer depends on what side of the line you are following!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000766" y="1717527"/>
            <a:ext cx="1048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If on black, turn left.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If on white turn right.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684003" y="1779895"/>
            <a:ext cx="1048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If on black, turn right.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If on white turn left.</a:t>
            </a:r>
            <a:endParaRPr lang="en-US" dirty="0">
              <a:solidFill>
                <a:srgbClr val="FFFF00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1422321" y="5926364"/>
            <a:ext cx="660559" cy="790597"/>
            <a:chOff x="6310708" y="2223671"/>
            <a:chExt cx="809489" cy="898563"/>
          </a:xfrm>
        </p:grpSpPr>
        <p:sp>
          <p:nvSpPr>
            <p:cNvPr id="28" name="Rounded Rectangle 27"/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31" name="Oval 30"/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7368843" y="5926364"/>
            <a:ext cx="660559" cy="790597"/>
            <a:chOff x="6310708" y="2223671"/>
            <a:chExt cx="809489" cy="898563"/>
          </a:xfrm>
        </p:grpSpPr>
        <p:sp>
          <p:nvSpPr>
            <p:cNvPr id="33" name="Rounded Rectangle 32"/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36" name="Oval 35"/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5553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starting the roboT on the correct side</a:t>
            </a:r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 (Last edit: 7/04/2016)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Rectangle 4"/>
          <p:cNvSpPr/>
          <p:nvPr>
            <p:custDataLst>
              <p:tags r:id="rId2"/>
            </p:custDataLst>
          </p:nvPr>
        </p:nvSpPr>
        <p:spPr>
          <a:xfrm>
            <a:off x="977598" y="1288315"/>
            <a:ext cx="381000" cy="5486400"/>
          </a:xfrm>
          <a:prstGeom prst="rect">
            <a:avLst/>
          </a:prstGeom>
          <a:solidFill>
            <a:srgbClr val="0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grpSp>
        <p:nvGrpSpPr>
          <p:cNvPr id="56327" name="Group 1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 flipH="1">
            <a:off x="1218898" y="1248628"/>
            <a:ext cx="914400" cy="3810000"/>
            <a:chOff x="3581400" y="1219200"/>
            <a:chExt cx="914400" cy="3810000"/>
          </a:xfrm>
        </p:grpSpPr>
        <p:cxnSp>
          <p:nvCxnSpPr>
            <p:cNvPr id="26" name="Straight Connector 25"/>
            <p:cNvCxnSpPr/>
            <p:nvPr>
              <p:custDataLst>
                <p:tags r:id="rId14"/>
              </p:custDataLst>
            </p:nvPr>
          </p:nvCxnSpPr>
          <p:spPr>
            <a:xfrm rot="10800000">
              <a:off x="3657600" y="4343400"/>
              <a:ext cx="838200" cy="685800"/>
            </a:xfrm>
            <a:prstGeom prst="line">
              <a:avLst/>
            </a:prstGeom>
            <a:ln w="444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>
              <p:custDataLst>
                <p:tags r:id="rId15"/>
              </p:custDataLst>
            </p:nvPr>
          </p:nvCxnSpPr>
          <p:spPr>
            <a:xfrm rot="5400000" flipH="1" flipV="1">
              <a:off x="3619500" y="3543300"/>
              <a:ext cx="838200" cy="762000"/>
            </a:xfrm>
            <a:prstGeom prst="line">
              <a:avLst/>
            </a:prstGeom>
            <a:ln w="444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>
              <p:custDataLst>
                <p:tags r:id="rId16"/>
              </p:custDataLst>
            </p:nvPr>
          </p:nvCxnSpPr>
          <p:spPr>
            <a:xfrm rot="10800000">
              <a:off x="3581400" y="2743200"/>
              <a:ext cx="838200" cy="762000"/>
            </a:xfrm>
            <a:prstGeom prst="line">
              <a:avLst/>
            </a:prstGeom>
            <a:ln w="444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>
              <p:custDataLst>
                <p:tags r:id="rId17"/>
              </p:custDataLst>
            </p:nvPr>
          </p:nvCxnSpPr>
          <p:spPr>
            <a:xfrm flipV="1">
              <a:off x="3657600" y="1981200"/>
              <a:ext cx="838200" cy="762000"/>
            </a:xfrm>
            <a:prstGeom prst="line">
              <a:avLst/>
            </a:prstGeom>
            <a:ln w="444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>
              <p:custDataLst>
                <p:tags r:id="rId18"/>
              </p:custDataLst>
            </p:nvPr>
          </p:nvCxnSpPr>
          <p:spPr>
            <a:xfrm rot="10800000">
              <a:off x="3657600" y="1219200"/>
              <a:ext cx="838200" cy="762000"/>
            </a:xfrm>
            <a:prstGeom prst="line">
              <a:avLst/>
            </a:prstGeom>
            <a:ln w="444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ectangle 18"/>
          <p:cNvSpPr/>
          <p:nvPr>
            <p:custDataLst>
              <p:tags r:id="rId4"/>
            </p:custDataLst>
          </p:nvPr>
        </p:nvSpPr>
        <p:spPr>
          <a:xfrm>
            <a:off x="3018065" y="1302715"/>
            <a:ext cx="381000" cy="5486400"/>
          </a:xfrm>
          <a:prstGeom prst="rect">
            <a:avLst/>
          </a:prstGeom>
          <a:solidFill>
            <a:srgbClr val="0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23" name="Straight Connector 22"/>
          <p:cNvCxnSpPr/>
          <p:nvPr>
            <p:custDataLst>
              <p:tags r:id="rId5"/>
            </p:custDataLst>
          </p:nvPr>
        </p:nvCxnSpPr>
        <p:spPr>
          <a:xfrm rot="16200000" flipV="1">
            <a:off x="3230790" y="1251915"/>
            <a:ext cx="762000" cy="762000"/>
          </a:xfrm>
          <a:prstGeom prst="line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>
            <p:custDataLst>
              <p:tags r:id="rId6"/>
            </p:custDataLst>
          </p:nvPr>
        </p:nvCxnSpPr>
        <p:spPr>
          <a:xfrm rot="5400000" flipH="1" flipV="1">
            <a:off x="3148240" y="3607765"/>
            <a:ext cx="838200" cy="762000"/>
          </a:xfrm>
          <a:prstGeom prst="line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>
            <p:custDataLst>
              <p:tags r:id="rId7"/>
            </p:custDataLst>
          </p:nvPr>
        </p:nvCxnSpPr>
        <p:spPr>
          <a:xfrm rot="10800000">
            <a:off x="3110140" y="4420565"/>
            <a:ext cx="838200" cy="762000"/>
          </a:xfrm>
          <a:prstGeom prst="line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>
            <p:custDataLst>
              <p:tags r:id="rId8"/>
            </p:custDataLst>
          </p:nvPr>
        </p:nvCxnSpPr>
        <p:spPr>
          <a:xfrm flipV="1">
            <a:off x="3170465" y="1978990"/>
            <a:ext cx="838200" cy="762000"/>
          </a:xfrm>
          <a:prstGeom prst="line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>
            <p:custDataLst>
              <p:tags r:id="rId9"/>
            </p:custDataLst>
          </p:nvPr>
        </p:nvCxnSpPr>
        <p:spPr>
          <a:xfrm rot="10800000">
            <a:off x="3119665" y="2807665"/>
            <a:ext cx="838200" cy="762000"/>
          </a:xfrm>
          <a:prstGeom prst="line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>
            <p:custDataLst>
              <p:tags r:id="rId10"/>
            </p:custDataLst>
          </p:nvPr>
        </p:nvSpPr>
        <p:spPr>
          <a:xfrm>
            <a:off x="8321674" y="1251914"/>
            <a:ext cx="381000" cy="5486400"/>
          </a:xfrm>
          <a:prstGeom prst="rect">
            <a:avLst/>
          </a:prstGeom>
          <a:solidFill>
            <a:srgbClr val="0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56" name="Straight Connector 55"/>
          <p:cNvCxnSpPr/>
          <p:nvPr>
            <p:custDataLst>
              <p:tags r:id="rId11"/>
            </p:custDataLst>
          </p:nvPr>
        </p:nvCxnSpPr>
        <p:spPr>
          <a:xfrm flipH="1">
            <a:off x="4984749" y="4452314"/>
            <a:ext cx="814388" cy="768350"/>
          </a:xfrm>
          <a:prstGeom prst="line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>
            <p:custDataLst>
              <p:tags r:id="rId12"/>
            </p:custDataLst>
          </p:nvPr>
        </p:nvCxnSpPr>
        <p:spPr>
          <a:xfrm flipH="1">
            <a:off x="5821362" y="4376114"/>
            <a:ext cx="990600" cy="0"/>
          </a:xfrm>
          <a:prstGeom prst="line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>
            <p:custDataLst>
              <p:tags r:id="rId13"/>
            </p:custDataLst>
          </p:nvPr>
        </p:nvCxnSpPr>
        <p:spPr>
          <a:xfrm flipH="1" flipV="1">
            <a:off x="6923087" y="4376114"/>
            <a:ext cx="714375" cy="685800"/>
          </a:xfrm>
          <a:prstGeom prst="line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008665" y="2170649"/>
            <a:ext cx="9760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sz="8800" dirty="0">
              <a:solidFill>
                <a:srgbClr val="008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355671" y="1841604"/>
            <a:ext cx="976084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 smtClean="0">
                <a:solidFill>
                  <a:srgbClr val="FF0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sz="11500" dirty="0">
              <a:solidFill>
                <a:srgbClr val="FF000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0756" y="2313591"/>
            <a:ext cx="9760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sz="8800" dirty="0">
              <a:solidFill>
                <a:srgbClr val="008000"/>
              </a:solidFill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907896" y="5125554"/>
            <a:ext cx="660559" cy="790597"/>
            <a:chOff x="6310708" y="2223671"/>
            <a:chExt cx="809489" cy="898563"/>
          </a:xfrm>
        </p:grpSpPr>
        <p:sp>
          <p:nvSpPr>
            <p:cNvPr id="49" name="Rounded Rectangle 48"/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65" name="Oval 64"/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3399065" y="5227128"/>
            <a:ext cx="660559" cy="790597"/>
            <a:chOff x="6310708" y="2223671"/>
            <a:chExt cx="809489" cy="898563"/>
          </a:xfrm>
        </p:grpSpPr>
        <p:sp>
          <p:nvSpPr>
            <p:cNvPr id="68" name="Rounded Rectangle 67"/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ounded Rectangle 68"/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71" name="Oval 70"/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7307182" y="5182566"/>
            <a:ext cx="660559" cy="790597"/>
            <a:chOff x="6310708" y="2223671"/>
            <a:chExt cx="809489" cy="898563"/>
          </a:xfrm>
        </p:grpSpPr>
        <p:sp>
          <p:nvSpPr>
            <p:cNvPr id="73" name="Rounded Rectangle 72"/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ounded Rectangle 73"/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75" name="Rounded Rectangle 74"/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76" name="Oval 75"/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1440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used </a:t>
            </a:r>
            <a:r>
              <a:rPr lang="en-US" dirty="0" err="1" smtClean="0"/>
              <a:t>CyberBot</a:t>
            </a:r>
            <a:r>
              <a:rPr lang="en-US" dirty="0" smtClean="0"/>
              <a:t> (see EV3Lessons.com Robot Design page)</a:t>
            </a:r>
          </a:p>
          <a:p>
            <a:pPr lvl="1"/>
            <a:r>
              <a:rPr lang="en-US" dirty="0" err="1" smtClean="0"/>
              <a:t>CyberBot</a:t>
            </a:r>
            <a:r>
              <a:rPr lang="en-US" dirty="0" smtClean="0"/>
              <a:t> has color sensors behind the wheel</a:t>
            </a:r>
          </a:p>
          <a:p>
            <a:pPr lvl="1"/>
            <a:r>
              <a:rPr lang="en-US" dirty="0" smtClean="0"/>
              <a:t>Therefore, students will have to line follow backwards (negative power)</a:t>
            </a:r>
          </a:p>
          <a:p>
            <a:r>
              <a:rPr lang="en-US" dirty="0" smtClean="0"/>
              <a:t>Programming a line follower on an NXT brick with an EV3 requires some adjustments</a:t>
            </a:r>
          </a:p>
          <a:p>
            <a:pPr lvl="1"/>
            <a:r>
              <a:rPr lang="en-US" dirty="0" smtClean="0"/>
              <a:t>We found that Move Steering with an angle does not work with the NXT for pivot turns</a:t>
            </a:r>
          </a:p>
          <a:p>
            <a:pPr lvl="1"/>
            <a:r>
              <a:rPr lang="en-US" dirty="0" smtClean="0"/>
              <a:t>Therefore, the code uses Large Motor blocks instead for turning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Instructor Notes WHEN USING AN NXT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64252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eginner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ginner" id="{AEF29D72-34CC-C448-A679-08550D2D21D1}" vid="{04B54D62-7BE5-DF47-9F85-5B9FEF4E3E09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beginner</Template>
  <TotalTime>6215</TotalTime>
  <Words>915</Words>
  <Application>Microsoft Macintosh PowerPoint</Application>
  <PresentationFormat>On-screen Show (4:3)</PresentationFormat>
  <Paragraphs>137</Paragraphs>
  <Slides>19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 Black</vt:lpstr>
      <vt:lpstr>Calibri</vt:lpstr>
      <vt:lpstr>Calibri Light</vt:lpstr>
      <vt:lpstr>Helvetica Neue</vt:lpstr>
      <vt:lpstr>Zapf Dingbats</vt:lpstr>
      <vt:lpstr>Arial</vt:lpstr>
      <vt:lpstr>beginner</vt:lpstr>
      <vt:lpstr>Custom Design</vt:lpstr>
      <vt:lpstr>Beginner Programming Lesson</vt:lpstr>
      <vt:lpstr>LESSON OBJECTIVES</vt:lpstr>
      <vt:lpstr>FOLLOW THE MIDDLE?</vt:lpstr>
      <vt:lpstr>PowerPoint Presentation</vt:lpstr>
      <vt:lpstr>PowerPoint Presentation</vt:lpstr>
      <vt:lpstr>Line Following: ROBOT STYLE</vt:lpstr>
      <vt:lpstr>ROBOT LINE FOLLOWING Happens on the edges</vt:lpstr>
      <vt:lpstr>starting the roboT on the correct side</vt:lpstr>
      <vt:lpstr>Instructor Notes WHEN USING AN NXT</vt:lpstr>
      <vt:lpstr>Line Follower challenge 1</vt:lpstr>
      <vt:lpstr>Line Following challenge Solution</vt:lpstr>
      <vt:lpstr>CHALLENGE 1 SOLUTION</vt:lpstr>
      <vt:lpstr>Line follower challenge 2</vt:lpstr>
      <vt:lpstr>Challenge 2 SOLUTION: Sensor</vt:lpstr>
      <vt:lpstr>Challenge 2 Solution: Particular distance</vt:lpstr>
      <vt:lpstr>Line follower challenge 3</vt:lpstr>
      <vt:lpstr>Line follower challenge 3</vt:lpstr>
      <vt:lpstr>DISCUSSION GUIDE</vt:lpstr>
      <vt:lpstr>CREDITS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PROGRAMMING Lesson</dc:title>
  <cp:lastModifiedBy>Microsoft Office User</cp:lastModifiedBy>
  <cp:revision>10</cp:revision>
  <dcterms:created xsi:type="dcterms:W3CDTF">2014-08-07T02:19:13Z</dcterms:created>
  <dcterms:modified xsi:type="dcterms:W3CDTF">2017-05-15T13:49:27Z</dcterms:modified>
</cp:coreProperties>
</file>