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26" r:id="rId1"/>
    <p:sldMasterId id="2147483738" r:id="rId2"/>
    <p:sldMasterId id="2147483750" r:id="rId3"/>
  </p:sldMasterIdLst>
  <p:notesMasterIdLst>
    <p:notesMasterId r:id="rId16"/>
  </p:notesMasterIdLst>
  <p:handoutMasterIdLst>
    <p:handoutMasterId r:id="rId17"/>
  </p:handoutMasterIdLst>
  <p:sldIdLst>
    <p:sldId id="414" r:id="rId4"/>
    <p:sldId id="413" r:id="rId5"/>
    <p:sldId id="300" r:id="rId6"/>
    <p:sldId id="409" r:id="rId7"/>
    <p:sldId id="301" r:id="rId8"/>
    <p:sldId id="344" r:id="rId9"/>
    <p:sldId id="411" r:id="rId10"/>
    <p:sldId id="260" r:id="rId11"/>
    <p:sldId id="366" r:id="rId12"/>
    <p:sldId id="412" r:id="rId13"/>
    <p:sldId id="416" r:id="rId14"/>
    <p:sldId id="401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D7FF"/>
    <a:srgbClr val="00B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6" autoAdjust="0"/>
    <p:restoredTop sz="95680" autoAdjust="0"/>
  </p:normalViewPr>
  <p:slideViewPr>
    <p:cSldViewPr snapToGrid="0" snapToObjects="1">
      <p:cViewPr>
        <p:scale>
          <a:sx n="61" d="100"/>
          <a:sy n="61" d="100"/>
        </p:scale>
        <p:origin x="472" y="1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8" d="100"/>
        <a:sy n="158" d="100"/>
      </p:scale>
      <p:origin x="0" y="2729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9B3D7-15CB-9343-AA49-EFB5A8F33F18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9BD6B-3536-BC44-B54A-7079C6CEB9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3032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FF1E-85A1-6640-AFB9-C38833E80A84}" type="datetimeFigureOut">
              <a:rPr lang="en-US" smtClean="0"/>
              <a:t>5/15/17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967457-1E83-1040-AFF7-8D09C473D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18426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01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967457-1E83-1040-AFF7-8D09C473DBD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891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FCE78-3CB1-EA4C-AC2D-F7DA5F6FE286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8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DD908-6C67-FA41-90B0-4D4148D5F861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84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126B7-F9E9-494B-8F15-EBBB47F801EF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2517" y="3427224"/>
            <a:ext cx="6858000" cy="914400"/>
          </a:xfrm>
        </p:spPr>
        <p:txBody>
          <a:bodyPr/>
          <a:lstStyle>
            <a:lvl1pPr marL="0" indent="0" algn="ctr">
              <a:buNone/>
              <a:defRPr b="0" cap="none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34DF7-B283-7141-AFE2-6BAB50F5FE01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92875"/>
            <a:ext cx="3945988" cy="282095"/>
          </a:xfrm>
        </p:spPr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84242" y="6341733"/>
            <a:ext cx="58831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2" descr="EV3Lessons.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0896" y="400415"/>
            <a:ext cx="7741243" cy="287532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502903" y="5741850"/>
            <a:ext cx="8117227" cy="602769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pPr algn="ctr"/>
            <a:r>
              <a:rPr lang="en-US" sz="3200" smtClean="0"/>
              <a:t>Click to edit Master title style</a:t>
            </a:r>
            <a:endParaRPr lang="en-US" sz="3200" dirty="0"/>
          </a:p>
        </p:txBody>
      </p:sp>
      <p:sp>
        <p:nvSpPr>
          <p:cNvPr id="15" name="TextBox 14"/>
          <p:cNvSpPr txBox="1"/>
          <p:nvPr/>
        </p:nvSpPr>
        <p:spPr>
          <a:xfrm>
            <a:off x="2078568" y="4119917"/>
            <a:ext cx="496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By Sanjay and Arvind </a:t>
            </a:r>
            <a:r>
              <a:rPr lang="en-US" dirty="0" err="1" smtClean="0"/>
              <a:t>Seshan</a:t>
            </a:r>
            <a:endParaRPr lang="en-US" dirty="0"/>
          </a:p>
        </p:txBody>
      </p:sp>
      <p:sp>
        <p:nvSpPr>
          <p:cNvPr id="16" name="Rectangle 15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7205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45474" cy="43735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2202B-E425-EE4D-BA68-1A9A6ED5D02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23039"/>
            <a:ext cx="4306186" cy="253681"/>
          </a:xfrm>
        </p:spPr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7383" y="6376457"/>
            <a:ext cx="627256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2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46DED-2E06-694B-893B-244937AD8E96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>
          <a:xfrm>
            <a:off x="457199" y="6477001"/>
            <a:ext cx="3902075" cy="299719"/>
          </a:xfrm>
        </p:spPr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62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74800"/>
            <a:ext cx="387752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6923" y="1574800"/>
            <a:ext cx="381575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D2CC1-CB3A-DF44-92F8-5BF7A03D96D1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199" y="6477001"/>
            <a:ext cx="3877529" cy="299719"/>
          </a:xfrm>
        </p:spPr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291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199" y="6172201"/>
            <a:ext cx="4136065" cy="320674"/>
          </a:xfrm>
        </p:spPr>
        <p:txBody>
          <a:bodyPr/>
          <a:lstStyle/>
          <a:p>
            <a:fld id="{8BF84413-BA88-6B4E-84F4-1994E53843B7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565230"/>
            <a:ext cx="4136064" cy="211490"/>
          </a:xfrm>
        </p:spPr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57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958BB-C676-1C48-BAD1-112A2FEE80B7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61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B5BE8D-E024-4049-BC5E-28A9091B6EB9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9801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FA04C-3D47-5845-859F-A145B3A55004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64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4A80-7AB6-6F4A-9D0E-3B3F037898E9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32444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99C0F-7326-FE45-A04B-B451DD9EA627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378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5FA7-BF2F-DD49-9EC6-2630B553930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2608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F48A9-3C15-7D40-BA83-1C4AC43F4DBE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356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D5AE87-CDCE-A64D-A1B6-0EAF15E9358F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64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DCB4B-267C-294D-B04B-0FF577EA91C5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698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1415-423C-F045-8630-744E8EFD2AFB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187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7C60C-F271-4744-A1F8-0EC2EF49FBED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9073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AF516-F189-A845-92FD-912B2DACD6D8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7651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929A8-69FB-AB4C-92D0-4CBF5DEEEE40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0878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D27E6-57BD-7443-A2A4-9127F6714CF6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388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9EBCE-CE47-7E49-86A7-D00245B61B99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901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799C26-ABB2-7B49-9F28-F1362E9DC208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7284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50DD0-637D-5145-9DA0-045645EA4FA6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65269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716F0-672C-4440-8A43-87AB9359059C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5811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8750A-6740-4040-A57F-22D77C374FE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61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47282-4E44-AD49-AA84-93B57E60B7DD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280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C1BBE-A68A-E043-8DD2-150B9C0286CF}" type="datetime1">
              <a:rPr lang="en-US" smtClean="0"/>
              <a:t>5/15/17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48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F414-D69C-BB43-B4CE-3B697C7F68E6}" type="datetime1">
              <a:rPr lang="en-US" smtClean="0"/>
              <a:t>5/15/17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393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381400-D0CE-B241-BDC6-9285C62C0480}" type="datetime1">
              <a:rPr lang="en-US" smtClean="0"/>
              <a:t>5/15/17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73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D0F8-B751-0446-B1B5-38A9147577D5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50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3DB-D2A4-3344-8727-E6A1A0CAFB52}" type="datetime1">
              <a:rPr lang="en-US" smtClean="0"/>
              <a:t>5/15/17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5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6B83-6DBF-334A-8C67-B56619744755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437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152718"/>
            <a:ext cx="8245475" cy="13716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45474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70A58908-3070-8C45-A48B-1AD768BAAFE0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Copyright © EV3Lessons.com 2017 (Last edit: 05/15/2017)</a:t>
            </a: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477026" y="6358106"/>
            <a:ext cx="666974" cy="365125"/>
          </a:xfrm>
          <a:prstGeom prst="rect">
            <a:avLst/>
          </a:prstGeom>
        </p:spPr>
        <p:txBody>
          <a:bodyPr/>
          <a:lstStyle/>
          <a:p>
            <a:fld id="{4DBC7FC8-25FB-FC45-8177-2B991DA6778C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 userDrawn="1"/>
        </p:nvSpPr>
        <p:spPr>
          <a:xfrm>
            <a:off x="8996106" y="2895600"/>
            <a:ext cx="147895" cy="396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8959042" y="0"/>
            <a:ext cx="184958" cy="2895600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 userDrawn="1"/>
        </p:nvSpPr>
        <p:spPr>
          <a:xfrm>
            <a:off x="8904666" y="0"/>
            <a:ext cx="91440" cy="68580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22412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4D25-6998-9C45-871F-F5B5ED22FEA8}" type="datetime1">
              <a:rPr lang="en-US" smtClean="0"/>
              <a:t>5/15/17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2E464-3EB8-43C8-8768-9E2AD4F497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0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sa/4.0/" TargetMode="External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image" Target="../media/image14.png"/><Relationship Id="rId5" Type="http://schemas.openxmlformats.org/officeDocument/2006/relationships/image" Target="../media/image15.jpe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Moving </a:t>
            </a:r>
            <a:r>
              <a:rPr lang="en-US" dirty="0" smtClean="0"/>
              <a:t>Straight (NXT)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BEGINNER PROGRAMMING LESSON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711108" y="4592409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8785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780148"/>
            <a:ext cx="8245474" cy="234601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There is a better way (go to slide 11) to solve this challenge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14" y="1319592"/>
            <a:ext cx="6886364" cy="2437773"/>
          </a:xfrm>
          <a:prstGeom prst="rect">
            <a:avLst/>
          </a:prstGeom>
        </p:spPr>
      </p:pic>
      <p:cxnSp>
        <p:nvCxnSpPr>
          <p:cNvPr id="7" name="Straight Arrow Connector 6"/>
          <p:cNvCxnSpPr>
            <a:stCxn id="10" idx="1"/>
          </p:cNvCxnSpPr>
          <p:nvPr/>
        </p:nvCxnSpPr>
        <p:spPr>
          <a:xfrm flipH="1" flipV="1">
            <a:off x="2367816" y="2839127"/>
            <a:ext cx="693018" cy="41001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060834" y="2968424"/>
            <a:ext cx="2310063" cy="561430"/>
          </a:xfrm>
          <a:prstGeom prst="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This would be changed for degrees or seconds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85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259" y="1677816"/>
            <a:ext cx="3891281" cy="3485606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dirty="0" smtClean="0"/>
              <a:t>Try </a:t>
            </a:r>
            <a:r>
              <a:rPr lang="en-US" dirty="0" smtClean="0"/>
              <a:t>“View</a:t>
            </a:r>
            <a:r>
              <a:rPr lang="en-US" dirty="0" smtClean="0"/>
              <a:t>” on brick </a:t>
            </a:r>
            <a:endParaRPr lang="en-US" dirty="0"/>
          </a:p>
          <a:p>
            <a:pPr marL="800100" lvl="1" indent="-342900">
              <a:buFont typeface="Arial" charset="0"/>
              <a:buChar char="•"/>
            </a:pPr>
            <a:r>
              <a:rPr lang="en-US" dirty="0" smtClean="0"/>
              <a:t>Refer to the Port View/View Lesson on EV3Lessons.com</a:t>
            </a:r>
          </a:p>
          <a:p>
            <a:pPr marL="342900" indent="-342900">
              <a:buFont typeface="Arial" charset="0"/>
              <a:buChar char="•"/>
            </a:pPr>
            <a:r>
              <a:rPr lang="en-US" dirty="0" smtClean="0"/>
              <a:t>Move </a:t>
            </a:r>
            <a:r>
              <a:rPr lang="en-US" dirty="0" smtClean="0"/>
              <a:t>your robot with your hand from your start line to your end line</a:t>
            </a:r>
          </a:p>
          <a:p>
            <a:pPr lvl="1"/>
            <a:r>
              <a:rPr lang="en-US" dirty="0" smtClean="0"/>
              <a:t>Read how many degrees your robot moved</a:t>
            </a:r>
          </a:p>
          <a:p>
            <a:pPr lvl="1"/>
            <a:r>
              <a:rPr lang="en-US" dirty="0" smtClean="0"/>
              <a:t>Use this number in the Move Steering Block to move the correct distance.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Use View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11</a:t>
            </a:fld>
            <a:endParaRPr lang="en-US"/>
          </a:p>
        </p:txBody>
      </p:sp>
      <p:pic>
        <p:nvPicPr>
          <p:cNvPr id="7" name="Picture 2" descr="https://www.teachengineering.org/collection/nyu_/activities/nyu_soundwaves/nyu_soundwaves_activity1_figure4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320540" y="1925818"/>
            <a:ext cx="4250938" cy="2471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402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0457"/>
            <a:ext cx="8245474" cy="4607432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</a:t>
            </a:r>
            <a:r>
              <a:rPr lang="en-US" sz="1800" dirty="0" err="1" smtClean="0"/>
              <a:t>Seshan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3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609409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1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make your robot go forward and backwards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use the </a:t>
            </a:r>
            <a:r>
              <a:rPr lang="en-US" dirty="0"/>
              <a:t>M</a:t>
            </a:r>
            <a:r>
              <a:rPr lang="en-US" dirty="0" smtClean="0"/>
              <a:t>ove Steering block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Learn how to read sensor values using </a:t>
            </a:r>
            <a:r>
              <a:rPr lang="en-US" dirty="0" smtClean="0"/>
              <a:t>View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3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07351" y="1555832"/>
            <a:ext cx="2305050" cy="117392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644640" y="3269507"/>
            <a:ext cx="1376680" cy="809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STEERING Block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5516559" y="1638904"/>
            <a:ext cx="3216534" cy="127012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4908242" y="2058738"/>
            <a:ext cx="1537369" cy="50718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78587" y="5225605"/>
            <a:ext cx="2916945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Steering: Straight or turn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991189" y="5245234"/>
            <a:ext cx="1958217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Power/Speed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32343" y="5239505"/>
            <a:ext cx="2569940" cy="369332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Duration/Distance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93882" y="2946342"/>
            <a:ext cx="1231156" cy="646331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Mode of operation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4182064" y="1841121"/>
            <a:ext cx="788233" cy="322197"/>
          </a:xfrm>
          <a:prstGeom prst="ellipse">
            <a:avLst/>
          </a:prstGeom>
          <a:noFill/>
          <a:ln w="57150" cmpd="sng"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13546" y="2882991"/>
            <a:ext cx="872854" cy="659144"/>
          </a:xfrm>
          <a:prstGeom prst="rect">
            <a:avLst/>
          </a:prstGeom>
          <a:solidFill>
            <a:srgbClr val="F5C20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Brake/Coast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6507213" y="1384746"/>
            <a:ext cx="1199001" cy="1371767"/>
            <a:chOff x="6507213" y="1384746"/>
            <a:chExt cx="1199001" cy="1371767"/>
          </a:xfrm>
        </p:grpSpPr>
        <p:grpSp>
          <p:nvGrpSpPr>
            <p:cNvPr id="14" name="Group 13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15" name="Rounded Rectangle 14"/>
              <p:cNvSpPr/>
              <p:nvPr/>
            </p:nvSpPr>
            <p:spPr>
              <a:xfrm>
                <a:off x="6451830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ounded Rectangle 15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7" name="Rounded Rectangle 16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18" name="Oval 17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216809" y="1384746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pic>
        <p:nvPicPr>
          <p:cNvPr id="26" name="Picture 2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9322" y="3649327"/>
            <a:ext cx="2305050" cy="146740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7970"/>
          <a:stretch/>
        </p:blipFill>
        <p:spPr>
          <a:xfrm>
            <a:off x="5569245" y="2946342"/>
            <a:ext cx="987272" cy="755248"/>
          </a:xfrm>
          <a:prstGeom prst="rect">
            <a:avLst/>
          </a:prstGeom>
        </p:spPr>
      </p:pic>
      <p:cxnSp>
        <p:nvCxnSpPr>
          <p:cNvPr id="30" name="Straight Arrow Connector 29"/>
          <p:cNvCxnSpPr>
            <a:endCxn id="7" idx="0"/>
          </p:cNvCxnSpPr>
          <p:nvPr/>
        </p:nvCxnSpPr>
        <p:spPr>
          <a:xfrm flipH="1">
            <a:off x="2137060" y="2666315"/>
            <a:ext cx="1458472" cy="25592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endCxn id="9" idx="0"/>
          </p:cNvCxnSpPr>
          <p:nvPr/>
        </p:nvCxnSpPr>
        <p:spPr>
          <a:xfrm>
            <a:off x="3896481" y="2729754"/>
            <a:ext cx="1073817" cy="251548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0" idx="0"/>
          </p:cNvCxnSpPr>
          <p:nvPr/>
        </p:nvCxnSpPr>
        <p:spPr>
          <a:xfrm>
            <a:off x="4190083" y="2687732"/>
            <a:ext cx="3327230" cy="255177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endCxn id="27" idx="1"/>
          </p:cNvCxnSpPr>
          <p:nvPr/>
        </p:nvCxnSpPr>
        <p:spPr>
          <a:xfrm>
            <a:off x="4519851" y="2643876"/>
            <a:ext cx="1049394" cy="68009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729897" y="2666315"/>
            <a:ext cx="1459829" cy="983012"/>
          </a:xfrm>
          <a:prstGeom prst="line">
            <a:avLst/>
          </a:prstGeom>
          <a:ln w="28575">
            <a:headEnd type="triangle"/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34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&amp; POSITIVE POWER: BACKWARD &amp; FORWARD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38140" y="2195039"/>
            <a:ext cx="25421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FF0000"/>
                </a:solidFill>
              </a:rPr>
              <a:t>Negative Power = Backwards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01159" y="5493664"/>
            <a:ext cx="1889177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B900"/>
                </a:solidFill>
              </a:rPr>
              <a:t>Positive Power = Forward</a:t>
            </a:r>
            <a:endParaRPr lang="en-US" sz="2000" dirty="0">
              <a:solidFill>
                <a:srgbClr val="00B900"/>
              </a:solidFill>
            </a:endParaRPr>
          </a:p>
        </p:txBody>
      </p:sp>
      <p:sp>
        <p:nvSpPr>
          <p:cNvPr id="8" name="Curved Right Arrow 7"/>
          <p:cNvSpPr/>
          <p:nvPr/>
        </p:nvSpPr>
        <p:spPr>
          <a:xfrm flipH="1">
            <a:off x="6312276" y="2839079"/>
            <a:ext cx="1594462" cy="3008528"/>
          </a:xfrm>
          <a:prstGeom prst="curvedRightArrow">
            <a:avLst>
              <a:gd name="adj1" fmla="val 3481"/>
              <a:gd name="adj2" fmla="val 30112"/>
              <a:gd name="adj3" fmla="val 25000"/>
            </a:avLst>
          </a:prstGeom>
          <a:solidFill>
            <a:srgbClr val="00B900"/>
          </a:solidFill>
          <a:ln>
            <a:solidFill>
              <a:srgbClr val="00B9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Curved Right Arrow 8"/>
          <p:cNvSpPr/>
          <p:nvPr/>
        </p:nvSpPr>
        <p:spPr>
          <a:xfrm flipH="1" flipV="1">
            <a:off x="6390356" y="3099854"/>
            <a:ext cx="1173415" cy="2128070"/>
          </a:xfrm>
          <a:prstGeom prst="curvedRightArrow">
            <a:avLst>
              <a:gd name="adj1" fmla="val 3481"/>
              <a:gd name="adj2" fmla="val 45822"/>
              <a:gd name="adj3" fmla="val 2500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27646" flipH="1">
            <a:off x="962153" y="1753697"/>
            <a:ext cx="5848090" cy="3750456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you Move Straight?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75313" t="34654" r="15" b="46506"/>
          <a:stretch/>
        </p:blipFill>
        <p:spPr>
          <a:xfrm>
            <a:off x="534141" y="3394921"/>
            <a:ext cx="2876594" cy="1371077"/>
          </a:xfrm>
        </p:spPr>
      </p:pic>
      <p:sp>
        <p:nvSpPr>
          <p:cNvPr id="3" name="TextBox 2"/>
          <p:cNvSpPr txBox="1"/>
          <p:nvPr/>
        </p:nvSpPr>
        <p:spPr>
          <a:xfrm>
            <a:off x="5115615" y="1963670"/>
            <a:ext cx="354045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1: Green Block Tab, Click and hold Move Steering and drag to programming area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STEP 2: Drop next to the Start Block (green arrow)</a:t>
            </a:r>
          </a:p>
          <a:p>
            <a:r>
              <a:rPr lang="en-US" dirty="0" smtClean="0"/>
              <a:t>(See animation)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9" name="Picture 8" descr="Screen Shot 2014-08-07 at 10.56.31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1873337"/>
            <a:ext cx="4552674" cy="1003923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1864339" y="2119953"/>
            <a:ext cx="652519" cy="722353"/>
          </a:xfrm>
          <a:prstGeom prst="ellipse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 descr="Screen Shot 2014-08-07 at 11.05.16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04634" y="3457098"/>
            <a:ext cx="2519409" cy="911276"/>
          </a:xfrm>
          <a:prstGeom prst="rect">
            <a:avLst/>
          </a:prstGeom>
        </p:spPr>
      </p:pic>
      <p:pic>
        <p:nvPicPr>
          <p:cNvPr id="16" name="Picture 15" descr="Screen Shot 2014-08-07 at 12.29.41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61475" y="1008012"/>
            <a:ext cx="3987800" cy="4953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0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1: Move Straight (3 SECONDS)</a:t>
            </a:r>
            <a:endParaRPr lang="en-US" dirty="0"/>
          </a:p>
        </p:txBody>
      </p:sp>
      <p:pic>
        <p:nvPicPr>
          <p:cNvPr id="6" name="Picture 5" descr="cYe8ZOwCkOQ8qFYjFHcssZvIxYReepNrvHOdvHnFdMc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557"/>
          <a:stretch/>
        </p:blipFill>
        <p:spPr>
          <a:xfrm>
            <a:off x="2792750" y="1846041"/>
            <a:ext cx="1752623" cy="102038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115615" y="1614650"/>
            <a:ext cx="35404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 1: Green Block Tab, Click and hold Move Steering and drag to programming area</a:t>
            </a: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STEP 2: Drop next to the Start Block (green arrow)</a:t>
            </a:r>
          </a:p>
          <a:p>
            <a:endParaRPr lang="en-US" dirty="0"/>
          </a:p>
          <a:p>
            <a:r>
              <a:rPr lang="en-US" dirty="0" smtClean="0"/>
              <a:t>STEP 3: Select Options. Move “3 Seconds”</a:t>
            </a:r>
          </a:p>
          <a:p>
            <a:endParaRPr lang="en-US" dirty="0"/>
          </a:p>
          <a:p>
            <a:r>
              <a:rPr lang="en-US" dirty="0" smtClean="0"/>
              <a:t>STEP 4: Connect USB cable to </a:t>
            </a:r>
            <a:r>
              <a:rPr lang="en-US" dirty="0" smtClean="0"/>
              <a:t>NXT </a:t>
            </a:r>
            <a:r>
              <a:rPr lang="en-US" dirty="0" smtClean="0"/>
              <a:t>and Laptop.</a:t>
            </a:r>
          </a:p>
          <a:p>
            <a:endParaRPr lang="en-US" dirty="0"/>
          </a:p>
          <a:p>
            <a:r>
              <a:rPr lang="en-US" dirty="0" smtClean="0"/>
              <a:t>STEP 5: Download to </a:t>
            </a:r>
            <a:r>
              <a:rPr lang="en-US" dirty="0" smtClean="0"/>
              <a:t>NXT</a:t>
            </a:r>
            <a:endParaRPr lang="en-US" dirty="0"/>
          </a:p>
        </p:txBody>
      </p:sp>
      <p:pic>
        <p:nvPicPr>
          <p:cNvPr id="7" name="Picture 6" descr="Screen Shot 2014-08-07 at 10.54.27 AM.png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0140" y="4920960"/>
            <a:ext cx="4645054" cy="1565334"/>
          </a:xfrm>
          <a:prstGeom prst="rect">
            <a:avLst/>
          </a:prstGeom>
        </p:spPr>
      </p:pic>
      <p:pic>
        <p:nvPicPr>
          <p:cNvPr id="11" name="Picture 10" descr="Screen Shot 2014-08-07 at 10.59.55 A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316" y="1846041"/>
            <a:ext cx="1322170" cy="1165162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448342" y="2249207"/>
            <a:ext cx="1496964" cy="364372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763002" y="2307937"/>
            <a:ext cx="270663" cy="558489"/>
          </a:xfrm>
          <a:prstGeom prst="rect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335627" y="5237584"/>
            <a:ext cx="509567" cy="437247"/>
          </a:xfrm>
          <a:prstGeom prst="rect">
            <a:avLst/>
          </a:prstGeom>
          <a:noFill/>
          <a:ln w="28575" cmpd="sng">
            <a:solidFill>
              <a:srgbClr val="D1282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>
            <a:stCxn id="11" idx="3"/>
          </p:cNvCxnSpPr>
          <p:nvPr/>
        </p:nvCxnSpPr>
        <p:spPr>
          <a:xfrm>
            <a:off x="1848486" y="2428622"/>
            <a:ext cx="1089676" cy="18495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22631" y="1671252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3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150179" y="37329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4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450659" y="4698139"/>
            <a:ext cx="1258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Step 5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6</a:t>
            </a:fld>
            <a:endParaRPr lang="en-US"/>
          </a:p>
        </p:txBody>
      </p:sp>
      <p:pic>
        <p:nvPicPr>
          <p:cNvPr id="19" name="Picture 2" descr="http://www.csce.uark.edu/~jparsley/lego_website/images/usb_port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6316" y="3295683"/>
            <a:ext cx="1504803" cy="1129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Teacher instructions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5840"/>
            <a:ext cx="8245474" cy="5120323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Split up class into groups as </a:t>
            </a:r>
            <a:r>
              <a:rPr lang="en-US" sz="2800" dirty="0" smtClean="0"/>
              <a:t>need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Give each team a copy of the </a:t>
            </a:r>
            <a:r>
              <a:rPr lang="en-US" sz="2800" dirty="0" smtClean="0"/>
              <a:t>Move Straight Challenge Worksheet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Challenge Details are on Slide </a:t>
            </a:r>
            <a:r>
              <a:rPr lang="en-US" sz="2800" dirty="0" smtClean="0"/>
              <a:t>8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Discussion Page Slide </a:t>
            </a:r>
            <a:r>
              <a:rPr lang="en-US" sz="2800" dirty="0" smtClean="0"/>
              <a:t>9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Challenge Solution on Slide 10</a:t>
            </a:r>
            <a:endParaRPr lang="en-US" sz="28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/>
              <a:t>A Better Way on Slide 11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29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Straight: Seconds vs. degrees vs. 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4555958" cy="4373563"/>
          </a:xfrm>
        </p:spPr>
        <p:txBody>
          <a:bodyPr>
            <a:normAutofit/>
          </a:bodyPr>
          <a:lstStyle/>
          <a:p>
            <a:r>
              <a:rPr lang="en-US" dirty="0" smtClean="0"/>
              <a:t>CHALLENGE: Move your robot forward from the start line to the finish line (1) and back to the start (2).</a:t>
            </a:r>
          </a:p>
          <a:p>
            <a:r>
              <a:rPr lang="en-US" dirty="0" smtClean="0"/>
              <a:t>Try mode SECONDS, DEGREES or ROTATIONS and adjust duration/distance</a:t>
            </a:r>
          </a:p>
          <a:p>
            <a:r>
              <a:rPr lang="en-US" dirty="0" smtClean="0"/>
              <a:t>Try </a:t>
            </a:r>
            <a:r>
              <a:rPr lang="en-US" dirty="0"/>
              <a:t>d</a:t>
            </a:r>
            <a:r>
              <a:rPr lang="en-US" dirty="0" smtClean="0"/>
              <a:t>ifferent speeds</a:t>
            </a:r>
            <a:endParaRPr lang="en-US" sz="2800" dirty="0">
              <a:solidFill>
                <a:srgbClr val="3366FF"/>
              </a:solidFill>
            </a:endParaRP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H="1">
            <a:off x="5775158" y="1871579"/>
            <a:ext cx="2540000" cy="0"/>
          </a:xfrm>
          <a:prstGeom prst="line">
            <a:avLst/>
          </a:prstGeom>
          <a:ln w="76200" cmpd="sng">
            <a:solidFill>
              <a:srgbClr val="00B05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5775158" y="5558588"/>
            <a:ext cx="2540000" cy="0"/>
          </a:xfrm>
          <a:prstGeom prst="line">
            <a:avLst/>
          </a:prstGeom>
          <a:ln w="76200" cmpd="sng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015789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8152064" y="2072105"/>
            <a:ext cx="0" cy="335547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561263" y="34490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8275053" y="3601453"/>
            <a:ext cx="307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679774" y="1434399"/>
            <a:ext cx="941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FINISH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679774" y="5744877"/>
            <a:ext cx="915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START</a:t>
            </a:r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 rot="16200000">
            <a:off x="6667610" y="5405934"/>
            <a:ext cx="1053186" cy="1120696"/>
            <a:chOff x="6507213" y="1268447"/>
            <a:chExt cx="1199001" cy="1488066"/>
          </a:xfrm>
        </p:grpSpPr>
        <p:grpSp>
          <p:nvGrpSpPr>
            <p:cNvPr id="15" name="Group 14"/>
            <p:cNvGrpSpPr/>
            <p:nvPr/>
          </p:nvGrpSpPr>
          <p:grpSpPr>
            <a:xfrm rot="5400000">
              <a:off x="6518630" y="1512901"/>
              <a:ext cx="1141996" cy="1164830"/>
              <a:chOff x="6310708" y="2223671"/>
              <a:chExt cx="809489" cy="898563"/>
            </a:xfrm>
          </p:grpSpPr>
          <p:sp>
            <p:nvSpPr>
              <p:cNvPr id="20" name="Rounded Rectangle 19"/>
              <p:cNvSpPr/>
              <p:nvPr/>
            </p:nvSpPr>
            <p:spPr>
              <a:xfrm>
                <a:off x="6451829" y="2223671"/>
                <a:ext cx="519438" cy="898563"/>
              </a:xfrm>
              <a:prstGeom prst="round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ounded Rectangle 20"/>
              <p:cNvSpPr/>
              <p:nvPr/>
            </p:nvSpPr>
            <p:spPr>
              <a:xfrm>
                <a:off x="6979076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6310708" y="2525434"/>
                <a:ext cx="141121" cy="295036"/>
              </a:xfrm>
              <a:prstGeom prst="roundRect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effectLst/>
                </a:endParaRPr>
              </a:p>
            </p:txBody>
          </p:sp>
          <p:sp>
            <p:nvSpPr>
              <p:cNvPr id="23" name="Oval 22"/>
              <p:cNvSpPr>
                <a:spLocks noChangeAspect="1"/>
              </p:cNvSpPr>
              <p:nvPr/>
            </p:nvSpPr>
            <p:spPr>
              <a:xfrm>
                <a:off x="6621904" y="2247641"/>
                <a:ext cx="179290" cy="166284"/>
              </a:xfrm>
              <a:prstGeom prst="ellipse">
                <a:avLst/>
              </a:prstGeom>
              <a:solidFill>
                <a:srgbClr val="FF0000"/>
              </a:solidFill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7216810" y="1268447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B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240594" y="2387181"/>
              <a:ext cx="4656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C</a:t>
              </a:r>
              <a:endParaRPr lang="en-US" dirty="0"/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1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6208E-6 -4.85886E-6 L -0.00017 -0.5259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-26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8 -0.52592 L 4.43634E-6 3.76677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2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MOVE STRAIGHT discussion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44010" y="926708"/>
            <a:ext cx="772031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Did you guess and check a lot?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Yes.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Programming with seconds, rotations and degrees using guess and check takes a lot of time and effort</a:t>
            </a:r>
            <a:r>
              <a:rPr lang="en-US" sz="2400" dirty="0" smtClean="0">
                <a:solidFill>
                  <a:srgbClr val="FF0000"/>
                </a:solidFill>
              </a:rPr>
              <a:t>.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/>
          </a:p>
          <a:p>
            <a:r>
              <a:rPr lang="en-US" sz="2400" b="1" dirty="0" smtClean="0"/>
              <a:t>Did changing the speed matter?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Yes. When you move in seconds your speed will matter.</a:t>
            </a:r>
          </a:p>
          <a:p>
            <a:endParaRPr lang="en-US" sz="2400" b="1" dirty="0"/>
          </a:p>
          <a:p>
            <a:r>
              <a:rPr lang="en-US" sz="2400" b="1" dirty="0" smtClean="0"/>
              <a:t>Do you think the wheel size will matter? Why?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Wheel size affects </a:t>
            </a:r>
            <a:r>
              <a:rPr lang="en-US" sz="2400" dirty="0" smtClean="0">
                <a:solidFill>
                  <a:srgbClr val="FF0000"/>
                </a:solidFill>
              </a:rPr>
              <a:t>degrees/rotations.</a:t>
            </a:r>
          </a:p>
          <a:p>
            <a:pPr lvl="1"/>
            <a:endParaRPr lang="en-US" sz="2400" b="1" dirty="0"/>
          </a:p>
          <a:p>
            <a:r>
              <a:rPr lang="en-US" sz="2400" b="1" dirty="0" smtClean="0"/>
              <a:t>Do you this the battery level will matter? Why?</a:t>
            </a:r>
          </a:p>
          <a:p>
            <a:pPr lvl="1"/>
            <a:r>
              <a:rPr lang="en-US" sz="2400" dirty="0" smtClean="0">
                <a:solidFill>
                  <a:srgbClr val="FF0000"/>
                </a:solidFill>
              </a:rPr>
              <a:t>When you move in seconds, battery levels change the power.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EV3Lessons.com 2017 (Last edit: 05/15/2017)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1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ginner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ginner" id="{2CEFEB64-C992-CF42-AC34-A2A7B15E4CF5}" vid="{484731AA-B6D9-C841-B3ED-40BE794FD840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6349</TotalTime>
  <Words>583</Words>
  <Application>Microsoft Macintosh PowerPoint</Application>
  <PresentationFormat>On-screen Show (4:3)</PresentationFormat>
  <Paragraphs>103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 Black</vt:lpstr>
      <vt:lpstr>Calibri</vt:lpstr>
      <vt:lpstr>Calibri Light</vt:lpstr>
      <vt:lpstr>Helvetica Neue</vt:lpstr>
      <vt:lpstr>Arial</vt:lpstr>
      <vt:lpstr>Custom Design</vt:lpstr>
      <vt:lpstr>beginner</vt:lpstr>
      <vt:lpstr>1_Custom Design</vt:lpstr>
      <vt:lpstr>BEGINNER PROGRAMMING LESSON</vt:lpstr>
      <vt:lpstr>Lesson Objectives</vt:lpstr>
      <vt:lpstr>Move STEERING Block </vt:lpstr>
      <vt:lpstr>NEGATIVE &amp; POSITIVE POWER: BACKWARD &amp; FORWARD</vt:lpstr>
      <vt:lpstr>HOW do you Move Straight?</vt:lpstr>
      <vt:lpstr>CHALLENGE 1: Move Straight (3 SECONDS)</vt:lpstr>
      <vt:lpstr>Teacher instructions </vt:lpstr>
      <vt:lpstr>Move Straight: Seconds vs. degrees vs. rotations</vt:lpstr>
      <vt:lpstr>MOVE STRAIGHT discussion</vt:lpstr>
      <vt:lpstr>CHALLENGE SOLUTION</vt:lpstr>
      <vt:lpstr>SOLUTION: Use View</vt:lpstr>
      <vt:lpstr>CREDITS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BEGINNER EV3 PROGRAMMING Lesson</dc:title>
  <dc:creator>Sanjay Seshan</dc:creator>
  <cp:lastModifiedBy>Microsoft Office User</cp:lastModifiedBy>
  <cp:revision>9</cp:revision>
  <cp:lastPrinted>2017-05-15T13:05:42Z</cp:lastPrinted>
  <dcterms:created xsi:type="dcterms:W3CDTF">2014-08-07T02:19:13Z</dcterms:created>
  <dcterms:modified xsi:type="dcterms:W3CDTF">2017-05-15T13:05:50Z</dcterms:modified>
</cp:coreProperties>
</file>