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5" r:id="rId1"/>
    <p:sldMasterId id="2147483847" r:id="rId2"/>
    <p:sldMasterId id="2147483859" r:id="rId3"/>
  </p:sldMasterIdLst>
  <p:notesMasterIdLst>
    <p:notesMasterId r:id="rId14"/>
  </p:notesMasterIdLst>
  <p:handoutMasterIdLst>
    <p:handoutMasterId r:id="rId15"/>
  </p:handoutMasterIdLst>
  <p:sldIdLst>
    <p:sldId id="295" r:id="rId4"/>
    <p:sldId id="291" r:id="rId5"/>
    <p:sldId id="275" r:id="rId6"/>
    <p:sldId id="286" r:id="rId7"/>
    <p:sldId id="287" r:id="rId8"/>
    <p:sldId id="288" r:id="rId9"/>
    <p:sldId id="289" r:id="rId10"/>
    <p:sldId id="290" r:id="rId11"/>
    <p:sldId id="292" r:id="rId12"/>
    <p:sldId id="27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80" autoAdjust="0"/>
    <p:restoredTop sz="94613"/>
  </p:normalViewPr>
  <p:slideViewPr>
    <p:cSldViewPr snapToGrid="0" snapToObjects="1">
      <p:cViewPr varScale="1">
        <p:scale>
          <a:sx n="115" d="100"/>
          <a:sy n="115" d="100"/>
        </p:scale>
        <p:origin x="1104" y="1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7/19/16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7/19/16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158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85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507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FE97-744C-6A44-93A1-991B45F827D6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8996105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8959041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8923137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47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AF4C3-0E93-F84E-B9D7-792E6E8BB955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95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36C19-1723-6245-9CDB-E741AB2D1B1B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32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005A-7F95-994E-9ACE-7BC5FCC1FE49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0896" y="400415"/>
            <a:ext cx="7741243" cy="2875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smtClean="0"/>
              <a:t>Click to edit Master title style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8996105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8959041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8923137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23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BA31-094D-7340-9EC6-7F0C9FE244D3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996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BA6F-9415-B946-A89D-89B64376ECC4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738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E0B4B-9F27-5745-AB30-2BA7396DC82B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960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2D8E-133E-7D46-B3E0-5900C8E7D5AC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523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FF31E-5C85-0042-8A60-177162ED58FB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48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1E2F-F4A1-0E40-A9D2-9FA1570CFBCE}" type="datetime1">
              <a:rPr lang="en-US" smtClean="0"/>
              <a:t>7/19/16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44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BF7CD-D7FE-4C49-947F-59950BF43062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64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56B3-25B1-2D47-9568-5E08CEA323F8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1522" y="6269672"/>
            <a:ext cx="642303" cy="365125"/>
          </a:xfr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3307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5D24D-336E-A44E-890D-CE92DA4F9DAB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7971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72318-BB15-8148-AC13-B5B8B9FC1225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9310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BB7AB-ECA8-EF41-A9E5-AF089D2FA254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1537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406CB-7F88-084C-B206-B0407092DC88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0944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BAE3-BA90-A141-9E23-B58099BC19F3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2194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617FF-01C3-DD44-901F-556AF1D362CE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5259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F9E6-BC6D-AC45-8CDF-777BD81ECC08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8621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1B42-C292-8842-82CD-C4D2F821CE5F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3687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9BE9F-67D4-6D49-B819-ECBBC6EB1910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1787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5FD3F-293C-2C4E-A471-FF3DDDAE00F1}" type="datetime1">
              <a:rPr lang="en-US" smtClean="0"/>
              <a:t>7/19/16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338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E04E-14C5-D34A-A071-F5C6DB29E1FA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2930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0EE3-81A8-214B-BD8F-C844E7C11169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5458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A78D-64C6-FE4E-9600-A726A42332BF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2140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9FDBD-3BF8-D143-B9B5-82B83C6F7D46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2831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1F077-E09D-BF4A-9E77-8C23C1A7224E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58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43C50-7CB8-0645-AFC0-5591FBD3A0D0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98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7B04-4B86-FA4D-9EC5-BD120978EDB8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720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BF0A-F60B-8949-96CD-C991FE77F9BA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38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DF70-4DF9-5544-AF0B-1381B735114D}" type="datetime1">
              <a:rPr lang="en-US" smtClean="0"/>
              <a:t>7/19/16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86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9896-46EC-0547-A028-D1BF7579F8F2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727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7779-9FAB-2343-951A-8756544D0D72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38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08782AB3-CC12-F14F-BA43-FBEC7475E6DA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7523" y="6354445"/>
            <a:ext cx="703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8912380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470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AA0ABFE-08A7-6F40-AED3-D1A7268483F8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8912380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286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D73C5-BE5C-7441-A3B7-6EEA471EDBD8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 EV3Lessons.com, 2016,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19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3lessons.com/" TargetMode="External"/><Relationship Id="rId4" Type="http://schemas.openxmlformats.org/officeDocument/2006/relationships/hyperlink" Target="http://creativecommons.org/licenses/by-nc-sa/4.0/" TargetMode="External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jpeg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tif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Pseudocode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BEGINNER PROGRAMMING LESSON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958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tutorial was created by Sanjay </a:t>
            </a:r>
            <a:r>
              <a:rPr lang="en-US" dirty="0" err="1" smtClean="0"/>
              <a:t>Seshan</a:t>
            </a:r>
            <a:r>
              <a:rPr lang="en-US" dirty="0" smtClean="0"/>
              <a:t> and Arvind </a:t>
            </a:r>
            <a:r>
              <a:rPr lang="en-US" dirty="0" err="1" smtClean="0"/>
              <a:t>Seshan</a:t>
            </a:r>
            <a:endParaRPr lang="en-US" dirty="0"/>
          </a:p>
          <a:p>
            <a:r>
              <a:rPr lang="en-US" dirty="0" smtClean="0"/>
              <a:t>More lessons and resources are available at </a:t>
            </a:r>
            <a:r>
              <a:rPr lang="en-US" dirty="0" smtClean="0">
                <a:hlinkClick r:id="rId3"/>
              </a:rPr>
              <a:t>www.ev3lessons.com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199" y="4827512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Creative Commons Attribution-NonCommercial-ShareAlike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52689" y="3907245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11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201" y="589136"/>
            <a:ext cx="8245475" cy="885369"/>
          </a:xfrm>
          <a:noFill/>
        </p:spPr>
        <p:txBody>
          <a:bodyPr/>
          <a:lstStyle/>
          <a:p>
            <a:r>
              <a:rPr lang="en-US" dirty="0" smtClean="0"/>
              <a:t>Lesson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919" y="1807737"/>
            <a:ext cx="8523996" cy="459193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what </a:t>
            </a:r>
            <a:r>
              <a:rPr lang="en-US" dirty="0" err="1" smtClean="0"/>
              <a:t>pseudocode</a:t>
            </a:r>
            <a:r>
              <a:rPr lang="en-US" dirty="0" smtClean="0"/>
              <a:t> means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why you use </a:t>
            </a:r>
            <a:r>
              <a:rPr lang="en-US" dirty="0" err="1" smtClean="0"/>
              <a:t>pseudocode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to write </a:t>
            </a:r>
            <a:r>
              <a:rPr lang="en-US" dirty="0" err="1" smtClean="0"/>
              <a:t>pseudocode</a:t>
            </a:r>
            <a:r>
              <a:rPr lang="en-US" dirty="0" smtClean="0"/>
              <a:t> for a common task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how to plan programs for First Lego League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199" y="6492875"/>
            <a:ext cx="5496497" cy="283845"/>
          </a:xfrm>
        </p:spPr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85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201" y="589136"/>
            <a:ext cx="8245475" cy="885369"/>
          </a:xfrm>
          <a:noFill/>
        </p:spPr>
        <p:txBody>
          <a:bodyPr/>
          <a:lstStyle/>
          <a:p>
            <a:r>
              <a:rPr lang="en-US" dirty="0" smtClean="0"/>
              <a:t>What is Pseudocode?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919" y="1807737"/>
            <a:ext cx="8523996" cy="4591935"/>
          </a:xfrm>
        </p:spPr>
        <p:txBody>
          <a:bodyPr>
            <a:norm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/>
              <a:t>Robots follow directions that people give them. </a:t>
            </a:r>
            <a:r>
              <a:rPr lang="en-US" dirty="0" smtClean="0"/>
              <a:t>They need detailed</a:t>
            </a:r>
            <a:r>
              <a:rPr lang="en-US" dirty="0"/>
              <a:t>, step-by-step instructions to complete a task. </a:t>
            </a:r>
            <a:endParaRPr lang="en-US" dirty="0" smtClean="0"/>
          </a:p>
          <a:p>
            <a:pPr marL="342900" indent="-342900">
              <a:buFont typeface="Arial" charset="0"/>
              <a:buChar char="•"/>
            </a:pPr>
            <a:r>
              <a:rPr lang="en-US" dirty="0" smtClean="0"/>
              <a:t>It </a:t>
            </a:r>
            <a:r>
              <a:rPr lang="en-US" dirty="0"/>
              <a:t>is a set of detailed notes that the programmer can use to write the code when they are ready. </a:t>
            </a:r>
            <a:endParaRPr lang="en-US" dirty="0" smtClean="0"/>
          </a:p>
          <a:p>
            <a:pPr marL="342900" indent="-342900">
              <a:buFont typeface="Arial" charset="0"/>
              <a:buChar char="•"/>
            </a:pPr>
            <a:r>
              <a:rPr lang="en-US" dirty="0" smtClean="0"/>
              <a:t>It </a:t>
            </a:r>
            <a:r>
              <a:rPr lang="en-US" dirty="0"/>
              <a:t>is not written in any particular programming </a:t>
            </a:r>
            <a:r>
              <a:rPr lang="en-US" dirty="0" smtClean="0"/>
              <a:t>language. </a:t>
            </a:r>
            <a:r>
              <a:rPr lang="en-US" dirty="0"/>
              <a:t>Pseudocode can be in part English and part code. </a:t>
            </a:r>
            <a:endParaRPr lang="en-US" dirty="0" smtClean="0"/>
          </a:p>
          <a:p>
            <a:pPr marL="342900" indent="-342900">
              <a:buFont typeface="Arial" charset="0"/>
              <a:buChar char="•"/>
            </a:pPr>
            <a:r>
              <a:rPr lang="en-US" dirty="0" smtClean="0"/>
              <a:t>Pseudocode </a:t>
            </a:r>
            <a:r>
              <a:rPr lang="en-US" dirty="0"/>
              <a:t>allows the programmer to communicate his/her plan with </a:t>
            </a:r>
            <a:r>
              <a:rPr lang="en-US" dirty="0" smtClean="0"/>
              <a:t>others</a:t>
            </a:r>
            <a:endParaRPr lang="en-US" dirty="0"/>
          </a:p>
          <a:p>
            <a:pPr marL="342900" indent="-342900">
              <a:buFont typeface="Arial" charset="0"/>
              <a:buChar char="•"/>
            </a:pPr>
            <a:r>
              <a:rPr lang="en-US" dirty="0" err="1" smtClean="0"/>
              <a:t>Pseudocode</a:t>
            </a:r>
            <a:r>
              <a:rPr lang="en-US" dirty="0" smtClean="0"/>
              <a:t> is detailed enough to create the actual code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199" y="6492875"/>
            <a:ext cx="5496497" cy="283845"/>
          </a:xfrm>
        </p:spPr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00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</a:t>
            </a:r>
            <a:r>
              <a:rPr lang="en-US" dirty="0" err="1" smtClean="0"/>
              <a:t>Pseudocode</a:t>
            </a:r>
            <a:r>
              <a:rPr lang="en-US" dirty="0" smtClean="0"/>
              <a:t>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882140"/>
            <a:ext cx="8574087" cy="4244023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/>
              <a:t>A great way to learn the importance of good pseudocode is to try writing instructions for something simple: </a:t>
            </a:r>
            <a:endParaRPr lang="en-US" dirty="0" smtClean="0"/>
          </a:p>
          <a:p>
            <a:pPr lvl="2"/>
            <a:r>
              <a:rPr lang="en-US" dirty="0"/>
              <a:t>H</a:t>
            </a:r>
            <a:r>
              <a:rPr lang="en-US" dirty="0" smtClean="0"/>
              <a:t>ow </a:t>
            </a:r>
            <a:r>
              <a:rPr lang="en-US" dirty="0"/>
              <a:t>to make a sandwich, how to decorate </a:t>
            </a:r>
            <a:r>
              <a:rPr lang="en-US" dirty="0" smtClean="0"/>
              <a:t>a cake</a:t>
            </a:r>
            <a:r>
              <a:rPr lang="en-US" dirty="0"/>
              <a:t>, how to plant a seed, etc.  </a:t>
            </a:r>
            <a:endParaRPr lang="en-US" dirty="0" smtClean="0"/>
          </a:p>
          <a:p>
            <a:pPr lvl="2"/>
            <a:r>
              <a:rPr lang="en-US" dirty="0" smtClean="0"/>
              <a:t>Students </a:t>
            </a:r>
            <a:r>
              <a:rPr lang="en-US" dirty="0"/>
              <a:t>should write the instructions and then the teacher should follow them.  </a:t>
            </a:r>
            <a:endParaRPr lang="en-US" dirty="0" smtClean="0"/>
          </a:p>
          <a:p>
            <a:pPr lvl="2"/>
            <a:r>
              <a:rPr lang="en-US" dirty="0" smtClean="0"/>
              <a:t>Then </a:t>
            </a:r>
            <a:r>
              <a:rPr lang="en-US" dirty="0"/>
              <a:t>compare the results. 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/>
              <a:t>Some </a:t>
            </a:r>
            <a:r>
              <a:rPr lang="en-US" dirty="0"/>
              <a:t>examples of student </a:t>
            </a:r>
            <a:r>
              <a:rPr lang="en-US" dirty="0" smtClean="0"/>
              <a:t>responses for a peanut butter and jelly sandwich:</a:t>
            </a:r>
            <a:endParaRPr lang="en-US" dirty="0"/>
          </a:p>
          <a:p>
            <a:pPr lvl="2"/>
            <a:r>
              <a:rPr lang="en-US" dirty="0">
                <a:solidFill>
                  <a:srgbClr val="00B0F0"/>
                </a:solidFill>
              </a:rPr>
              <a:t>Student 1 wrote: “Put the peanut butter on the bread”.  So the teacher placed the entire jar on the slices of bread.  </a:t>
            </a:r>
          </a:p>
          <a:p>
            <a:pPr lvl="2"/>
            <a:r>
              <a:rPr lang="en-US" dirty="0">
                <a:solidFill>
                  <a:srgbClr val="00B0F0"/>
                </a:solidFill>
              </a:rPr>
              <a:t>Student 2 wrote: “Take bread and spread the peanut butter on it”. So the teacher spread peanut butter on the entire loaf.</a:t>
            </a:r>
          </a:p>
          <a:p>
            <a:pPr lvl="2"/>
            <a:r>
              <a:rPr lang="en-US" dirty="0">
                <a:solidFill>
                  <a:srgbClr val="00B0F0"/>
                </a:solidFill>
              </a:rPr>
              <a:t>Student 3 wrote: “Take 2 slices of bread and spread peanut butter and jelly on them”.  So the teacher spread peanut butter and jelly on both sides of both slices</a:t>
            </a:r>
            <a:r>
              <a:rPr lang="en-US" dirty="0" smtClean="0">
                <a:solidFill>
                  <a:srgbClr val="00B0F0"/>
                </a:solidFill>
              </a:rPr>
              <a:t>.</a:t>
            </a:r>
          </a:p>
          <a:p>
            <a:pPr marL="342900" lvl="0" indent="-342900">
              <a:buFont typeface="Arial" charset="0"/>
              <a:buChar char="•"/>
            </a:pPr>
            <a:r>
              <a:rPr lang="en-US" dirty="0"/>
              <a:t>Communicating instructions well is important!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  <a:p>
            <a:pPr marL="342900" indent="-342900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90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Sandwich </a:t>
            </a:r>
            <a:r>
              <a:rPr lang="en-US" dirty="0" err="1" smtClean="0"/>
              <a:t>Pseudocode</a:t>
            </a:r>
            <a:r>
              <a:rPr lang="en-US" dirty="0" smtClean="0"/>
              <a:t>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638" y="1997771"/>
            <a:ext cx="6505638" cy="4182049"/>
          </a:xfrm>
        </p:spPr>
        <p:txBody>
          <a:bodyPr>
            <a:normAutofit/>
          </a:bodyPr>
          <a:lstStyle/>
          <a:p>
            <a:pPr marL="342900" lvl="0" indent="-342900">
              <a:buFont typeface="Arial" charset="0"/>
              <a:buChar char="•"/>
            </a:pPr>
            <a:r>
              <a:rPr lang="en-US" dirty="0" smtClean="0"/>
              <a:t>Take </a:t>
            </a:r>
            <a:r>
              <a:rPr lang="en-US" dirty="0"/>
              <a:t>exactly two pieces of bread.</a:t>
            </a:r>
          </a:p>
          <a:p>
            <a:pPr marL="342900" lvl="0" indent="-342900">
              <a:buFont typeface="Arial" charset="0"/>
              <a:buChar char="•"/>
            </a:pPr>
            <a:r>
              <a:rPr lang="en-US" dirty="0"/>
              <a:t>Take one piece of bread that is not covered with peanut butter on any side and use a knife to spread peanut butter on one side</a:t>
            </a:r>
          </a:p>
          <a:p>
            <a:pPr marL="342900" lvl="0" indent="-342900">
              <a:buFont typeface="Arial" charset="0"/>
              <a:buChar char="•"/>
            </a:pPr>
            <a:r>
              <a:rPr lang="en-US" dirty="0"/>
              <a:t>Take a  second piece of bread </a:t>
            </a:r>
            <a:r>
              <a:rPr lang="en-US" dirty="0" smtClean="0"/>
              <a:t>that is not </a:t>
            </a:r>
            <a:r>
              <a:rPr lang="en-US" dirty="0"/>
              <a:t>covered with </a:t>
            </a:r>
            <a:r>
              <a:rPr lang="en-US" dirty="0" smtClean="0"/>
              <a:t>jelly on any side and </a:t>
            </a:r>
            <a:r>
              <a:rPr lang="en-US" dirty="0"/>
              <a:t>use a knife to spread jelly on one side</a:t>
            </a:r>
          </a:p>
          <a:p>
            <a:pPr marL="342900" lvl="0" indent="-342900">
              <a:buFont typeface="Arial" charset="0"/>
              <a:buChar char="•"/>
            </a:pPr>
            <a:r>
              <a:rPr lang="en-US" dirty="0"/>
              <a:t>Place the jelly side of the second piece of bread against the peanut butter side of the first piece of bread.</a:t>
            </a:r>
          </a:p>
          <a:p>
            <a:pPr marL="342900" lvl="0" indent="-342900">
              <a:buFont typeface="Arial" charset="0"/>
              <a:buChar char="•"/>
            </a:pPr>
            <a:r>
              <a:rPr lang="en-US" dirty="0"/>
              <a:t>Place the combined pieces of bread on plate</a:t>
            </a:r>
          </a:p>
          <a:p>
            <a:pPr marL="342900" indent="-342900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 dirty="0"/>
          </a:p>
        </p:txBody>
      </p:sp>
      <p:pic>
        <p:nvPicPr>
          <p:cNvPr id="3074" name="Picture 2" descr="http://upload.wikimedia.org/wikipedia/commons/thumb/a/a8/Peanut-Butter-Jelly-Sandwich.jpg/1280px-Peanut-Butter-Jelly-Sandwich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46276" y="4562146"/>
            <a:ext cx="1835240" cy="1036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craziestgadgets.com/wp-content/uploads/2010/04/pbj-pouch-open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00312" y="2589938"/>
            <a:ext cx="1306147" cy="1498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93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Writing Pseudocode for a Robot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8703338"/>
              </p:ext>
            </p:extLst>
          </p:nvPr>
        </p:nvGraphicFramePr>
        <p:xfrm>
          <a:off x="304397" y="1656715"/>
          <a:ext cx="8398276" cy="4480560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8398276"/>
              </a:tblGrid>
              <a:tr h="862910">
                <a:tc>
                  <a:txBody>
                    <a:bodyPr/>
                    <a:lstStyle/>
                    <a:p>
                      <a:pPr marL="457200" marR="457200" lvl="1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kern="100" dirty="0" smtClean="0">
                          <a:effectLst/>
                        </a:rPr>
                        <a:t>1) Write </a:t>
                      </a:r>
                      <a:r>
                        <a:rPr lang="en-US" sz="2800" kern="100" dirty="0">
                          <a:effectLst/>
                        </a:rPr>
                        <a:t>down the goal of the program. What does the robot have to do?</a:t>
                      </a:r>
                      <a:endParaRPr lang="en-US" sz="2800" b="0" kern="10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  <a:ea typeface="Franklin Gothic Medium" panose="020B0603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862910">
                <a:tc>
                  <a:txBody>
                    <a:bodyPr/>
                    <a:lstStyle/>
                    <a:p>
                      <a:pPr marL="457200" marR="457200" lvl="1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kern="100" dirty="0" smtClean="0">
                          <a:effectLst/>
                        </a:rPr>
                        <a:t>2) Think </a:t>
                      </a:r>
                      <a:r>
                        <a:rPr lang="en-US" sz="2800" kern="100" dirty="0">
                          <a:effectLst/>
                        </a:rPr>
                        <a:t>about how the robot will achieve this goal. What are the specific steps?</a:t>
                      </a:r>
                      <a:endParaRPr lang="en-US" sz="2800" b="0" kern="10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  <a:ea typeface="Franklin Gothic Medium" panose="020B0603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862910">
                <a:tc>
                  <a:txBody>
                    <a:bodyPr/>
                    <a:lstStyle/>
                    <a:p>
                      <a:pPr marL="457200" marR="457200" lvl="1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kern="100" dirty="0" smtClean="0">
                          <a:effectLst/>
                        </a:rPr>
                        <a:t>3) Write </a:t>
                      </a:r>
                      <a:r>
                        <a:rPr lang="en-US" sz="2800" kern="100" dirty="0">
                          <a:effectLst/>
                        </a:rPr>
                        <a:t>down each step the robot will take. Start with Step 1 and continue on.</a:t>
                      </a:r>
                      <a:endParaRPr lang="en-US" sz="2800" b="0" kern="10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  <a:ea typeface="Franklin Gothic Medium" panose="020B0603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862910">
                <a:tc>
                  <a:txBody>
                    <a:bodyPr/>
                    <a:lstStyle/>
                    <a:p>
                      <a:pPr marL="457200" marR="457200" lvl="1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kern="100" dirty="0" smtClean="0">
                          <a:effectLst/>
                        </a:rPr>
                        <a:t>4) Make </a:t>
                      </a:r>
                      <a:r>
                        <a:rPr lang="en-US" sz="2800" kern="100" dirty="0">
                          <a:effectLst/>
                        </a:rPr>
                        <a:t>sure you write down if the robot has to repeat a task.</a:t>
                      </a:r>
                      <a:endParaRPr lang="en-US" sz="2800" b="0" kern="10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  <a:ea typeface="Franklin Gothic Medium" panose="020B0603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862910">
                <a:tc>
                  <a:txBody>
                    <a:bodyPr/>
                    <a:lstStyle/>
                    <a:p>
                      <a:pPr marL="457200" marR="457200" lvl="1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kern="100" dirty="0" smtClean="0">
                          <a:effectLst/>
                        </a:rPr>
                        <a:t>5) Does </a:t>
                      </a:r>
                      <a:r>
                        <a:rPr lang="en-US" sz="2800" kern="100" dirty="0">
                          <a:effectLst/>
                        </a:rPr>
                        <a:t>the robot keep doing this task </a:t>
                      </a:r>
                      <a:r>
                        <a:rPr lang="en-US" sz="2800" kern="100" dirty="0" smtClean="0">
                          <a:effectLst/>
                        </a:rPr>
                        <a:t>forever </a:t>
                      </a:r>
                      <a:r>
                        <a:rPr lang="en-US" sz="2800" kern="100" dirty="0">
                          <a:effectLst/>
                        </a:rPr>
                        <a:t>or does it end?</a:t>
                      </a:r>
                      <a:endParaRPr lang="en-US" sz="2800" b="0" kern="10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  <a:ea typeface="Franklin Gothic Medium" panose="020B0603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70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</a:t>
            </a:r>
            <a:r>
              <a:rPr lang="en-US" dirty="0" err="1" smtClean="0"/>
              <a:t>Pseudocode</a:t>
            </a:r>
            <a:r>
              <a:rPr lang="en-US" dirty="0" smtClean="0"/>
              <a:t> for a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638" y="1997771"/>
            <a:ext cx="5221066" cy="4182049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>
                <a:solidFill>
                  <a:schemeClr val="tx1"/>
                </a:solidFill>
              </a:rPr>
              <a:t>Goal: </a:t>
            </a:r>
            <a:r>
              <a:rPr lang="en-US" b="0" dirty="0" smtClean="0"/>
              <a:t>Robot needs to go once around a square box. It starts at the line and faces north. It will end on the line facing north.</a:t>
            </a:r>
          </a:p>
          <a:p>
            <a:pPr lvl="0"/>
            <a:r>
              <a:rPr lang="en-US" dirty="0" smtClean="0"/>
              <a:t>Step 1: </a:t>
            </a:r>
            <a:r>
              <a:rPr lang="en-US" b="0" dirty="0" smtClean="0"/>
              <a:t>Go forward 10 inches</a:t>
            </a:r>
          </a:p>
          <a:p>
            <a:pPr lvl="0"/>
            <a:r>
              <a:rPr lang="en-US" dirty="0" smtClean="0"/>
              <a:t>Step 2: </a:t>
            </a:r>
            <a:r>
              <a:rPr lang="en-US" b="0" dirty="0" smtClean="0"/>
              <a:t>Turn left 90 degrees</a:t>
            </a:r>
          </a:p>
          <a:p>
            <a:pPr lvl="0"/>
            <a:r>
              <a:rPr lang="en-US" dirty="0" smtClean="0"/>
              <a:t>Step 3: </a:t>
            </a:r>
            <a:r>
              <a:rPr lang="en-US" b="0" dirty="0" smtClean="0"/>
              <a:t>Repeat steps </a:t>
            </a:r>
            <a:r>
              <a:rPr lang="en-US" b="0" dirty="0"/>
              <a:t>1</a:t>
            </a:r>
            <a:r>
              <a:rPr lang="en-US" b="0" dirty="0" smtClean="0"/>
              <a:t> and </a:t>
            </a:r>
            <a:r>
              <a:rPr lang="en-US" b="0" dirty="0"/>
              <a:t>2</a:t>
            </a:r>
            <a:r>
              <a:rPr lang="en-US" b="0" dirty="0" smtClean="0"/>
              <a:t> three more times</a:t>
            </a:r>
            <a:endParaRPr lang="en-US" b="0" dirty="0"/>
          </a:p>
          <a:p>
            <a:pPr lvl="0"/>
            <a:r>
              <a:rPr lang="en-US" b="0" dirty="0" smtClean="0"/>
              <a:t>You can write this </a:t>
            </a:r>
            <a:r>
              <a:rPr lang="en-US" b="0" dirty="0" err="1" smtClean="0"/>
              <a:t>pseudocode</a:t>
            </a:r>
            <a:r>
              <a:rPr lang="en-US" b="0" dirty="0" smtClean="0"/>
              <a:t> on a piece of</a:t>
            </a:r>
            <a:r>
              <a:rPr lang="en-US" b="0" dirty="0"/>
              <a:t> </a:t>
            </a:r>
            <a:r>
              <a:rPr lang="en-US" b="0" dirty="0" smtClean="0"/>
              <a:t>paper or even in a comment block inside the EV3-G code.</a:t>
            </a:r>
          </a:p>
          <a:p>
            <a:pPr lvl="0"/>
            <a:r>
              <a:rPr lang="en-US" b="0" dirty="0" smtClean="0"/>
              <a:t>Use the </a:t>
            </a:r>
            <a:r>
              <a:rPr lang="en-US" b="0" dirty="0" err="1" smtClean="0"/>
              <a:t>pseudocode</a:t>
            </a:r>
            <a:r>
              <a:rPr lang="en-US" b="0" dirty="0" smtClean="0"/>
              <a:t> to program the solution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919691" y="3292484"/>
            <a:ext cx="1281723" cy="11723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7271760" y="4464792"/>
            <a:ext cx="1062892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704031" y="2354634"/>
            <a:ext cx="343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11" name="Straight Arrow Connector 10"/>
          <p:cNvCxnSpPr>
            <a:endCxn id="9" idx="2"/>
          </p:cNvCxnSpPr>
          <p:nvPr/>
        </p:nvCxnSpPr>
        <p:spPr>
          <a:xfrm flipV="1">
            <a:off x="7875970" y="2723966"/>
            <a:ext cx="0" cy="29591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4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Pseudocode FOR A SET OF 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817511"/>
            <a:ext cx="3349990" cy="3992563"/>
          </a:xfrm>
        </p:spPr>
        <p:txBody>
          <a:bodyPr>
            <a:norm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b="1" dirty="0" smtClean="0"/>
              <a:t>If you have a series of missions for your robot to complete, planning ahead can be a big help.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/>
              <a:t>You can draw out the path your robot needs to take and then write out the instructions for the robot step-by-step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80138" y="1911296"/>
            <a:ext cx="4782753" cy="3094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6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PLANNING TOOLS for First Lego League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07/04/2016)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3202" y="1855825"/>
            <a:ext cx="2181327" cy="2938117"/>
          </a:xfrm>
          <a:prstGeom prst="rect">
            <a:avLst/>
          </a:prstGeom>
          <a:ln w="1905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cxnSp>
        <p:nvCxnSpPr>
          <p:cNvPr id="10" name="Straight Arrow Connector 9"/>
          <p:cNvCxnSpPr/>
          <p:nvPr/>
        </p:nvCxnSpPr>
        <p:spPr>
          <a:xfrm flipV="1">
            <a:off x="1759263" y="2576005"/>
            <a:ext cx="0" cy="619956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358288" y="3195961"/>
            <a:ext cx="400975" cy="168676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1278386" y="2116931"/>
            <a:ext cx="710213" cy="64402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1162973" y="3604334"/>
            <a:ext cx="266330" cy="301841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358288" y="3342445"/>
            <a:ext cx="0" cy="483829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99577" y="5054519"/>
            <a:ext cx="2174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Both these resources are available on EV3Lessons.com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5406" y="1605760"/>
            <a:ext cx="5347913" cy="468925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114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2CEFEB64-C992-CF42-AC34-A2A7B15E4CF5}" vid="{484731AA-B6D9-C841-B3ED-40BE794FD840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3052</TotalTime>
  <Words>746</Words>
  <Application>Microsoft Macintosh PowerPoint</Application>
  <PresentationFormat>On-screen Show (4:3)</PresentationFormat>
  <Paragraphs>73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 Black</vt:lpstr>
      <vt:lpstr>Calibri</vt:lpstr>
      <vt:lpstr>Calibri Light</vt:lpstr>
      <vt:lpstr>Franklin Gothic Medium</vt:lpstr>
      <vt:lpstr>Helvetica Neue</vt:lpstr>
      <vt:lpstr>Times New Roman</vt:lpstr>
      <vt:lpstr>Wingdings</vt:lpstr>
      <vt:lpstr>Arial</vt:lpstr>
      <vt:lpstr>Essential</vt:lpstr>
      <vt:lpstr>beginner</vt:lpstr>
      <vt:lpstr>Custom Design</vt:lpstr>
      <vt:lpstr>BEGINNER PROGRAMMING LESSON</vt:lpstr>
      <vt:lpstr>Lesson Objectives</vt:lpstr>
      <vt:lpstr>What is Pseudocode?</vt:lpstr>
      <vt:lpstr>Why is Pseudocode Important?</vt:lpstr>
      <vt:lpstr>Sandwich Pseudocode Solution</vt:lpstr>
      <vt:lpstr>Writing Pseudocode for a Robot</vt:lpstr>
      <vt:lpstr>Sample Pseudocode for a Challenge</vt:lpstr>
      <vt:lpstr>Pseudocode FOR A SET OF MISSIONS</vt:lpstr>
      <vt:lpstr>Sample PLANNING TOOLS for First Lego League</vt:lpstr>
      <vt:lpstr>Credits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 Followers: Basic to Proportional</dc:title>
  <dc:creator>Sanjay Seshan</dc:creator>
  <cp:lastModifiedBy>Microsoft Office User</cp:lastModifiedBy>
  <cp:revision>34</cp:revision>
  <cp:lastPrinted>2016-07-04T15:58:24Z</cp:lastPrinted>
  <dcterms:created xsi:type="dcterms:W3CDTF">2014-10-28T21:59:38Z</dcterms:created>
  <dcterms:modified xsi:type="dcterms:W3CDTF">2016-07-20T03:23:43Z</dcterms:modified>
</cp:coreProperties>
</file>