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1"/>
  </p:sldMasterIdLst>
  <p:notesMasterIdLst>
    <p:notesMasterId r:id="rId12"/>
  </p:notesMasterIdLst>
  <p:sldIdLst>
    <p:sldId id="262" r:id="rId2"/>
    <p:sldId id="257" r:id="rId3"/>
    <p:sldId id="273" r:id="rId4"/>
    <p:sldId id="274" r:id="rId5"/>
    <p:sldId id="270" r:id="rId6"/>
    <p:sldId id="271" r:id="rId7"/>
    <p:sldId id="272" r:id="rId8"/>
    <p:sldId id="267" r:id="rId9"/>
    <p:sldId id="275" r:id="rId10"/>
    <p:sldId id="25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F39"/>
    <a:srgbClr val="652C90"/>
    <a:srgbClr val="034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5"/>
    <p:restoredTop sz="94621"/>
  </p:normalViewPr>
  <p:slideViewPr>
    <p:cSldViewPr snapToGrid="0" snapToObjects="1">
      <p:cViewPr>
        <p:scale>
          <a:sx n="112" d="100"/>
          <a:sy n="112" d="100"/>
        </p:scale>
        <p:origin x="108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B980B-A051-5042-A199-B77431CF73D3}" type="datetimeFigureOut">
              <a:rPr lang="en-US" smtClean="0"/>
              <a:t>9/27/17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AEE19-6760-F547-8467-920A15216243}" type="slidenum">
              <a:rPr lang="en-US" smtClean="0"/>
              <a:t>‹#›</a:t>
            </a:fld>
            <a:endParaRPr lang="en-US"/>
          </a:p>
        </p:txBody>
      </p:sp>
    </p:spTree>
    <p:extLst>
      <p:ext uri="{BB962C8B-B14F-4D97-AF65-F5344CB8AC3E}">
        <p14:creationId xmlns:p14="http://schemas.microsoft.com/office/powerpoint/2010/main" val="73939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1</a:t>
            </a:fld>
            <a:endParaRPr lang="en-US"/>
          </a:p>
        </p:txBody>
      </p:sp>
    </p:spTree>
    <p:extLst>
      <p:ext uri="{BB962C8B-B14F-4D97-AF65-F5344CB8AC3E}">
        <p14:creationId xmlns:p14="http://schemas.microsoft.com/office/powerpoint/2010/main" val="29978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3</a:t>
            </a:fld>
            <a:endParaRPr lang="en-US"/>
          </a:p>
        </p:txBody>
      </p:sp>
    </p:spTree>
    <p:extLst>
      <p:ext uri="{BB962C8B-B14F-4D97-AF65-F5344CB8AC3E}">
        <p14:creationId xmlns:p14="http://schemas.microsoft.com/office/powerpoint/2010/main" val="25428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10</a:t>
            </a:fld>
            <a:endParaRPr lang="en-US"/>
          </a:p>
        </p:txBody>
      </p:sp>
    </p:spTree>
    <p:extLst>
      <p:ext uri="{BB962C8B-B14F-4D97-AF65-F5344CB8AC3E}">
        <p14:creationId xmlns:p14="http://schemas.microsoft.com/office/powerpoint/2010/main" val="54934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34A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0325" y="3297658"/>
            <a:ext cx="8017477" cy="911046"/>
          </a:xfrm>
        </p:spPr>
        <p:txBody>
          <a:bodyPr anchor="b">
            <a:normAutofit/>
          </a:bodyPr>
          <a:lstStyle>
            <a:lvl1pPr algn="ctr">
              <a:lnSpc>
                <a:spcPct val="85000"/>
              </a:lnSpc>
              <a:defRPr sz="48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796551" y="4446449"/>
            <a:ext cx="7543800" cy="488911"/>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endParaRPr lang="en-US" dirty="0"/>
          </a:p>
        </p:txBody>
      </p:sp>
      <p:sp>
        <p:nvSpPr>
          <p:cNvPr id="4" name="Date Placeholder 3"/>
          <p:cNvSpPr>
            <a:spLocks noGrp="1"/>
          </p:cNvSpPr>
          <p:nvPr>
            <p:ph type="dt" sz="half" idx="10"/>
          </p:nvPr>
        </p:nvSpPr>
        <p:spPr/>
        <p:txBody>
          <a:bodyPr/>
          <a:lstStyle/>
          <a:p>
            <a:fld id="{8B66FEEE-718E-074F-B176-B6A8E135B223}" type="datetime1">
              <a:rPr lang="en-US" smtClean="0"/>
              <a:t>9/27/17</a:t>
            </a:fld>
            <a:endParaRPr lang="en-US" dirty="0"/>
          </a:p>
        </p:txBody>
      </p:sp>
      <p:sp>
        <p:nvSpPr>
          <p:cNvPr id="5" name="Footer Placeholder 4"/>
          <p:cNvSpPr>
            <a:spLocks noGrp="1"/>
          </p:cNvSpPr>
          <p:nvPr>
            <p:ph type="ftr" sz="quarter" idx="11"/>
          </p:nvPr>
        </p:nvSpPr>
        <p:spPr/>
        <p:txBody>
          <a:bodyPr/>
          <a:lstStyle/>
          <a:p>
            <a:r>
              <a:rPr lang="en-US" smtClean="0"/>
              <a:t>Copyright 2017, EV3Lessons.com (Last Edit 9/27/2017)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358" y="6272819"/>
            <a:ext cx="9141619" cy="64008"/>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3552" y="348450"/>
            <a:ext cx="8371059" cy="2846160"/>
          </a:xfrm>
          <a:prstGeom prst="rect">
            <a:avLst/>
          </a:prstGeom>
        </p:spPr>
      </p:pic>
      <p:sp>
        <p:nvSpPr>
          <p:cNvPr id="12" name="Subtitle 2"/>
          <p:cNvSpPr txBox="1">
            <a:spLocks/>
          </p:cNvSpPr>
          <p:nvPr userDrawn="1"/>
        </p:nvSpPr>
        <p:spPr>
          <a:xfrm>
            <a:off x="905744" y="5680860"/>
            <a:ext cx="7543800" cy="488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RESEARCH PROJECT LESSONS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A9345-7789-9646-99A0-0D0B053F3860}" type="datetime1">
              <a:rPr lang="en-US" smtClean="0"/>
              <a:t>9/27/17</a:t>
            </a:fld>
            <a:endParaRPr lang="en-US" dirty="0"/>
          </a:p>
        </p:txBody>
      </p:sp>
      <p:sp>
        <p:nvSpPr>
          <p:cNvPr id="5" name="Footer Placeholder 4"/>
          <p:cNvSpPr>
            <a:spLocks noGrp="1"/>
          </p:cNvSpPr>
          <p:nvPr>
            <p:ph type="ftr" sz="quarter" idx="11"/>
          </p:nvPr>
        </p:nvSpPr>
        <p:spPr/>
        <p:txBody>
          <a:bodyPr/>
          <a:lstStyle/>
          <a:p>
            <a:r>
              <a:rPr lang="en-US" smtClean="0"/>
              <a:t>Copyright 2017, EV3Lessons.com (Last Edit 9/27/2017)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0D147-43E2-7E46-81DE-993737C4705A}" type="datetime1">
              <a:rPr lang="en-US" smtClean="0"/>
              <a:t>9/27/17</a:t>
            </a:fld>
            <a:endParaRPr lang="en-US" dirty="0"/>
          </a:p>
        </p:txBody>
      </p:sp>
      <p:sp>
        <p:nvSpPr>
          <p:cNvPr id="5" name="Footer Placeholder 4"/>
          <p:cNvSpPr>
            <a:spLocks noGrp="1"/>
          </p:cNvSpPr>
          <p:nvPr>
            <p:ph type="ftr" sz="quarter" idx="11"/>
          </p:nvPr>
        </p:nvSpPr>
        <p:spPr/>
        <p:txBody>
          <a:bodyPr/>
          <a:lstStyle/>
          <a:p>
            <a:r>
              <a:rPr lang="en-US" smtClean="0"/>
              <a:t>Copyright 2017, EV3Lessons.com (Last Edit 9/27/2017)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B3FA7-B6DB-A747-920A-154832C10EDD}" type="datetime1">
              <a:rPr lang="en-US" smtClean="0"/>
              <a:t>9/27/17</a:t>
            </a:fld>
            <a:endParaRPr lang="en-US" dirty="0"/>
          </a:p>
        </p:txBody>
      </p:sp>
      <p:sp>
        <p:nvSpPr>
          <p:cNvPr id="5" name="Footer Placeholder 4"/>
          <p:cNvSpPr>
            <a:spLocks noGrp="1"/>
          </p:cNvSpPr>
          <p:nvPr>
            <p:ph type="ftr" sz="quarter" idx="11"/>
          </p:nvPr>
        </p:nvSpPr>
        <p:spPr/>
        <p:txBody>
          <a:bodyPr/>
          <a:lstStyle/>
          <a:p>
            <a:r>
              <a:rPr lang="en-US" smtClean="0"/>
              <a:t>Copyright 2017, EV3Lessons.com (Last Edit 9/27/2017)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34A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C4897-EC3A-3442-9ED8-FFFF2EECB40A}" type="datetime1">
              <a:rPr lang="en-US" smtClean="0"/>
              <a:t>9/27/17</a:t>
            </a:fld>
            <a:endParaRPr lang="en-US" dirty="0"/>
          </a:p>
        </p:txBody>
      </p:sp>
      <p:sp>
        <p:nvSpPr>
          <p:cNvPr id="5" name="Footer Placeholder 4"/>
          <p:cNvSpPr>
            <a:spLocks noGrp="1"/>
          </p:cNvSpPr>
          <p:nvPr>
            <p:ph type="ftr" sz="quarter" idx="11"/>
          </p:nvPr>
        </p:nvSpPr>
        <p:spPr/>
        <p:txBody>
          <a:bodyPr/>
          <a:lstStyle/>
          <a:p>
            <a:r>
              <a:rPr lang="en-US" smtClean="0"/>
              <a:t>Copyright 2017, EV3Lessons.com (Last Edit 9/27/2017)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381" y="6270965"/>
            <a:ext cx="9141619" cy="64008"/>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01083" y="286604"/>
            <a:ext cx="8541834"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1083" y="1845734"/>
            <a:ext cx="4225197"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39" y="1845736"/>
            <a:ext cx="4179477"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4419B1-7537-2D4A-A2ED-1DE6B52CD84D}" type="datetime1">
              <a:rPr lang="en-US" smtClean="0"/>
              <a:t>9/27/17</a:t>
            </a:fld>
            <a:endParaRPr lang="en-US" dirty="0"/>
          </a:p>
        </p:txBody>
      </p:sp>
      <p:sp>
        <p:nvSpPr>
          <p:cNvPr id="6" name="Footer Placeholder 5"/>
          <p:cNvSpPr>
            <a:spLocks noGrp="1"/>
          </p:cNvSpPr>
          <p:nvPr>
            <p:ph type="ftr" sz="quarter" idx="11"/>
          </p:nvPr>
        </p:nvSpPr>
        <p:spPr/>
        <p:txBody>
          <a:bodyPr/>
          <a:lstStyle/>
          <a:p>
            <a:r>
              <a:rPr lang="en-US" smtClean="0"/>
              <a:t>Copyright 2017, EV3Lessons.com (Last Edit 9/27/2017)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3A7775-C762-0F41-9179-3E9D0CAC5E8B}" type="datetime1">
              <a:rPr lang="en-US" smtClean="0"/>
              <a:t>9/27/17</a:t>
            </a:fld>
            <a:endParaRPr lang="en-US" dirty="0"/>
          </a:p>
        </p:txBody>
      </p:sp>
      <p:sp>
        <p:nvSpPr>
          <p:cNvPr id="8" name="Footer Placeholder 7"/>
          <p:cNvSpPr>
            <a:spLocks noGrp="1"/>
          </p:cNvSpPr>
          <p:nvPr>
            <p:ph type="ftr" sz="quarter" idx="11"/>
          </p:nvPr>
        </p:nvSpPr>
        <p:spPr/>
        <p:txBody>
          <a:bodyPr/>
          <a:lstStyle/>
          <a:p>
            <a:r>
              <a:rPr lang="en-US" smtClean="0"/>
              <a:t>Copyright 2017, EV3Lessons.com (Last Edit 9/27/2017)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B517D-41EB-484B-BE85-89CAF9C3E8E8}" type="datetime1">
              <a:rPr lang="en-US" smtClean="0"/>
              <a:t>9/27/17</a:t>
            </a:fld>
            <a:endParaRPr lang="en-US" dirty="0"/>
          </a:p>
        </p:txBody>
      </p:sp>
      <p:sp>
        <p:nvSpPr>
          <p:cNvPr id="4" name="Footer Placeholder 3"/>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DB050C-043C-FB4C-8F30-C236C09FFBFB}" type="datetime1">
              <a:rPr lang="en-US" smtClean="0"/>
              <a:t>9/27/17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Copyright 2017, EV3Lessons.com (Last Edit 9/27/2017)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6DE02C8-5BF5-1342-8AFA-211D413BC00F}" type="datetime1">
              <a:rPr lang="en-US" smtClean="0"/>
              <a:t>9/27/17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Copyright 2017, EV3Lessons.com (Last Edit 9/27/2017)</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16D41-41CE-3549-B97A-CE5F6621D09A}" type="datetime1">
              <a:rPr lang="en-US" smtClean="0"/>
              <a:t>9/27/17</a:t>
            </a:fld>
            <a:endParaRPr lang="en-US" dirty="0"/>
          </a:p>
        </p:txBody>
      </p:sp>
      <p:sp>
        <p:nvSpPr>
          <p:cNvPr id="6" name="Footer Placeholder 5"/>
          <p:cNvSpPr>
            <a:spLocks noGrp="1"/>
          </p:cNvSpPr>
          <p:nvPr>
            <p:ph type="ftr" sz="quarter" idx="11"/>
          </p:nvPr>
        </p:nvSpPr>
        <p:spPr/>
        <p:txBody>
          <a:bodyPr/>
          <a:lstStyle/>
          <a:p>
            <a:r>
              <a:rPr lang="en-US" smtClean="0"/>
              <a:t>Copyright 2017, EV3Lessons.com (Last Edit 9/27/2017)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34A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41739" y="286604"/>
            <a:ext cx="8681543"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41739" y="1845734"/>
            <a:ext cx="8681544"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32F70E3-659B-3540-9C63-CE1AC8148412}" type="datetime1">
              <a:rPr lang="en-US" smtClean="0"/>
              <a:t>9/27/17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Copyright 2017, EV3Lessons.com (Last Edit 9/27/2017)</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 y="6273337"/>
            <a:ext cx="9144001" cy="6599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9687349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bayoubuilders.org)/"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Doing Background Research</a:t>
            </a:r>
          </a:p>
        </p:txBody>
      </p:sp>
      <p:sp>
        <p:nvSpPr>
          <p:cNvPr id="3" name="Subtitle 2"/>
          <p:cNvSpPr>
            <a:spLocks noGrp="1"/>
          </p:cNvSpPr>
          <p:nvPr>
            <p:ph type="subTitle" idx="1"/>
          </p:nvPr>
        </p:nvSpPr>
        <p:spPr/>
        <p:txBody>
          <a:bodyPr/>
          <a:lstStyle/>
          <a:p>
            <a:r>
              <a:rPr lang="en-US" dirty="0"/>
              <a:t>By BAYOU </a:t>
            </a:r>
            <a:r>
              <a:rPr lang="en-US" dirty="0" err="1" smtClean="0"/>
              <a:t>bUILDERS</a:t>
            </a:r>
            <a:r>
              <a:rPr lang="en-US" dirty="0" smtClean="0"/>
              <a:t> &amp; </a:t>
            </a:r>
            <a:r>
              <a:rPr lang="en-US" dirty="0" err="1" smtClean="0"/>
              <a:t>N</a:t>
            </a:r>
            <a:r>
              <a:rPr lang="en-US" cap="none" dirty="0" err="1" smtClean="0"/>
              <a:t>e</a:t>
            </a:r>
            <a:r>
              <a:rPr lang="en-US" dirty="0" err="1" smtClean="0"/>
              <a:t>Xt</a:t>
            </a:r>
            <a:r>
              <a:rPr lang="en-US" dirty="0" smtClean="0"/>
              <a:t> </a:t>
            </a:r>
            <a:r>
              <a:rPr lang="en-US" dirty="0"/>
              <a:t>Gen</a:t>
            </a:r>
          </a:p>
          <a:p>
            <a:endParaRPr lang="en-US" dirty="0"/>
          </a:p>
        </p:txBody>
      </p:sp>
      <p:sp>
        <p:nvSpPr>
          <p:cNvPr id="4" name="Footer Placeholder 3"/>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pic>
        <p:nvPicPr>
          <p:cNvPr id="6" name="Picture 5">
            <a:extLst>
              <a:ext uri="{FF2B5EF4-FFF2-40B4-BE49-F238E27FC236}">
                <a16:creationId xmlns:a16="http://schemas.microsoft.com/office/drawing/2014/main" xmlns="" id="{6B20D646-6D0D-4ED8-BFF9-D6D360BD0EB0}"/>
              </a:ext>
            </a:extLst>
          </p:cNvPr>
          <p:cNvPicPr>
            <a:picLocks noChangeAspect="1"/>
          </p:cNvPicPr>
          <p:nvPr/>
        </p:nvPicPr>
        <p:blipFill>
          <a:blip r:embed="rId3"/>
          <a:stretch>
            <a:fillRect/>
          </a:stretch>
        </p:blipFill>
        <p:spPr>
          <a:xfrm>
            <a:off x="4063372" y="4886307"/>
            <a:ext cx="2877878" cy="72479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26873" y="4871770"/>
            <a:ext cx="981010" cy="735757"/>
          </a:xfrm>
          <a:prstGeom prst="rect">
            <a:avLst/>
          </a:prstGeom>
        </p:spPr>
      </p:pic>
    </p:spTree>
    <p:extLst>
      <p:ext uri="{BB962C8B-B14F-4D97-AF65-F5344CB8AC3E}">
        <p14:creationId xmlns:p14="http://schemas.microsoft.com/office/powerpoint/2010/main" val="58394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r>
              <a:rPr lang="en-US" dirty="0"/>
              <a:t>This lesson was written by Bayou Builders FLL Team #4043 (</a:t>
            </a:r>
            <a:r>
              <a:rPr lang="en-US" dirty="0">
                <a:hlinkClick r:id="rId3"/>
              </a:rPr>
              <a:t>www.bayoubuilders.org</a:t>
            </a:r>
            <a:r>
              <a:rPr lang="en-US" dirty="0" smtClean="0">
                <a:hlinkClick r:id="rId3"/>
              </a:rPr>
              <a:t>)</a:t>
            </a:r>
            <a:r>
              <a:rPr lang="en-US" dirty="0"/>
              <a:t> and </a:t>
            </a:r>
            <a:r>
              <a:rPr lang="en-US" dirty="0" smtClean="0"/>
              <a:t>Team </a:t>
            </a:r>
            <a:r>
              <a:rPr lang="en-US" dirty="0"/>
              <a:t>3659 NeXT GEN </a:t>
            </a:r>
            <a:r>
              <a:rPr lang="en-US" dirty="0" smtClean="0"/>
              <a:t>(</a:t>
            </a:r>
            <a:r>
              <a:rPr lang="en-US" dirty="0" err="1" smtClean="0"/>
              <a:t>Facebook:Garrett</a:t>
            </a:r>
            <a:r>
              <a:rPr lang="en-US" dirty="0" smtClean="0"/>
              <a:t> </a:t>
            </a:r>
            <a:r>
              <a:rPr lang="en-US" dirty="0"/>
              <a:t>County FIRST LEGO League Team </a:t>
            </a:r>
            <a:r>
              <a:rPr lang="en-US" dirty="0" smtClean="0"/>
              <a:t>3659). </a:t>
            </a:r>
            <a:endParaRPr lang="en-US" dirty="0"/>
          </a:p>
          <a:p>
            <a:r>
              <a:rPr lang="en-US" dirty="0"/>
              <a:t>It has been shared with permission with EV3Lessons.com</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7627" y="3458311"/>
            <a:ext cx="7451126" cy="1804086"/>
          </a:xfrm>
          <a:prstGeom prst="rect">
            <a:avLst/>
          </a:prstGeom>
        </p:spPr>
      </p:pic>
    </p:spTree>
    <p:extLst>
      <p:ext uri="{BB962C8B-B14F-4D97-AF65-F5344CB8AC3E}">
        <p14:creationId xmlns:p14="http://schemas.microsoft.com/office/powerpoint/2010/main" val="47890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Us</a:t>
            </a:r>
          </a:p>
        </p:txBody>
      </p:sp>
      <p:sp>
        <p:nvSpPr>
          <p:cNvPr id="3" name="Content Placeholder 2"/>
          <p:cNvSpPr>
            <a:spLocks noGrp="1"/>
          </p:cNvSpPr>
          <p:nvPr>
            <p:ph idx="1"/>
          </p:nvPr>
        </p:nvSpPr>
        <p:spPr>
          <a:xfrm>
            <a:off x="4977025" y="1737361"/>
            <a:ext cx="3712744" cy="4324247"/>
          </a:xfrm>
        </p:spPr>
        <p:txBody>
          <a:bodyPr>
            <a:normAutofit/>
          </a:bodyPr>
          <a:lstStyle/>
          <a:p>
            <a:r>
              <a:rPr lang="en-US" sz="1600" dirty="0" smtClean="0"/>
              <a:t>Bayou Builders are </a:t>
            </a:r>
            <a:r>
              <a:rPr lang="en-US" sz="1600" dirty="0"/>
              <a:t>a 10-person, community-based team in Hammond, </a:t>
            </a:r>
            <a:r>
              <a:rPr lang="en-US" sz="1600" dirty="0" smtClean="0"/>
              <a:t>Louisiana.</a:t>
            </a:r>
            <a:endParaRPr lang="en-US" sz="1600" dirty="0"/>
          </a:p>
          <a:p>
            <a:r>
              <a:rPr lang="en-US" sz="1600" dirty="0" smtClean="0"/>
              <a:t>They have won the Champions’ award every year and attended the North American Open as well as World Festival. In 2017, they were also nominated for the Global Innovation Award from Louisiana.</a:t>
            </a:r>
            <a:endParaRPr lang="en-US" sz="1200" dirty="0"/>
          </a:p>
        </p:txBody>
      </p:sp>
      <p:sp>
        <p:nvSpPr>
          <p:cNvPr id="4" name="Footer Placeholder 3"/>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66148" y="4582619"/>
            <a:ext cx="3623621" cy="1600630"/>
          </a:xfrm>
          <a:prstGeom prst="rect">
            <a:avLst/>
          </a:prstGeom>
        </p:spPr>
      </p:pic>
      <p:sp>
        <p:nvSpPr>
          <p:cNvPr id="8" name="Rectangle 7"/>
          <p:cNvSpPr/>
          <p:nvPr/>
        </p:nvSpPr>
        <p:spPr>
          <a:xfrm>
            <a:off x="360464" y="1737361"/>
            <a:ext cx="4572000" cy="2445798"/>
          </a:xfrm>
          <a:prstGeom prst="rect">
            <a:avLst/>
          </a:prstGeom>
        </p:spPr>
        <p:txBody>
          <a:bodyPr>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1600" dirty="0" smtClean="0">
                <a:solidFill>
                  <a:schemeClr val="tx1">
                    <a:lumMod val="75000"/>
                    <a:lumOff val="25000"/>
                  </a:schemeClr>
                </a:solidFill>
              </a:rPr>
              <a:t>NeXT Gen are a middle school team from Garrett County, Maryland with 13 years in FIRST LEGO League (including competing in International Tournaments).</a:t>
            </a: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1600" dirty="0" smtClean="0">
                <a:solidFill>
                  <a:schemeClr val="tx1">
                    <a:lumMod val="75000"/>
                    <a:lumOff val="25000"/>
                  </a:schemeClr>
                </a:solidFill>
              </a:rPr>
              <a:t>They have won first place in 2013 Global Innovation Award. They also won Top 20 GIA Semi-Finalist in 2017 for innovative solution, </a:t>
            </a:r>
            <a:r>
              <a:rPr lang="en-US" sz="1600" dirty="0" err="1" smtClean="0">
                <a:solidFill>
                  <a:schemeClr val="tx1">
                    <a:lumMod val="75000"/>
                    <a:lumOff val="25000"/>
                  </a:schemeClr>
                </a:solidFill>
              </a:rPr>
              <a:t>BeeHaven</a:t>
            </a:r>
            <a:r>
              <a:rPr lang="en-US" sz="1600" dirty="0" smtClean="0">
                <a:solidFill>
                  <a:schemeClr val="tx1">
                    <a:lumMod val="75000"/>
                    <a:lumOff val="25000"/>
                  </a:schemeClr>
                </a:solidFill>
              </a:rPr>
              <a:t>.</a:t>
            </a:r>
            <a:endParaRPr lang="en-US" sz="1600" dirty="0">
              <a:solidFill>
                <a:schemeClr val="tx1">
                  <a:lumMod val="75000"/>
                  <a:lumOff val="25000"/>
                </a:schemeClr>
              </a:solidFill>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1600" dirty="0" smtClean="0">
                <a:solidFill>
                  <a:schemeClr val="tx1">
                    <a:lumMod val="75000"/>
                    <a:lumOff val="25000"/>
                  </a:schemeClr>
                </a:solidFill>
              </a:rPr>
              <a:t>In addition, they won first Place Innovative Solution at Mountain State Invitational in 2017.</a:t>
            </a:r>
            <a:endParaRPr lang="en-US" sz="1600" dirty="0">
              <a:solidFill>
                <a:schemeClr val="tx1">
                  <a:lumMod val="75000"/>
                  <a:lumOff val="25000"/>
                </a:schemeClr>
              </a:solidFill>
            </a:endParaRPr>
          </a:p>
        </p:txBody>
      </p:sp>
      <p:pic>
        <p:nvPicPr>
          <p:cNvPr id="9" name="Picture 8">
            <a:extLst>
              <a:ext uri="{FF2B5EF4-FFF2-40B4-BE49-F238E27FC236}">
                <a16:creationId xmlns:a16="http://schemas.microsoft.com/office/drawing/2014/main" xmlns="" id="{ACD91645-228F-4215-BAD4-320E2B34925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0464" y="4582619"/>
            <a:ext cx="4305567" cy="1600630"/>
          </a:xfrm>
          <a:prstGeom prst="rect">
            <a:avLst/>
          </a:prstGeom>
        </p:spPr>
      </p:pic>
    </p:spTree>
    <p:extLst>
      <p:ext uri="{BB962C8B-B14F-4D97-AF65-F5344CB8AC3E}">
        <p14:creationId xmlns:p14="http://schemas.microsoft.com/office/powerpoint/2010/main" val="112120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635D76-53C2-43C6-B67C-042A08CF0B5C}"/>
              </a:ext>
            </a:extLst>
          </p:cNvPr>
          <p:cNvSpPr>
            <a:spLocks noGrp="1"/>
          </p:cNvSpPr>
          <p:nvPr>
            <p:ph type="title"/>
          </p:nvPr>
        </p:nvSpPr>
        <p:spPr>
          <a:xfrm>
            <a:off x="241739" y="286604"/>
            <a:ext cx="8681543" cy="1450757"/>
          </a:xfrm>
        </p:spPr>
        <p:txBody>
          <a:bodyPr/>
          <a:lstStyle/>
          <a:p>
            <a:r>
              <a:rPr lang="en-US" dirty="0" smtClean="0"/>
              <a:t>Types of Sources</a:t>
            </a:r>
            <a:endParaRPr lang="en-US" dirty="0"/>
          </a:p>
        </p:txBody>
      </p:sp>
      <p:sp>
        <p:nvSpPr>
          <p:cNvPr id="3" name="Content Placeholder 2">
            <a:extLst>
              <a:ext uri="{FF2B5EF4-FFF2-40B4-BE49-F238E27FC236}">
                <a16:creationId xmlns:a16="http://schemas.microsoft.com/office/drawing/2014/main" xmlns="" id="{A301F334-A395-47E0-BAEC-1856FE71DB30}"/>
              </a:ext>
            </a:extLst>
          </p:cNvPr>
          <p:cNvSpPr>
            <a:spLocks noGrp="1"/>
          </p:cNvSpPr>
          <p:nvPr>
            <p:ph idx="1"/>
          </p:nvPr>
        </p:nvSpPr>
        <p:spPr>
          <a:xfrm>
            <a:off x="241739" y="1905379"/>
            <a:ext cx="4829025" cy="3884118"/>
          </a:xfrm>
        </p:spPr>
        <p:txBody>
          <a:bodyPr>
            <a:normAutofit fontScale="92500"/>
          </a:bodyPr>
          <a:lstStyle/>
          <a:p>
            <a:pPr>
              <a:lnSpc>
                <a:spcPct val="150000"/>
              </a:lnSpc>
              <a:buFont typeface="Wingdings" panose="05000000000000000000" pitchFamily="2" charset="2"/>
              <a:buChar char="§"/>
            </a:pPr>
            <a:r>
              <a:rPr lang="en-US" sz="2300" dirty="0" smtClean="0"/>
              <a:t> Use a variety of sources </a:t>
            </a:r>
            <a:r>
              <a:rPr lang="en-US" sz="2300" dirty="0"/>
              <a:t>including websites books</a:t>
            </a:r>
            <a:r>
              <a:rPr lang="en-US" sz="2300" dirty="0" smtClean="0"/>
              <a:t>, magazines, reports, professionals</a:t>
            </a:r>
          </a:p>
          <a:p>
            <a:pPr>
              <a:lnSpc>
                <a:spcPct val="150000"/>
              </a:lnSpc>
              <a:buFont typeface="Wingdings" panose="05000000000000000000" pitchFamily="2" charset="2"/>
              <a:buChar char="§"/>
            </a:pPr>
            <a:r>
              <a:rPr lang="en-US" sz="2300" dirty="0"/>
              <a:t> </a:t>
            </a:r>
            <a:r>
              <a:rPr lang="en-US" sz="2300" dirty="0" smtClean="0"/>
              <a:t>Go on fieldtrips</a:t>
            </a:r>
          </a:p>
          <a:p>
            <a:pPr>
              <a:lnSpc>
                <a:spcPct val="150000"/>
              </a:lnSpc>
              <a:buFont typeface="Wingdings" panose="05000000000000000000" pitchFamily="2" charset="2"/>
              <a:buChar char="§"/>
            </a:pPr>
            <a:r>
              <a:rPr lang="en-US" sz="2300" dirty="0"/>
              <a:t> </a:t>
            </a:r>
            <a:r>
              <a:rPr lang="en-US" sz="2300" dirty="0" smtClean="0"/>
              <a:t>Collect your own survey data</a:t>
            </a:r>
          </a:p>
          <a:p>
            <a:pPr>
              <a:lnSpc>
                <a:spcPct val="150000"/>
              </a:lnSpc>
              <a:buFont typeface="Wingdings" panose="05000000000000000000" pitchFamily="2" charset="2"/>
              <a:buChar char="§"/>
            </a:pPr>
            <a:r>
              <a:rPr lang="en-US" sz="2300" dirty="0" smtClean="0"/>
              <a:t> Remember that </a:t>
            </a:r>
            <a:r>
              <a:rPr lang="en-US" sz="2300" dirty="0"/>
              <a:t>all sources need to be </a:t>
            </a:r>
            <a:r>
              <a:rPr lang="en-US" sz="2300" dirty="0" smtClean="0"/>
              <a:t>cited</a:t>
            </a:r>
            <a:endParaRPr lang="en-US" sz="2300" dirty="0"/>
          </a:p>
          <a:p>
            <a:pPr marL="201168" lvl="1" indent="0">
              <a:buNone/>
            </a:pPr>
            <a:endParaRPr lang="en-US" dirty="0"/>
          </a:p>
        </p:txBody>
      </p:sp>
      <p:sp>
        <p:nvSpPr>
          <p:cNvPr id="4" name="Footer Placeholder 3">
            <a:extLst>
              <a:ext uri="{FF2B5EF4-FFF2-40B4-BE49-F238E27FC236}">
                <a16:creationId xmlns:a16="http://schemas.microsoft.com/office/drawing/2014/main" xmlns="" id="{59BE256C-659E-469C-9487-ACC302B8990B}"/>
              </a:ext>
            </a:extLst>
          </p:cNvPr>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a:extLst>
              <a:ext uri="{FF2B5EF4-FFF2-40B4-BE49-F238E27FC236}">
                <a16:creationId xmlns:a16="http://schemas.microsoft.com/office/drawing/2014/main" xmlns="" id="{649944A3-4235-498C-8F84-D2216FE02E71}"/>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7" name="TextBox 6"/>
          <p:cNvSpPr txBox="1"/>
          <p:nvPr/>
        </p:nvSpPr>
        <p:spPr>
          <a:xfrm>
            <a:off x="85048" y="5922437"/>
            <a:ext cx="2679591" cy="369332"/>
          </a:xfrm>
          <a:prstGeom prst="rect">
            <a:avLst/>
          </a:prstGeom>
          <a:noFill/>
        </p:spPr>
        <p:txBody>
          <a:bodyPr wrap="square" rtlCol="0">
            <a:spAutoFit/>
          </a:bodyPr>
          <a:lstStyle/>
          <a:p>
            <a:r>
              <a:rPr lang="en-US" dirty="0" smtClean="0"/>
              <a:t>Shared by: NeXT GEN</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56095" y="4827294"/>
            <a:ext cx="4567187" cy="1255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xmlns="" id="{D8A03862-BC11-4E71-9E5D-EB2916B2FBE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03032" y="1958817"/>
            <a:ext cx="3587982" cy="2679912"/>
          </a:xfrm>
          <a:prstGeom prst="rect">
            <a:avLst/>
          </a:prstGeom>
        </p:spPr>
      </p:pic>
      <p:sp>
        <p:nvSpPr>
          <p:cNvPr id="10" name="Rectangle 9"/>
          <p:cNvSpPr/>
          <p:nvPr/>
        </p:nvSpPr>
        <p:spPr>
          <a:xfrm>
            <a:off x="4426527" y="5278582"/>
            <a:ext cx="4291446"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65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96FFA-798D-4BCC-8215-32E17BAEBBBE}"/>
              </a:ext>
            </a:extLst>
          </p:cNvPr>
          <p:cNvSpPr>
            <a:spLocks noGrp="1"/>
          </p:cNvSpPr>
          <p:nvPr>
            <p:ph type="title"/>
          </p:nvPr>
        </p:nvSpPr>
        <p:spPr/>
        <p:txBody>
          <a:bodyPr/>
          <a:lstStyle/>
          <a:p>
            <a:r>
              <a:rPr lang="en-US" dirty="0"/>
              <a:t>Creating a</a:t>
            </a:r>
            <a:r>
              <a:rPr lang="en-US" dirty="0" smtClean="0"/>
              <a:t> </a:t>
            </a:r>
            <a:r>
              <a:rPr lang="en-US" dirty="0"/>
              <a:t>Bibliography</a:t>
            </a:r>
          </a:p>
        </p:txBody>
      </p:sp>
      <p:sp>
        <p:nvSpPr>
          <p:cNvPr id="3" name="Content Placeholder 2">
            <a:extLst>
              <a:ext uri="{FF2B5EF4-FFF2-40B4-BE49-F238E27FC236}">
                <a16:creationId xmlns:a16="http://schemas.microsoft.com/office/drawing/2014/main" xmlns="" id="{0B2306EA-70D0-485B-BECC-D9A832B9A146}"/>
              </a:ext>
            </a:extLst>
          </p:cNvPr>
          <p:cNvSpPr>
            <a:spLocks noGrp="1"/>
          </p:cNvSpPr>
          <p:nvPr>
            <p:ph idx="1"/>
          </p:nvPr>
        </p:nvSpPr>
        <p:spPr>
          <a:xfrm>
            <a:off x="241739" y="1679542"/>
            <a:ext cx="8167624" cy="4242895"/>
          </a:xfrm>
        </p:spPr>
        <p:txBody>
          <a:bodyPr>
            <a:normAutofit/>
          </a:bodyPr>
          <a:lstStyle/>
          <a:p>
            <a:pPr>
              <a:lnSpc>
                <a:spcPct val="170000"/>
              </a:lnSpc>
              <a:buFont typeface="Wingdings" panose="05000000000000000000" pitchFamily="2" charset="2"/>
              <a:buChar char="§"/>
            </a:pPr>
            <a:r>
              <a:rPr lang="en-US" dirty="0"/>
              <a:t> Creating a team bibliography </a:t>
            </a:r>
            <a:r>
              <a:rPr lang="en-US" dirty="0" smtClean="0"/>
              <a:t>can be </a:t>
            </a:r>
            <a:r>
              <a:rPr lang="en-US" dirty="0"/>
              <a:t>helpful </a:t>
            </a:r>
          </a:p>
          <a:p>
            <a:pPr lvl="1">
              <a:lnSpc>
                <a:spcPct val="170000"/>
              </a:lnSpc>
              <a:buFont typeface="Wingdings" panose="05000000000000000000" pitchFamily="2" charset="2"/>
              <a:buChar char="§"/>
            </a:pPr>
            <a:r>
              <a:rPr lang="en-US" dirty="0"/>
              <a:t>A</a:t>
            </a:r>
            <a:r>
              <a:rPr lang="en-US" dirty="0" smtClean="0"/>
              <a:t>llows </a:t>
            </a:r>
            <a:r>
              <a:rPr lang="en-US" dirty="0"/>
              <a:t>a team to easily find the resources again if additional information is needed.  </a:t>
            </a:r>
            <a:endParaRPr lang="en-US" dirty="0" smtClean="0"/>
          </a:p>
          <a:p>
            <a:pPr lvl="1">
              <a:lnSpc>
                <a:spcPct val="170000"/>
              </a:lnSpc>
              <a:buFont typeface="Wingdings" panose="05000000000000000000" pitchFamily="2" charset="2"/>
              <a:buChar char="§"/>
            </a:pPr>
            <a:r>
              <a:rPr lang="en-US" dirty="0" smtClean="0"/>
              <a:t>Bibliographies </a:t>
            </a:r>
            <a:r>
              <a:rPr lang="en-US" dirty="0"/>
              <a:t>can also be handed to the judges to show research. </a:t>
            </a:r>
          </a:p>
          <a:p>
            <a:pPr marL="0" indent="0">
              <a:lnSpc>
                <a:spcPct val="170000"/>
              </a:lnSpc>
              <a:buNone/>
            </a:pPr>
            <a:r>
              <a:rPr lang="en-US" dirty="0" smtClean="0"/>
              <a:t>Tips</a:t>
            </a:r>
            <a:r>
              <a:rPr lang="en-US" dirty="0"/>
              <a:t>:</a:t>
            </a:r>
          </a:p>
          <a:p>
            <a:pPr marL="544068" lvl="1" indent="-342900">
              <a:lnSpc>
                <a:spcPct val="170000"/>
              </a:lnSpc>
              <a:buFont typeface="+mj-lt"/>
              <a:buAutoNum type="alphaLcPeriod"/>
            </a:pPr>
            <a:r>
              <a:rPr lang="en-US" b="1" dirty="0"/>
              <a:t>Google Drive: </a:t>
            </a:r>
            <a:r>
              <a:rPr lang="en-US" dirty="0"/>
              <a:t>Share </a:t>
            </a:r>
            <a:r>
              <a:rPr lang="en-US" dirty="0" smtClean="0"/>
              <a:t>your resources with your team using </a:t>
            </a:r>
            <a:r>
              <a:rPr lang="en-US" dirty="0"/>
              <a:t>Google </a:t>
            </a:r>
            <a:r>
              <a:rPr lang="en-US" dirty="0" smtClean="0"/>
              <a:t>Sheets </a:t>
            </a:r>
          </a:p>
          <a:p>
            <a:pPr marL="544068" lvl="1" indent="-342900">
              <a:lnSpc>
                <a:spcPct val="170000"/>
              </a:lnSpc>
              <a:buFont typeface="+mj-lt"/>
              <a:buAutoNum type="alphaLcPeriod"/>
            </a:pPr>
            <a:r>
              <a:rPr lang="en-US" b="1" dirty="0" smtClean="0"/>
              <a:t>Annotated </a:t>
            </a:r>
            <a:r>
              <a:rPr lang="en-US" b="1" dirty="0"/>
              <a:t>Bibliography:  </a:t>
            </a:r>
            <a:r>
              <a:rPr lang="en-US" dirty="0" smtClean="0"/>
              <a:t>An annotated </a:t>
            </a:r>
            <a:r>
              <a:rPr lang="en-US" dirty="0"/>
              <a:t>bibliography that </a:t>
            </a:r>
            <a:r>
              <a:rPr lang="en-US" dirty="0" smtClean="0"/>
              <a:t>describes </a:t>
            </a:r>
            <a:r>
              <a:rPr lang="en-US" dirty="0"/>
              <a:t>briefly what each website or other source </a:t>
            </a:r>
            <a:r>
              <a:rPr lang="en-US" dirty="0" smtClean="0"/>
              <a:t>taught us is very helpful in remember the sources</a:t>
            </a:r>
            <a:endParaRPr lang="en-US" dirty="0"/>
          </a:p>
        </p:txBody>
      </p:sp>
      <p:sp>
        <p:nvSpPr>
          <p:cNvPr id="4" name="Footer Placeholder 3">
            <a:extLst>
              <a:ext uri="{FF2B5EF4-FFF2-40B4-BE49-F238E27FC236}">
                <a16:creationId xmlns:a16="http://schemas.microsoft.com/office/drawing/2014/main" xmlns="" id="{1F95E80C-8F8D-41E4-8D02-71D5D4E61076}"/>
              </a:ext>
            </a:extLst>
          </p:cNvPr>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a:extLst>
              <a:ext uri="{FF2B5EF4-FFF2-40B4-BE49-F238E27FC236}">
                <a16:creationId xmlns:a16="http://schemas.microsoft.com/office/drawing/2014/main" xmlns="" id="{CB14F114-E317-416D-A355-9FF851E1E338}"/>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6" name="TextBox 5"/>
          <p:cNvSpPr txBox="1"/>
          <p:nvPr/>
        </p:nvSpPr>
        <p:spPr>
          <a:xfrm>
            <a:off x="85048" y="5922437"/>
            <a:ext cx="2679591" cy="369332"/>
          </a:xfrm>
          <a:prstGeom prst="rect">
            <a:avLst/>
          </a:prstGeom>
          <a:noFill/>
        </p:spPr>
        <p:txBody>
          <a:bodyPr wrap="square" rtlCol="0">
            <a:spAutoFit/>
          </a:bodyPr>
          <a:lstStyle/>
          <a:p>
            <a:r>
              <a:rPr lang="en-US" dirty="0" smtClean="0"/>
              <a:t>Shared by: NeXT GEN</a:t>
            </a:r>
            <a:endParaRPr lang="en-US" dirty="0"/>
          </a:p>
        </p:txBody>
      </p:sp>
    </p:spTree>
    <p:extLst>
      <p:ext uri="{BB962C8B-B14F-4D97-AF65-F5344CB8AC3E}">
        <p14:creationId xmlns:p14="http://schemas.microsoft.com/office/powerpoint/2010/main" val="22525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on Fieldtrips</a:t>
            </a:r>
            <a:endParaRPr lang="en-US" dirty="0"/>
          </a:p>
        </p:txBody>
      </p:sp>
      <p:sp>
        <p:nvSpPr>
          <p:cNvPr id="3" name="Content Placeholder 2"/>
          <p:cNvSpPr>
            <a:spLocks noGrp="1"/>
          </p:cNvSpPr>
          <p:nvPr>
            <p:ph idx="1"/>
          </p:nvPr>
        </p:nvSpPr>
        <p:spPr>
          <a:xfrm>
            <a:off x="241739" y="1845734"/>
            <a:ext cx="5968393" cy="4189306"/>
          </a:xfrm>
        </p:spPr>
        <p:txBody>
          <a:bodyPr>
            <a:normAutofit fontScale="92500" lnSpcReduction="20000"/>
          </a:bodyPr>
          <a:lstStyle/>
          <a:p>
            <a:r>
              <a:rPr lang="en-US" dirty="0" smtClean="0"/>
              <a:t>Sometimes fieldtrips to local companies and organizations are possible</a:t>
            </a:r>
          </a:p>
          <a:p>
            <a:r>
              <a:rPr lang="en-US" dirty="0" smtClean="0"/>
              <a:t>Fieldtrip destinations are based on the problem you are studying or the solution you have come up with.</a:t>
            </a:r>
          </a:p>
          <a:p>
            <a:pPr lvl="1"/>
            <a:r>
              <a:rPr lang="en-US" dirty="0" smtClean="0"/>
              <a:t>In World Class, </a:t>
            </a:r>
            <a:r>
              <a:rPr lang="en-US" dirty="0"/>
              <a:t>w</a:t>
            </a:r>
            <a:r>
              <a:rPr lang="en-US" dirty="0" smtClean="0"/>
              <a:t>e </a:t>
            </a:r>
            <a:r>
              <a:rPr lang="en-US" dirty="0"/>
              <a:t>decided to create a computer-based math game to help students practice different math facts while also learning a piece of music.  We ended up identifying a local software design company through the white pages.  We called them up and ended up meeting with them at their company to pitch our game and learn more about how to implement </a:t>
            </a:r>
            <a:r>
              <a:rPr lang="en-US" dirty="0" smtClean="0"/>
              <a:t>it.</a:t>
            </a:r>
          </a:p>
          <a:p>
            <a:pPr lvl="1"/>
            <a:r>
              <a:rPr lang="en-US" dirty="0" smtClean="0"/>
              <a:t>In Trash Trek, we </a:t>
            </a:r>
            <a:r>
              <a:rPr lang="en-US" dirty="0"/>
              <a:t>had heard that the glass we set out to recycle is only collected brought to our local MRF (recycling facility) and is then reloaded and brought to a landfill.  We </a:t>
            </a:r>
            <a:r>
              <a:rPr lang="en-US" dirty="0" smtClean="0"/>
              <a:t>got the contact information for the plant </a:t>
            </a:r>
            <a:r>
              <a:rPr lang="en-US" dirty="0"/>
              <a:t>manager for our MRF and then asked our coaches to make the call and set up at tour. </a:t>
            </a:r>
          </a:p>
          <a:p>
            <a:pPr lvl="1"/>
            <a:r>
              <a:rPr lang="en-US" dirty="0" smtClean="0"/>
              <a:t>In Animal Allies, we sent an email </a:t>
            </a:r>
            <a:r>
              <a:rPr lang="en-US" dirty="0"/>
              <a:t>to the Water Quality Specialist at the New Orleans Aquarium to learn more about their water filtration system for their large exhibit </a:t>
            </a:r>
            <a:r>
              <a:rPr lang="en-US" dirty="0" smtClean="0"/>
              <a:t>tanks.</a:t>
            </a:r>
          </a:p>
        </p:txBody>
      </p:sp>
      <p:sp>
        <p:nvSpPr>
          <p:cNvPr id="4" name="Footer Placeholder 3"/>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69380" y="3857414"/>
            <a:ext cx="2453902" cy="1417773"/>
          </a:xfrm>
          <a:prstGeom prst="rect">
            <a:avLst/>
          </a:prstGeom>
        </p:spPr>
      </p:pic>
      <p:sp>
        <p:nvSpPr>
          <p:cNvPr id="7" name="TextBox 6"/>
          <p:cNvSpPr txBox="1"/>
          <p:nvPr/>
        </p:nvSpPr>
        <p:spPr>
          <a:xfrm>
            <a:off x="85048" y="5922437"/>
            <a:ext cx="2679591" cy="369332"/>
          </a:xfrm>
          <a:prstGeom prst="rect">
            <a:avLst/>
          </a:prstGeom>
          <a:noFill/>
        </p:spPr>
        <p:txBody>
          <a:bodyPr wrap="square" rtlCol="0">
            <a:spAutoFit/>
          </a:bodyPr>
          <a:lstStyle/>
          <a:p>
            <a:r>
              <a:rPr lang="en-US" dirty="0" smtClean="0"/>
              <a:t>Shared by: Bayou Builders</a:t>
            </a:r>
            <a:endParaRPr lang="en-US"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69380" y="1975131"/>
            <a:ext cx="2453902" cy="1396213"/>
          </a:xfrm>
          <a:prstGeom prst="rect">
            <a:avLst/>
          </a:prstGeom>
        </p:spPr>
      </p:pic>
    </p:spTree>
    <p:extLst>
      <p:ext uri="{BB962C8B-B14F-4D97-AF65-F5344CB8AC3E}">
        <p14:creationId xmlns:p14="http://schemas.microsoft.com/office/powerpoint/2010/main" val="85273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to Experts</a:t>
            </a:r>
            <a:endParaRPr lang="en-US" dirty="0"/>
          </a:p>
        </p:txBody>
      </p:sp>
      <p:sp>
        <p:nvSpPr>
          <p:cNvPr id="3" name="Content Placeholder 2"/>
          <p:cNvSpPr>
            <a:spLocks noGrp="1"/>
          </p:cNvSpPr>
          <p:nvPr>
            <p:ph idx="1"/>
          </p:nvPr>
        </p:nvSpPr>
        <p:spPr>
          <a:xfrm>
            <a:off x="241739" y="1845734"/>
            <a:ext cx="5770441" cy="4189306"/>
          </a:xfrm>
        </p:spPr>
        <p:txBody>
          <a:bodyPr>
            <a:normAutofit fontScale="92500" lnSpcReduction="20000"/>
          </a:bodyPr>
          <a:lstStyle/>
          <a:p>
            <a:pPr lvl="1"/>
            <a:r>
              <a:rPr lang="en-US" dirty="0" smtClean="0"/>
              <a:t>Brainstorm </a:t>
            </a:r>
            <a:r>
              <a:rPr lang="en-US" dirty="0"/>
              <a:t>potential professionals who might know about the subject/problem. </a:t>
            </a:r>
          </a:p>
          <a:p>
            <a:pPr lvl="1"/>
            <a:r>
              <a:rPr lang="en-US" dirty="0" smtClean="0"/>
              <a:t>Do </a:t>
            </a:r>
            <a:r>
              <a:rPr lang="en-US" dirty="0"/>
              <a:t>I</a:t>
            </a:r>
            <a:r>
              <a:rPr lang="en-US" dirty="0" smtClean="0"/>
              <a:t>nternet </a:t>
            </a:r>
            <a:r>
              <a:rPr lang="en-US" dirty="0"/>
              <a:t>searches for local </a:t>
            </a:r>
            <a:r>
              <a:rPr lang="en-US" dirty="0" smtClean="0"/>
              <a:t>professionals</a:t>
            </a:r>
          </a:p>
          <a:p>
            <a:pPr lvl="1"/>
            <a:r>
              <a:rPr lang="en-US" dirty="0" smtClean="0"/>
              <a:t>We refer </a:t>
            </a:r>
            <a:r>
              <a:rPr lang="en-US" dirty="0"/>
              <a:t>to our local Chamber of Commerce directory, University directory and other state environmental and business bureaus.  </a:t>
            </a:r>
            <a:endParaRPr lang="en-US" dirty="0" smtClean="0"/>
          </a:p>
          <a:p>
            <a:pPr lvl="1"/>
            <a:r>
              <a:rPr lang="en-US" dirty="0"/>
              <a:t>D</a:t>
            </a:r>
            <a:r>
              <a:rPr lang="en-US" dirty="0" smtClean="0"/>
              <a:t>evelop </a:t>
            </a:r>
            <a:r>
              <a:rPr lang="en-US" dirty="0"/>
              <a:t>an initial email to send out to these professionals, explaining who we are, what FLL is and what information we are hoping to </a:t>
            </a:r>
            <a:r>
              <a:rPr lang="en-US" dirty="0" smtClean="0"/>
              <a:t>learn.</a:t>
            </a:r>
          </a:p>
          <a:p>
            <a:pPr lvl="1"/>
            <a:r>
              <a:rPr lang="en-US" dirty="0" smtClean="0"/>
              <a:t>Experts </a:t>
            </a:r>
            <a:r>
              <a:rPr lang="en-US" dirty="0"/>
              <a:t>don’t have to be near you: </a:t>
            </a:r>
            <a:r>
              <a:rPr lang="en-US" dirty="0" smtClean="0"/>
              <a:t>In </a:t>
            </a:r>
            <a:r>
              <a:rPr lang="en-US" dirty="0"/>
              <a:t>Animal Allies, we Skyped with one chemistry professor and met with another to get a better understanding of </a:t>
            </a:r>
            <a:r>
              <a:rPr lang="en-US" dirty="0" err="1"/>
              <a:t>pH</a:t>
            </a:r>
            <a:r>
              <a:rPr lang="en-US" dirty="0" err="1" smtClean="0"/>
              <a:t>.</a:t>
            </a:r>
            <a:endParaRPr lang="en-US" dirty="0" smtClean="0"/>
          </a:p>
          <a:p>
            <a:pPr lvl="1"/>
            <a:r>
              <a:rPr lang="en-US" dirty="0" smtClean="0"/>
              <a:t>You might run into professionals at a community outreach who can help you: Last </a:t>
            </a:r>
            <a:r>
              <a:rPr lang="en-US" dirty="0"/>
              <a:t>March we presented our FLL project at the Louisiana Green School Summit.  While there we met specialists from the New Orleans </a:t>
            </a:r>
            <a:r>
              <a:rPr lang="en-US" dirty="0" smtClean="0"/>
              <a:t>Sewage </a:t>
            </a:r>
            <a:r>
              <a:rPr lang="en-US" dirty="0"/>
              <a:t>&amp; Water Treatment program who have become a great contact for us and have helped us meet more people in our area</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08334" y="2398335"/>
            <a:ext cx="2814948" cy="1700238"/>
          </a:xfrm>
          <a:prstGeom prst="rect">
            <a:avLst/>
          </a:prstGeom>
        </p:spPr>
      </p:pic>
      <p:sp>
        <p:nvSpPr>
          <p:cNvPr id="8" name="TextBox 7"/>
          <p:cNvSpPr txBox="1"/>
          <p:nvPr/>
        </p:nvSpPr>
        <p:spPr>
          <a:xfrm>
            <a:off x="85048" y="5922437"/>
            <a:ext cx="2679591" cy="369332"/>
          </a:xfrm>
          <a:prstGeom prst="rect">
            <a:avLst/>
          </a:prstGeom>
          <a:noFill/>
        </p:spPr>
        <p:txBody>
          <a:bodyPr wrap="square" rtlCol="0">
            <a:spAutoFit/>
          </a:bodyPr>
          <a:lstStyle/>
          <a:p>
            <a:r>
              <a:rPr lang="en-US" dirty="0" smtClean="0"/>
              <a:t>Shared by: Bayou Builders</a:t>
            </a:r>
            <a:endParaRPr lang="en-US" dirty="0"/>
          </a:p>
        </p:txBody>
      </p:sp>
    </p:spTree>
    <p:extLst>
      <p:ext uri="{BB962C8B-B14F-4D97-AF65-F5344CB8AC3E}">
        <p14:creationId xmlns:p14="http://schemas.microsoft.com/office/powerpoint/2010/main" val="207597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Research Online</a:t>
            </a:r>
            <a:endParaRPr lang="en-US" dirty="0"/>
          </a:p>
        </p:txBody>
      </p:sp>
      <p:sp>
        <p:nvSpPr>
          <p:cNvPr id="3" name="Content Placeholder 2"/>
          <p:cNvSpPr>
            <a:spLocks noGrp="1"/>
          </p:cNvSpPr>
          <p:nvPr>
            <p:ph idx="1"/>
          </p:nvPr>
        </p:nvSpPr>
        <p:spPr>
          <a:xfrm>
            <a:off x="241739" y="1845733"/>
            <a:ext cx="6054064" cy="4076703"/>
          </a:xfrm>
        </p:spPr>
        <p:txBody>
          <a:bodyPr>
            <a:normAutofit fontScale="92500" lnSpcReduction="20000"/>
          </a:bodyPr>
          <a:lstStyle/>
          <a:p>
            <a:pPr marL="285750" indent="-285750">
              <a:buFont typeface="Arial" panose="020B0604020202020204" pitchFamily="34" charset="0"/>
              <a:buChar char="•"/>
            </a:pPr>
            <a:r>
              <a:rPr lang="en-US" dirty="0" smtClean="0"/>
              <a:t>We </a:t>
            </a:r>
            <a:r>
              <a:rPr lang="en-US" dirty="0"/>
              <a:t>do a lot of initial Google searches to see what is out there</a:t>
            </a:r>
            <a:r>
              <a:rPr lang="en-US" dirty="0" smtClean="0"/>
              <a:t>.</a:t>
            </a:r>
          </a:p>
          <a:p>
            <a:pPr marL="285750" indent="-285750">
              <a:buFont typeface="Arial" panose="020B0604020202020204" pitchFamily="34" charset="0"/>
              <a:buChar char="•"/>
            </a:pPr>
            <a:r>
              <a:rPr lang="en-US" dirty="0"/>
              <a:t>Do web searches and get information from </a:t>
            </a:r>
            <a:r>
              <a:rPr lang="en-US" u="sng" dirty="0"/>
              <a:t>reputable</a:t>
            </a:r>
            <a:r>
              <a:rPr lang="en-US" dirty="0"/>
              <a:t> sources </a:t>
            </a:r>
            <a:endParaRPr lang="en-US" dirty="0" smtClean="0"/>
          </a:p>
          <a:p>
            <a:pPr marL="285750" indent="-285750">
              <a:buFont typeface="Arial" panose="020B0604020202020204" pitchFamily="34" charset="0"/>
              <a:buChar char="•"/>
            </a:pPr>
            <a:r>
              <a:rPr lang="en-US" dirty="0" smtClean="0"/>
              <a:t>Tips for finding reputable sources:</a:t>
            </a:r>
          </a:p>
          <a:p>
            <a:pPr marL="578358" lvl="1" indent="-285750">
              <a:buFont typeface="Arial" panose="020B0604020202020204" pitchFamily="34" charset="0"/>
              <a:buChar char="•"/>
            </a:pPr>
            <a:r>
              <a:rPr lang="en-US" dirty="0" smtClean="0"/>
              <a:t>Our </a:t>
            </a:r>
            <a:r>
              <a:rPr lang="en-US" dirty="0"/>
              <a:t>first rule is to utilize “.</a:t>
            </a:r>
            <a:r>
              <a:rPr lang="en-US" dirty="0" err="1"/>
              <a:t>gov</a:t>
            </a:r>
            <a:r>
              <a:rPr lang="en-US" dirty="0"/>
              <a:t>” websites first.  </a:t>
            </a:r>
            <a:endParaRPr lang="en-US" dirty="0" smtClean="0"/>
          </a:p>
          <a:p>
            <a:pPr marL="578358" lvl="1" indent="-285750">
              <a:buFont typeface="Arial" panose="020B0604020202020204" pitchFamily="34" charset="0"/>
              <a:buChar char="•"/>
            </a:pPr>
            <a:r>
              <a:rPr lang="en-US" dirty="0" smtClean="0"/>
              <a:t>When </a:t>
            </a:r>
            <a:r>
              <a:rPr lang="en-US" dirty="0"/>
              <a:t>we are researching other websites, it is our next goal to make sure any information gained is also supported by at least two other websites.  </a:t>
            </a:r>
            <a:endParaRPr lang="en-US" dirty="0" smtClean="0"/>
          </a:p>
          <a:p>
            <a:pPr marL="578358" lvl="1" indent="-285750">
              <a:buFont typeface="Arial" panose="020B0604020202020204" pitchFamily="34" charset="0"/>
              <a:buChar char="•"/>
            </a:pPr>
            <a:r>
              <a:rPr lang="en-US" dirty="0" smtClean="0"/>
              <a:t>We </a:t>
            </a:r>
            <a:r>
              <a:rPr lang="en-US" dirty="0"/>
              <a:t>will also often look to different university websites that also provide educational content.  </a:t>
            </a:r>
            <a:endParaRPr lang="en-US" dirty="0" smtClean="0"/>
          </a:p>
          <a:p>
            <a:pPr marL="578358" lvl="1" indent="-285750">
              <a:buFont typeface="Arial" panose="020B0604020202020204" pitchFamily="34" charset="0"/>
              <a:buChar char="•"/>
            </a:pPr>
            <a:r>
              <a:rPr lang="en-US" dirty="0" smtClean="0"/>
              <a:t>We </a:t>
            </a:r>
            <a:r>
              <a:rPr lang="en-US" dirty="0"/>
              <a:t>try to steer clear of Wikipedia since it can contain a lot of opinion rather than straight facts.  </a:t>
            </a:r>
            <a:endParaRPr lang="en-US" dirty="0" smtClean="0"/>
          </a:p>
          <a:p>
            <a:pPr marL="578358" lvl="1" indent="-285750">
              <a:buFont typeface="Arial" panose="020B0604020202020204" pitchFamily="34" charset="0"/>
              <a:buChar char="•"/>
            </a:pPr>
            <a:r>
              <a:rPr lang="en-US" dirty="0" smtClean="0"/>
              <a:t>We </a:t>
            </a:r>
            <a:r>
              <a:rPr lang="en-US" dirty="0"/>
              <a:t>will also often present any information gained from this </a:t>
            </a:r>
            <a:r>
              <a:rPr lang="en-US" dirty="0" smtClean="0"/>
              <a:t>Internet </a:t>
            </a:r>
            <a:r>
              <a:rPr lang="en-US" dirty="0"/>
              <a:t>research with the professionals we are in contact with to see if they also confirm and agree with the information</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81742" y="4001898"/>
            <a:ext cx="2455601" cy="2215894"/>
          </a:xfrm>
          <a:prstGeom prst="rect">
            <a:avLst/>
          </a:prstGeom>
        </p:spPr>
      </p:pic>
      <p:sp>
        <p:nvSpPr>
          <p:cNvPr id="7" name="TextBox 6"/>
          <p:cNvSpPr txBox="1"/>
          <p:nvPr/>
        </p:nvSpPr>
        <p:spPr>
          <a:xfrm>
            <a:off x="85048" y="5922437"/>
            <a:ext cx="2679591" cy="369332"/>
          </a:xfrm>
          <a:prstGeom prst="rect">
            <a:avLst/>
          </a:prstGeom>
          <a:noFill/>
        </p:spPr>
        <p:txBody>
          <a:bodyPr wrap="square" rtlCol="0">
            <a:spAutoFit/>
          </a:bodyPr>
          <a:lstStyle/>
          <a:p>
            <a:r>
              <a:rPr lang="en-US" dirty="0" smtClean="0"/>
              <a:t>Shared by: Bayou Builders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1742" y="1802894"/>
            <a:ext cx="2455601" cy="2030987"/>
          </a:xfrm>
          <a:prstGeom prst="rect">
            <a:avLst/>
          </a:prstGeom>
        </p:spPr>
      </p:pic>
    </p:spTree>
    <p:extLst>
      <p:ext uri="{BB962C8B-B14F-4D97-AF65-F5344CB8AC3E}">
        <p14:creationId xmlns:p14="http://schemas.microsoft.com/office/powerpoint/2010/main" val="47649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8DE0C6-FE26-49C1-8080-8D42AC86F241}"/>
              </a:ext>
            </a:extLst>
          </p:cNvPr>
          <p:cNvSpPr>
            <a:spLocks noGrp="1"/>
          </p:cNvSpPr>
          <p:nvPr>
            <p:ph type="title"/>
          </p:nvPr>
        </p:nvSpPr>
        <p:spPr/>
        <p:txBody>
          <a:bodyPr/>
          <a:lstStyle/>
          <a:p>
            <a:r>
              <a:rPr lang="en-US" dirty="0" smtClean="0"/>
              <a:t>Surveys</a:t>
            </a:r>
            <a:endParaRPr lang="en-US" dirty="0"/>
          </a:p>
        </p:txBody>
      </p:sp>
      <p:sp>
        <p:nvSpPr>
          <p:cNvPr id="3" name="Content Placeholder 2">
            <a:extLst>
              <a:ext uri="{FF2B5EF4-FFF2-40B4-BE49-F238E27FC236}">
                <a16:creationId xmlns="" xmlns:a16="http://schemas.microsoft.com/office/drawing/2014/main" id="{160C0AE8-E5A3-4DDF-A958-C2468E782FFA}"/>
              </a:ext>
            </a:extLst>
          </p:cNvPr>
          <p:cNvSpPr>
            <a:spLocks noGrp="1"/>
          </p:cNvSpPr>
          <p:nvPr>
            <p:ph idx="1"/>
          </p:nvPr>
        </p:nvSpPr>
        <p:spPr>
          <a:xfrm>
            <a:off x="232418" y="1857609"/>
            <a:ext cx="5782620" cy="4023360"/>
          </a:xfrm>
        </p:spPr>
        <p:txBody>
          <a:bodyPr>
            <a:normAutofit fontScale="77500" lnSpcReduction="20000"/>
          </a:bodyPr>
          <a:lstStyle/>
          <a:p>
            <a:pPr marL="285750" indent="-285750">
              <a:buFont typeface="Arial" panose="020B0604020202020204" pitchFamily="34" charset="0"/>
              <a:buChar char="•"/>
            </a:pPr>
            <a:r>
              <a:rPr lang="en-US" dirty="0" smtClean="0"/>
              <a:t>In </a:t>
            </a:r>
            <a:r>
              <a:rPr lang="en-US" dirty="0"/>
              <a:t>the past, we </a:t>
            </a:r>
            <a:r>
              <a:rPr lang="en-US" dirty="0" smtClean="0"/>
              <a:t>have also developed surveys using Survey Monkey. </a:t>
            </a:r>
          </a:p>
          <a:p>
            <a:pPr marL="285750" indent="-285750">
              <a:buFont typeface="Arial" panose="020B0604020202020204" pitchFamily="34" charset="0"/>
              <a:buChar char="•"/>
            </a:pPr>
            <a:r>
              <a:rPr lang="en-US" dirty="0" smtClean="0"/>
              <a:t>We did this with Animal Allies to learn from teachers how they care for class aquariums.</a:t>
            </a:r>
          </a:p>
          <a:p>
            <a:pPr marL="285750" indent="-285750">
              <a:buFont typeface="Arial" panose="020B0604020202020204" pitchFamily="34" charset="0"/>
              <a:buChar char="•"/>
            </a:pPr>
            <a:r>
              <a:rPr lang="en-US" dirty="0" smtClean="0">
                <a:solidFill>
                  <a:srgbClr val="000000"/>
                </a:solidFill>
                <a:latin typeface="Helvetica" charset="0"/>
              </a:rPr>
              <a:t>Tips for developing a survey</a:t>
            </a:r>
            <a:endParaRPr lang="en-US" dirty="0"/>
          </a:p>
          <a:p>
            <a:pPr marL="285750" indent="-285750">
              <a:buFont typeface="Arial" panose="020B0604020202020204" pitchFamily="34" charset="0"/>
              <a:buChar char="•"/>
            </a:pPr>
            <a:r>
              <a:rPr lang="en-US" dirty="0"/>
              <a:t>Brainstorm Questions: Brainstorm </a:t>
            </a:r>
            <a:r>
              <a:rPr lang="en-US" dirty="0" smtClean="0"/>
              <a:t>questions that will help define your problem </a:t>
            </a:r>
            <a:r>
              <a:rPr lang="en-US" dirty="0"/>
              <a:t>and help </a:t>
            </a:r>
            <a:r>
              <a:rPr lang="en-US" dirty="0" smtClean="0"/>
              <a:t>develop </a:t>
            </a:r>
            <a:r>
              <a:rPr lang="en-US" dirty="0"/>
              <a:t>a plan for developing our project </a:t>
            </a:r>
            <a:endParaRPr lang="en-US" dirty="0" smtClean="0"/>
          </a:p>
          <a:p>
            <a:pPr marL="285750" indent="-285750">
              <a:buFont typeface="Arial" panose="020B0604020202020204" pitchFamily="34" charset="0"/>
              <a:buChar char="•"/>
            </a:pPr>
            <a:r>
              <a:rPr lang="en-US" dirty="0" smtClean="0"/>
              <a:t>Keep </a:t>
            </a:r>
            <a:r>
              <a:rPr lang="en-US" dirty="0"/>
              <a:t>the survey short and </a:t>
            </a:r>
            <a:r>
              <a:rPr lang="en-US" dirty="0" smtClean="0"/>
              <a:t>to </a:t>
            </a:r>
            <a:r>
              <a:rPr lang="en-US" dirty="0"/>
              <a:t>the point:   Our goal was to keep the survey answer time to about a minute or so to increase honest participation.  </a:t>
            </a:r>
          </a:p>
          <a:p>
            <a:pPr marL="285750" indent="-285750">
              <a:buFont typeface="Arial" panose="020B0604020202020204" pitchFamily="34" charset="0"/>
              <a:buChar char="•"/>
            </a:pPr>
            <a:r>
              <a:rPr lang="en-US" dirty="0"/>
              <a:t>Share the Survey: We sent out survey out through social </a:t>
            </a:r>
            <a:r>
              <a:rPr lang="en-US" dirty="0" smtClean="0"/>
              <a:t>media and different educational sites. Include an explanation </a:t>
            </a:r>
            <a:r>
              <a:rPr lang="en-US" dirty="0"/>
              <a:t>as to who </a:t>
            </a:r>
            <a:r>
              <a:rPr lang="en-US" dirty="0" smtClean="0"/>
              <a:t>you are and </a:t>
            </a:r>
            <a:r>
              <a:rPr lang="en-US" dirty="0"/>
              <a:t>what </a:t>
            </a:r>
            <a:r>
              <a:rPr lang="en-US" dirty="0" smtClean="0"/>
              <a:t>you are hoping </a:t>
            </a:r>
            <a:r>
              <a:rPr lang="en-US" dirty="0"/>
              <a:t>to accomplish to different educational sites.  </a:t>
            </a:r>
            <a:r>
              <a:rPr lang="en-US" dirty="0" smtClean="0"/>
              <a:t>We </a:t>
            </a:r>
            <a:r>
              <a:rPr lang="en-US" dirty="0"/>
              <a:t>also send an email link to the survey to our local school board, area schools and through two different university systems.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 xmlns:a16="http://schemas.microsoft.com/office/drawing/2014/main" id="{AC11F388-B9A3-4D69-A60C-1D69ABCE582C}"/>
              </a:ext>
            </a:extLst>
          </p:cNvPr>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a:extLst>
              <a:ext uri="{FF2B5EF4-FFF2-40B4-BE49-F238E27FC236}">
                <a16:creationId xmlns="" xmlns:a16="http://schemas.microsoft.com/office/drawing/2014/main" id="{40733FB9-2407-4111-8B02-5DB28E6D152A}"/>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7" name="TextBox 6"/>
          <p:cNvSpPr txBox="1"/>
          <p:nvPr/>
        </p:nvSpPr>
        <p:spPr>
          <a:xfrm>
            <a:off x="85048" y="5922437"/>
            <a:ext cx="2679591" cy="369332"/>
          </a:xfrm>
          <a:prstGeom prst="rect">
            <a:avLst/>
          </a:prstGeom>
          <a:noFill/>
        </p:spPr>
        <p:txBody>
          <a:bodyPr wrap="square" rtlCol="0">
            <a:spAutoFit/>
          </a:bodyPr>
          <a:lstStyle/>
          <a:p>
            <a:r>
              <a:rPr lang="en-US" dirty="0" smtClean="0"/>
              <a:t>Shared by: Bayou Builders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50421" y="4669949"/>
            <a:ext cx="2762258" cy="100028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50421" y="2013153"/>
            <a:ext cx="2630937" cy="2381003"/>
          </a:xfrm>
          <a:prstGeom prst="rect">
            <a:avLst/>
          </a:prstGeom>
        </p:spPr>
      </p:pic>
    </p:spTree>
    <p:extLst>
      <p:ext uri="{BB962C8B-B14F-4D97-AF65-F5344CB8AC3E}">
        <p14:creationId xmlns:p14="http://schemas.microsoft.com/office/powerpoint/2010/main" val="284665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sp>
        <p:nvSpPr>
          <p:cNvPr id="3" name="Content Placeholder 2"/>
          <p:cNvSpPr>
            <a:spLocks noGrp="1"/>
          </p:cNvSpPr>
          <p:nvPr>
            <p:ph idx="1"/>
          </p:nvPr>
        </p:nvSpPr>
        <p:spPr>
          <a:xfrm>
            <a:off x="241739" y="1845734"/>
            <a:ext cx="4152131" cy="4023360"/>
          </a:xfrm>
        </p:spPr>
        <p:txBody>
          <a:bodyPr/>
          <a:lstStyle/>
          <a:p>
            <a:r>
              <a:rPr lang="en-US" dirty="0"/>
              <a:t>Once a solution is identified and developed, you need to do research to ensure that it’s original and practical. </a:t>
            </a:r>
            <a:endParaRPr lang="en-US" dirty="0" smtClean="0"/>
          </a:p>
          <a:p>
            <a:r>
              <a:rPr lang="en-US" dirty="0" smtClean="0"/>
              <a:t>See </a:t>
            </a:r>
            <a:r>
              <a:rPr lang="en-US" dirty="0"/>
              <a:t>the next lesson about developing an </a:t>
            </a:r>
            <a:r>
              <a:rPr lang="en-US" dirty="0" smtClean="0"/>
              <a:t>Innovative Solution by Team Phoenix.</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2017, EV3Lessons.com (Last Edit 9/27/2017)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
        <p:nvSpPr>
          <p:cNvPr id="6" name="TextBox 5"/>
          <p:cNvSpPr txBox="1"/>
          <p:nvPr/>
        </p:nvSpPr>
        <p:spPr>
          <a:xfrm>
            <a:off x="85048" y="5922437"/>
            <a:ext cx="2679591" cy="369332"/>
          </a:xfrm>
          <a:prstGeom prst="rect">
            <a:avLst/>
          </a:prstGeom>
          <a:noFill/>
        </p:spPr>
        <p:txBody>
          <a:bodyPr wrap="square" rtlCol="0">
            <a:spAutoFit/>
          </a:bodyPr>
          <a:lstStyle/>
          <a:p>
            <a:r>
              <a:rPr lang="en-US" dirty="0" smtClean="0"/>
              <a:t>Shared by: Bayou Builders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3190" y="2148852"/>
            <a:ext cx="4144488" cy="3108366"/>
          </a:xfrm>
          <a:prstGeom prst="rect">
            <a:avLst/>
          </a:prstGeom>
        </p:spPr>
      </p:pic>
    </p:spTree>
    <p:extLst>
      <p:ext uri="{BB962C8B-B14F-4D97-AF65-F5344CB8AC3E}">
        <p14:creationId xmlns:p14="http://schemas.microsoft.com/office/powerpoint/2010/main" val="48198116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9883</TotalTime>
  <Words>659</Words>
  <Application>Microsoft Macintosh PowerPoint</Application>
  <PresentationFormat>On-screen Show (4:3)</PresentationFormat>
  <Paragraphs>85</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Calibri Light</vt:lpstr>
      <vt:lpstr>Helvetica</vt:lpstr>
      <vt:lpstr>Wingdings</vt:lpstr>
      <vt:lpstr>Arial</vt:lpstr>
      <vt:lpstr>Retrospect</vt:lpstr>
      <vt:lpstr>Doing Background Research</vt:lpstr>
      <vt:lpstr>About Us</vt:lpstr>
      <vt:lpstr>Types of Sources</vt:lpstr>
      <vt:lpstr>Creating a Bibliography</vt:lpstr>
      <vt:lpstr>Going on Fieldtrips</vt:lpstr>
      <vt:lpstr>Talking to Experts</vt:lpstr>
      <vt:lpstr>Doing Research Online</vt:lpstr>
      <vt:lpstr>Surveys</vt:lpstr>
      <vt:lpstr>Next Step</vt:lpstr>
      <vt:lpstr>Credits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Seshan</dc:creator>
  <cp:lastModifiedBy>Sanjay Seshan</cp:lastModifiedBy>
  <cp:revision>43</cp:revision>
  <cp:lastPrinted>2017-09-27T10:53:54Z</cp:lastPrinted>
  <dcterms:created xsi:type="dcterms:W3CDTF">2017-08-13T17:46:18Z</dcterms:created>
  <dcterms:modified xsi:type="dcterms:W3CDTF">2017-09-27T10:54:24Z</dcterms:modified>
</cp:coreProperties>
</file>