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35" r:id="rId1"/>
    <p:sldMasterId id="2147483847" r:id="rId2"/>
  </p:sldMasterIdLst>
  <p:notesMasterIdLst>
    <p:notesMasterId r:id="rId10"/>
  </p:notesMasterIdLst>
  <p:handoutMasterIdLst>
    <p:handoutMasterId r:id="rId11"/>
  </p:handoutMasterIdLst>
  <p:sldIdLst>
    <p:sldId id="304" r:id="rId3"/>
    <p:sldId id="289" r:id="rId4"/>
    <p:sldId id="299" r:id="rId5"/>
    <p:sldId id="300" r:id="rId6"/>
    <p:sldId id="301" r:id="rId7"/>
    <p:sldId id="303" r:id="rId8"/>
    <p:sldId id="27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36" autoAdjust="0"/>
    <p:restoredTop sz="94613"/>
  </p:normalViewPr>
  <p:slideViewPr>
    <p:cSldViewPr snapToGrid="0" snapToObjects="1">
      <p:cViewPr varScale="1">
        <p:scale>
          <a:sx n="115" d="100"/>
          <a:sy n="115" d="100"/>
        </p:scale>
        <p:origin x="904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handoutMaster" Target="handoutMasters/handoutMaster1.xml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54B44E-40A3-0E46-B16A-9BF1250A248B}" type="datetimeFigureOut">
              <a:rPr lang="en-US" smtClean="0"/>
              <a:t>7/19/16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DF1604-CF25-2840-A4A3-96CDE36049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35781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6AD16C-2DB4-6642-BAD4-9ED973A087A0}" type="datetimeFigureOut">
              <a:rPr lang="en-US" smtClean="0"/>
              <a:t>7/19/16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5BF589-3978-3C45-966B-D7B7A71F2A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884166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5BF589-3978-3C45-966B-D7B7A71F2A0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4886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5BF589-3978-3C45-966B-D7B7A71F2A0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5079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4.jpe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jpg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73553" y="471740"/>
            <a:ext cx="4857665" cy="2001435"/>
          </a:xfrm>
          <a:ln>
            <a:noFill/>
          </a:ln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54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dirty="0"/>
              <a:t>INTERMEDIATE PROGRAMMING LESSON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48051" y="3452894"/>
            <a:ext cx="6004883" cy="401411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7655A-972C-4ADD-A359-CD7138476CD6}" type="datetime1">
              <a:rPr lang="en-US" smtClean="0"/>
              <a:t>7/19/16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2016 EV3Lessons.com, Last edit 7/06/2016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3854305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 userDrawn="1"/>
        </p:nvSpPr>
        <p:spPr>
          <a:xfrm>
            <a:off x="0" y="6334315"/>
            <a:ext cx="4487333" cy="92382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 userDrawn="1"/>
        </p:nvSpPr>
        <p:spPr>
          <a:xfrm>
            <a:off x="4487333" y="6334315"/>
            <a:ext cx="4656667" cy="92382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TextBox 12"/>
          <p:cNvSpPr txBox="1"/>
          <p:nvPr userDrawn="1"/>
        </p:nvSpPr>
        <p:spPr>
          <a:xfrm>
            <a:off x="1481621" y="5931894"/>
            <a:ext cx="23910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By </a:t>
            </a:r>
            <a:r>
              <a:rPr lang="en-US"/>
              <a:t>Droids Robotics</a:t>
            </a:r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036" y="4938756"/>
            <a:ext cx="1317585" cy="1260490"/>
          </a:xfrm>
          <a:prstGeom prst="rect">
            <a:avLst/>
          </a:prstGeom>
        </p:spPr>
      </p:pic>
      <p:pic>
        <p:nvPicPr>
          <p:cNvPr id="15" name="Picture 14" descr="EV3Lessons.com"/>
          <p:cNvPicPr>
            <a:picLocks noChangeAspect="1" noChangeArrowheads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2605" y="409394"/>
            <a:ext cx="3487140" cy="129522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450483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01CF3-3F56-4425-B34E-9919B97CE9C3}" type="datetime1">
              <a:rPr lang="en-US" smtClean="0"/>
              <a:t>7/19/16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2016 EV3Lessons.com, Last edit 7/06/2016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1258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2EADC-2CF8-4A28-89FA-8B94D7EB09F2}" type="datetime1">
              <a:rPr lang="en-US" smtClean="0"/>
              <a:t>7/19/16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2016 EV3Lessons.com, Last edit 7/06/2016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65649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96279" y="154094"/>
            <a:ext cx="3853207" cy="1870649"/>
          </a:xfrm>
          <a:ln>
            <a:noFill/>
          </a:ln>
        </p:spPr>
        <p:txBody>
          <a:bodyPr anchor="ctr">
            <a:normAutofit/>
          </a:bodyPr>
          <a:lstStyle>
            <a:lvl1pPr algn="l">
              <a:lnSpc>
                <a:spcPct val="85000"/>
              </a:lnSpc>
              <a:defRPr sz="4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dirty="0"/>
              <a:t>INTERMEDIATE PROGRAMMING LESSON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48051" y="3452894"/>
            <a:ext cx="6004883" cy="401411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9D490-95C3-422C-8A01-E76F93352806}" type="datetime1">
              <a:rPr lang="en-US" smtClean="0"/>
              <a:t>7/19/16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2016 EV3Lessons.com, Last edit 7/06/2016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3854305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0" y="6334315"/>
            <a:ext cx="4487333" cy="92382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487333" y="6334315"/>
            <a:ext cx="4656667" cy="92382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TextBox 7"/>
          <p:cNvSpPr txBox="1"/>
          <p:nvPr/>
        </p:nvSpPr>
        <p:spPr>
          <a:xfrm>
            <a:off x="2363695" y="3959525"/>
            <a:ext cx="43735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+mj-lt"/>
              </a:rPr>
              <a:t>By</a:t>
            </a:r>
            <a:r>
              <a:rPr lang="en-US" baseline="0" dirty="0">
                <a:latin typeface="+mj-lt"/>
              </a:rPr>
              <a:t> Sanjay and Arvind Seshan</a:t>
            </a:r>
            <a:endParaRPr lang="en-US" dirty="0">
              <a:latin typeface="+mj-lt"/>
            </a:endParaRPr>
          </a:p>
        </p:txBody>
      </p:sp>
      <p:pic>
        <p:nvPicPr>
          <p:cNvPr id="1026" name="Picture 2" descr="EV3Lessons.com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687" y="139554"/>
            <a:ext cx="5075507" cy="18851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12"/>
          <p:cNvSpPr/>
          <p:nvPr userDrawn="1"/>
        </p:nvSpPr>
        <p:spPr>
          <a:xfrm>
            <a:off x="0" y="6334315"/>
            <a:ext cx="4487333" cy="92382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/>
          <p:cNvSpPr/>
          <p:nvPr userDrawn="1"/>
        </p:nvSpPr>
        <p:spPr>
          <a:xfrm>
            <a:off x="4487333" y="6334315"/>
            <a:ext cx="4656667" cy="92382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56557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19108-FA28-497E-8ACA-D412A75292BC}" type="datetime1">
              <a:rPr lang="en-US" smtClean="0"/>
              <a:t>7/19/16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2016 EV3Lessons.com, Last edit 7/06/2016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1817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C8ECE-B4B3-4AD4-8BD3-C3C6842438DA}" type="datetime1">
              <a:rPr lang="en-US" smtClean="0"/>
              <a:t>7/19/16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2016 EV3Lessons.com, Last edit 7/06/2016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885528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35937-94A7-4549-9080-55C34ED5875E}" type="datetime1">
              <a:rPr lang="en-US" smtClean="0"/>
              <a:t>7/19/16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2016 EV3Lessons.com, Last edit 7/06/2016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43353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79D38-E997-44FC-AEF0-3109BC63E118}" type="datetime1">
              <a:rPr lang="en-US" smtClean="0"/>
              <a:t>7/19/16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2016 EV3Lessons.com, Last edit 7/06/2016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30770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50897-DA55-4428-99C0-109204D8D2ED}" type="datetime1">
              <a:rPr lang="en-US" smtClean="0"/>
              <a:t>7/19/16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2016 EV3Lessons.com, Last edit 7/06/2016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01589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6BF58-7A0B-49F0-83A0-D73F7E0164C5}" type="datetime1">
              <a:rPr lang="en-US" smtClean="0"/>
              <a:t>7/19/16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/>
              <a:t>© 2016 EV3Lessons.com, Last edit 7/06/2016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747175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A6A92D04-4031-4298-8D8C-2E3F3F6ACBE9}" type="datetime1">
              <a:rPr lang="en-US" smtClean="0"/>
              <a:t>7/19/16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© 2016 EV3Lessons.com, Last edit 7/06/2016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57880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878DF-05A2-4DBC-A82F-5F1493A6F47F}" type="datetime1">
              <a:rPr lang="en-US" smtClean="0"/>
              <a:t>7/19/16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2016 EV3Lessons.com, Last edit 7/06/2016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391531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37B0E-E90C-4C6F-93A3-7EEF9F4FA8CA}" type="datetime1">
              <a:rPr lang="en-US" smtClean="0"/>
              <a:t>7/19/16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2016 EV3Lessons.com, Last edit 7/06/2016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693303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D17F2-809B-43E4-90CE-AA8EF027F020}" type="datetime1">
              <a:rPr lang="en-US" smtClean="0"/>
              <a:t>7/19/16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2016 EV3Lessons.com, Last edit 7/06/2016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370396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E397D-DEE5-40D5-BA70-CABE086C39F8}" type="datetime1">
              <a:rPr lang="en-US" smtClean="0"/>
              <a:t>7/19/16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2016 EV3Lessons.com, Last edit 7/06/2016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9722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3AF3F-1AF1-4B80-A8C8-CEC197C7ED23}" type="datetime1">
              <a:rPr lang="en-US" smtClean="0"/>
              <a:t>7/19/16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2016 EV3Lessons.com, Last edit 7/06/2016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21272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D9FBE-0174-419E-86C8-BEDDDE758562}" type="datetime1">
              <a:rPr lang="en-US" smtClean="0"/>
              <a:t>7/19/16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2016 EV3Lessons.com, Last edit 7/06/2016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493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92CB2-3720-4F04-A199-B8532FC11122}" type="datetime1">
              <a:rPr lang="en-US" smtClean="0"/>
              <a:t>7/19/16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2016 EV3Lessons.com, Last edit 7/06/2016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72406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21D85-CF50-4C15-94D8-82D0BE54EF2C}" type="datetime1">
              <a:rPr lang="en-US" smtClean="0"/>
              <a:t>7/19/16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2016 EV3Lessons.com, Last edit 7/06/2016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6692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F0871-2B3A-40DD-8B4D-B76A88C04EF4}" type="datetime1">
              <a:rPr lang="en-US" smtClean="0"/>
              <a:t>7/19/16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/>
              <a:t>© 2016 EV3Lessons.com, Last edit 7/06/2016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42204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A52A8922-46DD-4358-BEBD-8031E9C3C1EB}" type="datetime1">
              <a:rPr lang="en-US" smtClean="0"/>
              <a:t>7/19/16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© 2016 EV3Lessons.com, Last edit 7/06/2016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1215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B0FD-9433-4D97-9380-7DCDE467408D}" type="datetime1">
              <a:rPr lang="en-US" smtClean="0"/>
              <a:t>7/19/16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2016 EV3Lessons.com, Last edit 7/06/2016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3426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4487333" cy="92382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7874" y="287088"/>
            <a:ext cx="8596812" cy="87405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7874" y="1505616"/>
            <a:ext cx="8596811" cy="4654528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38BE5155-AD86-4629-B7CF-507D9A80118B}" type="datetime1">
              <a:rPr lang="en-US" smtClean="0"/>
              <a:t>7/19/16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© 2016 EV3Lessons.com, Last edit 7/06/2016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flipV="1">
            <a:off x="227874" y="1335314"/>
            <a:ext cx="8596811" cy="1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 userDrawn="1"/>
        </p:nvSpPr>
        <p:spPr>
          <a:xfrm>
            <a:off x="4487333" y="6334315"/>
            <a:ext cx="4656667" cy="92382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0056227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6" r:id="rId1"/>
    <p:sldLayoutId id="2147483837" r:id="rId2"/>
    <p:sldLayoutId id="2147483838" r:id="rId3"/>
    <p:sldLayoutId id="2147483839" r:id="rId4"/>
    <p:sldLayoutId id="2147483840" r:id="rId5"/>
    <p:sldLayoutId id="2147483841" r:id="rId6"/>
    <p:sldLayoutId id="2147483842" r:id="rId7"/>
    <p:sldLayoutId id="2147483843" r:id="rId8"/>
    <p:sldLayoutId id="2147483844" r:id="rId9"/>
    <p:sldLayoutId id="2147483845" r:id="rId10"/>
    <p:sldLayoutId id="2147483846" r:id="rId11"/>
  </p:sldLayoutIdLst>
  <p:hf hd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4487333" cy="92382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7874" y="287088"/>
            <a:ext cx="8596812" cy="87405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7874" y="1505616"/>
            <a:ext cx="8596811" cy="4654528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67137136-F692-4B11-AD3A-6D0692C552C3}" type="datetime1">
              <a:rPr lang="en-US" smtClean="0"/>
              <a:t>7/19/16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© 2016 EV3Lessons.com, Last edit 7/06/2016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flipV="1">
            <a:off x="227874" y="1335314"/>
            <a:ext cx="8596811" cy="1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4487333" y="6334315"/>
            <a:ext cx="4656667" cy="92382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 userDrawn="1"/>
        </p:nvSpPr>
        <p:spPr>
          <a:xfrm>
            <a:off x="4487333" y="6334315"/>
            <a:ext cx="4656667" cy="92382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461090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8" r:id="rId1"/>
    <p:sldLayoutId id="2147483849" r:id="rId2"/>
    <p:sldLayoutId id="2147483850" r:id="rId3"/>
    <p:sldLayoutId id="2147483851" r:id="rId4"/>
    <p:sldLayoutId id="2147483852" r:id="rId5"/>
    <p:sldLayoutId id="2147483853" r:id="rId6"/>
    <p:sldLayoutId id="2147483854" r:id="rId7"/>
    <p:sldLayoutId id="2147483855" r:id="rId8"/>
    <p:sldLayoutId id="2147483856" r:id="rId9"/>
    <p:sldLayoutId id="2147483857" r:id="rId10"/>
    <p:sldLayoutId id="2147483858" r:id="rId11"/>
  </p:sldLayoutIdLst>
  <p:hf hd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5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6.tif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tiff"/><Relationship Id="rId4" Type="http://schemas.openxmlformats.org/officeDocument/2006/relationships/image" Target="../media/image11.tiff"/><Relationship Id="rId5" Type="http://schemas.openxmlformats.org/officeDocument/2006/relationships/image" Target="../media/image12.tiff"/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9.tif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-sa/4.0/" TargetMode="External"/><Relationship Id="rId4" Type="http://schemas.openxmlformats.org/officeDocument/2006/relationships/image" Target="../media/image14.png"/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INTERMEDIATE PROGRAMMING LESSON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LOGIC OPERATIONS &amp; DECISION MAKING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23" t="17619" r="3095" b="25000"/>
          <a:stretch/>
        </p:blipFill>
        <p:spPr>
          <a:xfrm>
            <a:off x="3711108" y="4592409"/>
            <a:ext cx="1700816" cy="1056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37658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Lesson Objectives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Learn what the Logic Block does</a:t>
            </a:r>
          </a:p>
          <a:p>
            <a:r>
              <a:rPr lang="en-US"/>
              <a:t>Learn how to use the Logic Block</a:t>
            </a:r>
          </a:p>
          <a:p>
            <a:endParaRPr lang="en-US"/>
          </a:p>
          <a:p>
            <a:r>
              <a:rPr lang="en-US"/>
              <a:t>Prerequisites: Data Wires, Sensor Blocks</a:t>
            </a:r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2016 EV3Lessons.com, Last edit 7/06/2016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5016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68732" y="420677"/>
            <a:ext cx="780659" cy="78065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Logic Operations Block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Logic Bock does a Logic operation on its inputs, and outputs the result</a:t>
            </a:r>
          </a:p>
          <a:p>
            <a:r>
              <a:rPr lang="en-US" dirty="0"/>
              <a:t>A Logic Block takes inputs that are True or False, and produces a True or False output </a:t>
            </a:r>
          </a:p>
          <a:p>
            <a:r>
              <a:rPr lang="en-US" dirty="0"/>
              <a:t>Logic values can be used as inputs into loop exists and </a:t>
            </a:r>
            <a:br>
              <a:rPr lang="en-US" dirty="0"/>
            </a:br>
            <a:r>
              <a:rPr lang="en-US" dirty="0"/>
              <a:t>switch conditions.</a:t>
            </a:r>
          </a:p>
          <a:p>
            <a:r>
              <a:rPr lang="en-US" dirty="0"/>
              <a:t>It is found in the Red Programming Pallet tab</a:t>
            </a: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2016 EV3Lessons.com, Last edit 7/06/2016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3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278105" y="4137809"/>
            <a:ext cx="16433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Mode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9085" y="4764621"/>
            <a:ext cx="7344229" cy="118334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2576" y="2723770"/>
            <a:ext cx="2247900" cy="1231900"/>
          </a:xfrm>
          <a:prstGeom prst="rect">
            <a:avLst/>
          </a:prstGeom>
        </p:spPr>
      </p:pic>
      <p:sp>
        <p:nvSpPr>
          <p:cNvPr id="10" name="Rounded Rectangle 9"/>
          <p:cNvSpPr/>
          <p:nvPr/>
        </p:nvSpPr>
        <p:spPr>
          <a:xfrm>
            <a:off x="3062514" y="5144071"/>
            <a:ext cx="711200" cy="803891"/>
          </a:xfrm>
          <a:prstGeom prst="roundRect">
            <a:avLst/>
          </a:prstGeom>
          <a:noFill/>
          <a:ln w="76200">
            <a:solidFill>
              <a:srgbClr val="00B0F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/>
          <p:cNvCxnSpPr/>
          <p:nvPr/>
        </p:nvCxnSpPr>
        <p:spPr>
          <a:xfrm>
            <a:off x="6578892" y="3822948"/>
            <a:ext cx="0" cy="36933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6943041" y="3822948"/>
            <a:ext cx="16433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Inputs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7310960" y="4150301"/>
            <a:ext cx="1552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Output/Result</a:t>
            </a:r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7908506" y="3808434"/>
            <a:ext cx="0" cy="44478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205455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Different Modes in the Logic Block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2016 EV3Lessons.com, Last edit 7/06/2016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4</a:t>
            </a:fld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7809967"/>
              </p:ext>
            </p:extLst>
          </p:nvPr>
        </p:nvGraphicFramePr>
        <p:xfrm>
          <a:off x="356735" y="1770743"/>
          <a:ext cx="8574088" cy="3845487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119475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9475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6502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491955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85135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Icon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Mode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Inputs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Output/Result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6475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A, 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charset="0"/>
                        <a:buChar char="•"/>
                      </a:pPr>
                      <a:r>
                        <a:rPr lang="en-US" dirty="0"/>
                        <a:t>True</a:t>
                      </a:r>
                      <a:r>
                        <a:rPr lang="en-US" baseline="0" dirty="0"/>
                        <a:t> if both A </a:t>
                      </a:r>
                      <a:r>
                        <a:rPr lang="en-US" b="1" u="sng" baseline="0" dirty="0">
                          <a:solidFill>
                            <a:srgbClr val="FF0000"/>
                          </a:solidFill>
                        </a:rPr>
                        <a:t>and</a:t>
                      </a:r>
                      <a:r>
                        <a:rPr lang="en-US" baseline="0" dirty="0"/>
                        <a:t> B are both true, otherwise the result is False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6475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A, 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charset="0"/>
                        <a:buChar char="•"/>
                      </a:pPr>
                      <a:r>
                        <a:rPr lang="en-US" dirty="0"/>
                        <a:t>True if either</a:t>
                      </a:r>
                      <a:r>
                        <a:rPr lang="en-US" baseline="0" dirty="0"/>
                        <a:t> </a:t>
                      </a:r>
                      <a:r>
                        <a:rPr lang="en-US" dirty="0"/>
                        <a:t>A </a:t>
                      </a:r>
                      <a:r>
                        <a:rPr lang="en-US" b="1" u="sng" dirty="0">
                          <a:solidFill>
                            <a:srgbClr val="FF0000"/>
                          </a:solidFill>
                        </a:rPr>
                        <a:t>or</a:t>
                      </a:r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dirty="0"/>
                        <a:t>B (or both) is/are True. The result is False if</a:t>
                      </a:r>
                      <a:r>
                        <a:rPr lang="en-US" baseline="0" dirty="0"/>
                        <a:t> both A and B are False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20438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XOR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A, 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charset="0"/>
                        <a:buChar char="•"/>
                      </a:pPr>
                      <a:r>
                        <a:rPr lang="en-US" dirty="0"/>
                        <a:t>True only</a:t>
                      </a:r>
                      <a:r>
                        <a:rPr lang="en-US" baseline="0" dirty="0"/>
                        <a:t> if </a:t>
                      </a:r>
                      <a:r>
                        <a:rPr lang="en-US" dirty="0"/>
                        <a:t>one (and exactly</a:t>
                      </a:r>
                      <a:r>
                        <a:rPr lang="en-US" baseline="0" dirty="0"/>
                        <a:t> one) </a:t>
                      </a:r>
                      <a:r>
                        <a:rPr lang="en-US" dirty="0"/>
                        <a:t>of A</a:t>
                      </a:r>
                      <a:r>
                        <a:rPr lang="en-US" baseline="0" dirty="0"/>
                        <a:t> and B is True</a:t>
                      </a:r>
                    </a:p>
                    <a:p>
                      <a:pPr marL="285750" indent="-285750">
                        <a:buFont typeface="Arial" charset="0"/>
                        <a:buChar char="•"/>
                      </a:pPr>
                      <a:r>
                        <a:rPr lang="en-US" dirty="0"/>
                        <a:t>The result is False if both A and B are True</a:t>
                      </a:r>
                    </a:p>
                    <a:p>
                      <a:pPr marL="285750" indent="-285750">
                        <a:buFont typeface="Arial" charset="0"/>
                        <a:buChar char="•"/>
                      </a:pPr>
                      <a:r>
                        <a:rPr lang="en-US" dirty="0"/>
                        <a:t>The result is False</a:t>
                      </a:r>
                      <a:r>
                        <a:rPr lang="en-US" baseline="0" dirty="0"/>
                        <a:t> if both A and B are False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92645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NOT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charset="0"/>
                        <a:buChar char="•"/>
                      </a:pPr>
                      <a:r>
                        <a:rPr lang="en-US" dirty="0"/>
                        <a:t>Outputs</a:t>
                      </a:r>
                      <a:r>
                        <a:rPr lang="en-US" baseline="0" dirty="0"/>
                        <a:t> the opposite of what you input.</a:t>
                      </a:r>
                    </a:p>
                    <a:p>
                      <a:pPr marL="285750" indent="-285750">
                        <a:buFont typeface="Arial" charset="0"/>
                        <a:buChar char="•"/>
                      </a:pPr>
                      <a:r>
                        <a:rPr lang="en-US" baseline="0" dirty="0"/>
                        <a:t>The result is </a:t>
                      </a:r>
                      <a:r>
                        <a:rPr lang="en-US" dirty="0"/>
                        <a:t>True if A is False</a:t>
                      </a:r>
                    </a:p>
                    <a:p>
                      <a:pPr marL="285750" indent="-285750">
                        <a:buFont typeface="Arial" charset="0"/>
                        <a:buChar char="•"/>
                      </a:pPr>
                      <a:r>
                        <a:rPr lang="en-US" dirty="0"/>
                        <a:t>The</a:t>
                      </a:r>
                      <a:r>
                        <a:rPr lang="en-US" baseline="0" dirty="0"/>
                        <a:t> result</a:t>
                      </a:r>
                      <a:r>
                        <a:rPr lang="en-US" dirty="0"/>
                        <a:t> is False if A is True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2965" y="2250322"/>
            <a:ext cx="715847" cy="44948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2965" y="2952385"/>
            <a:ext cx="715847" cy="44948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2965" y="3828342"/>
            <a:ext cx="715847" cy="449485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82965" y="4842787"/>
            <a:ext cx="715847" cy="44948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81000" y="5660569"/>
            <a:ext cx="82513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 icons are Venn Diagrams. The dark shaded areas identify what needs to happen for the block to output True.</a:t>
            </a:r>
          </a:p>
        </p:txBody>
      </p:sp>
    </p:spTree>
    <p:extLst>
      <p:ext uri="{BB962C8B-B14F-4D97-AF65-F5344CB8AC3E}">
        <p14:creationId xmlns:p14="http://schemas.microsoft.com/office/powerpoint/2010/main" val="11375045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591" t="31735" r="11568" b="34155"/>
          <a:stretch/>
        </p:blipFill>
        <p:spPr>
          <a:xfrm>
            <a:off x="6214382" y="3911211"/>
            <a:ext cx="2421924" cy="112446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Logic Blocks in Three Easy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CHALLENGE: </a:t>
            </a:r>
            <a:r>
              <a:rPr lang="en-US" dirty="0"/>
              <a:t>Make your robot drive forward until EITHER the Touch Sensor is pressed or the Color Sensor detects black.</a:t>
            </a:r>
          </a:p>
          <a:p>
            <a:r>
              <a:rPr lang="en-US" b="1" dirty="0"/>
              <a:t>STEP 1:</a:t>
            </a:r>
            <a:r>
              <a:rPr lang="en-US" dirty="0"/>
              <a:t> Turn the motors on</a:t>
            </a:r>
          </a:p>
          <a:p>
            <a:r>
              <a:rPr lang="en-US" b="1" dirty="0"/>
              <a:t>STEP 2: </a:t>
            </a:r>
            <a:r>
              <a:rPr lang="en-US" dirty="0"/>
              <a:t>Add the Logic and Sensor Blocks</a:t>
            </a:r>
          </a:p>
          <a:p>
            <a:pPr lvl="1"/>
            <a:r>
              <a:rPr lang="en-US" dirty="0"/>
              <a:t>A. Use a Logic Block in the OR mode</a:t>
            </a:r>
          </a:p>
          <a:p>
            <a:pPr lvl="1"/>
            <a:r>
              <a:rPr lang="en-US" dirty="0"/>
              <a:t>B. Add the inputs: Take a color sensor and a touch sensor blocks and wire them into the Logic Block as inputs</a:t>
            </a:r>
          </a:p>
          <a:p>
            <a:r>
              <a:rPr lang="en-US" b="1" dirty="0"/>
              <a:t>STEP 3: </a:t>
            </a:r>
            <a:r>
              <a:rPr lang="en-US" dirty="0"/>
              <a:t>Add a Loop and loop exit condition: </a:t>
            </a:r>
          </a:p>
          <a:p>
            <a:pPr lvl="1"/>
            <a:r>
              <a:rPr lang="en-US" dirty="0"/>
              <a:t>Place the Sensor and Logic Blocks in a loop</a:t>
            </a:r>
          </a:p>
          <a:p>
            <a:pPr lvl="1"/>
            <a:r>
              <a:rPr lang="en-US" dirty="0"/>
              <a:t>For the exit condition of the loop, select logic. Wire the </a:t>
            </a:r>
            <a:br>
              <a:rPr lang="en-US" dirty="0"/>
            </a:br>
            <a:r>
              <a:rPr lang="en-US" dirty="0"/>
              <a:t>result of the Logic Block into the exit condition</a:t>
            </a:r>
          </a:p>
          <a:p>
            <a:pPr lvl="1"/>
            <a:r>
              <a:rPr lang="en-US" dirty="0"/>
              <a:t>If the result of STEP 2 is True, you should exit the loop and stop the robot</a:t>
            </a:r>
          </a:p>
          <a:p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2016 EV3Lessons.com, Last edit 7/06/2016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5</a:t>
            </a:fld>
            <a:endParaRPr lang="en-US" dirty="0"/>
          </a:p>
        </p:txBody>
      </p:sp>
      <p:sp>
        <p:nvSpPr>
          <p:cNvPr id="13" name="Rounded Rectangle 12"/>
          <p:cNvSpPr/>
          <p:nvPr/>
        </p:nvSpPr>
        <p:spPr>
          <a:xfrm>
            <a:off x="7525265" y="4633782"/>
            <a:ext cx="45719" cy="6178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7288632" y="4386646"/>
            <a:ext cx="1262244" cy="587246"/>
          </a:xfrm>
          <a:prstGeom prst="round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91765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Challenge Solution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2016 EV3Lessons.com, Last edit 7/06/2016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6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874" y="1845321"/>
            <a:ext cx="8699157" cy="3296616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568411" y="1550131"/>
            <a:ext cx="9761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/>
              <a:t>STEP 1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279151" y="2606870"/>
            <a:ext cx="9761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STEP 2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921748" y="2606870"/>
            <a:ext cx="9761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STEP 3</a:t>
            </a:r>
          </a:p>
        </p:txBody>
      </p:sp>
    </p:spTree>
    <p:extLst>
      <p:ext uri="{BB962C8B-B14F-4D97-AF65-F5344CB8AC3E}">
        <p14:creationId xmlns:p14="http://schemas.microsoft.com/office/powerpoint/2010/main" val="6830600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Credits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/>
              <a:t>This tutorial was written by Sanjay and Arvind Seshan </a:t>
            </a:r>
          </a:p>
          <a:p>
            <a:pPr lvl="1"/>
            <a:r>
              <a:rPr lang="en-US" dirty="0"/>
              <a:t>More lessons at www.ev3lessons.com</a:t>
            </a:r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2016 EV3Lessons.com, Last edit 7/06/2016</a:t>
            </a: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7</a:t>
            </a:fld>
            <a:endParaRPr lang="en-US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96016" y="4608185"/>
            <a:ext cx="7913347" cy="923330"/>
          </a:xfrm>
          <a:prstGeom prst="rect">
            <a:avLst/>
          </a:prstGeom>
          <a:solidFill>
            <a:srgbClr val="F5F5F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</a:rPr>
              <a:t>                       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/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This work is licensed under a 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Creative Commons Attribution-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NonCommercial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-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ShareAlike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 4.0 International License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.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2000" b="0" i="0" u="none" strike="noStrike" cap="none" normalizeH="0" baseline="0" dirty="0">
              <a:ln>
                <a:noFill/>
              </a:ln>
              <a:solidFill>
                <a:srgbClr val="4374B7"/>
              </a:solidFill>
              <a:effectLst/>
              <a:latin typeface="Helvetica Neue"/>
            </a:endParaRPr>
          </a:p>
        </p:txBody>
      </p:sp>
      <p:pic>
        <p:nvPicPr>
          <p:cNvPr id="6" name="Picture 2" descr="Creative Commons License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304" y="3529073"/>
            <a:ext cx="2161449" cy="7614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61110021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Blue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intermediatev2">
  <a:themeElements>
    <a:clrScheme name="Blue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rmediatev2" id="{63F5E447-E8B5-4335-8726-12777BA731C5}" vid="{7C754D33-5435-4000-AB94-F54A58B2A981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3898</TotalTime>
  <Words>408</Words>
  <Application>Microsoft Macintosh PowerPoint</Application>
  <PresentationFormat>On-screen Show (4:3)</PresentationFormat>
  <Paragraphs>69</Paragraphs>
  <Slides>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Calibri</vt:lpstr>
      <vt:lpstr>Calibri Light</vt:lpstr>
      <vt:lpstr>Helvetica Neue</vt:lpstr>
      <vt:lpstr>Arial</vt:lpstr>
      <vt:lpstr>Retrospect</vt:lpstr>
      <vt:lpstr>intermediatev2</vt:lpstr>
      <vt:lpstr>INTERMEDIATE PROGRAMMING LESSON</vt:lpstr>
      <vt:lpstr>Lesson Objectives</vt:lpstr>
      <vt:lpstr>Logic Operations Block</vt:lpstr>
      <vt:lpstr>Different Modes in the Logic Block</vt:lpstr>
      <vt:lpstr>Logic Blocks in Three Easy Steps</vt:lpstr>
      <vt:lpstr>Challenge Solution</vt:lpstr>
      <vt:lpstr>Credits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Ramping Up Speed</dc:title>
  <dc:creator>Sanjay Seshan</dc:creator>
  <cp:lastModifiedBy>Microsoft Office User</cp:lastModifiedBy>
  <cp:revision>75</cp:revision>
  <dcterms:created xsi:type="dcterms:W3CDTF">2014-10-28T21:59:38Z</dcterms:created>
  <dcterms:modified xsi:type="dcterms:W3CDTF">2016-07-20T03:35:39Z</dcterms:modified>
</cp:coreProperties>
</file>