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tmp" ContentType="image/pn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6" r:id="rId1"/>
    <p:sldMasterId id="2147483738" r:id="rId2"/>
  </p:sldMasterIdLst>
  <p:notesMasterIdLst>
    <p:notesMasterId r:id="rId21"/>
  </p:notesMasterIdLst>
  <p:handoutMasterIdLst>
    <p:handoutMasterId r:id="rId22"/>
  </p:handoutMasterIdLst>
  <p:sldIdLst>
    <p:sldId id="380" r:id="rId3"/>
    <p:sldId id="357" r:id="rId4"/>
    <p:sldId id="341" r:id="rId5"/>
    <p:sldId id="342" r:id="rId6"/>
    <p:sldId id="339" r:id="rId7"/>
    <p:sldId id="343" r:id="rId8"/>
    <p:sldId id="370" r:id="rId9"/>
    <p:sldId id="371" r:id="rId10"/>
    <p:sldId id="378" r:id="rId11"/>
    <p:sldId id="372" r:id="rId12"/>
    <p:sldId id="373" r:id="rId13"/>
    <p:sldId id="374" r:id="rId14"/>
    <p:sldId id="375" r:id="rId15"/>
    <p:sldId id="376" r:id="rId16"/>
    <p:sldId id="377" r:id="rId17"/>
    <p:sldId id="379" r:id="rId18"/>
    <p:sldId id="381" r:id="rId19"/>
    <p:sldId id="35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72"/>
    <p:restoredTop sz="96207" autoAdjust="0"/>
  </p:normalViewPr>
  <p:slideViewPr>
    <p:cSldViewPr snapToGrid="0" snapToObjects="1">
      <p:cViewPr>
        <p:scale>
          <a:sx n="95" d="100"/>
          <a:sy n="95" d="100"/>
        </p:scale>
        <p:origin x="808" y="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7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A3B4-5499-9244-86B5-B0871A9DDD84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EFB77E-72D5-284D-AE7A-D8D155D76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038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EFF1E-85A1-6640-AFB9-C38833E80A84}" type="datetimeFigureOut">
              <a:rPr lang="en-US" smtClean="0"/>
              <a:t>9/25/17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67457-1E83-1040-AFF7-8D09C473D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84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116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67457-1E83-1040-AFF7-8D09C473DBD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73553" y="471740"/>
            <a:ext cx="4857665" cy="2001435"/>
          </a:xfrm>
          <a:ln>
            <a:noFill/>
          </a:ln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54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738B-EFB5-4143-9C25-BA5CA10A45EB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5" name="Picture 14" descr="EV3Lessons.com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605" y="409394"/>
            <a:ext cx="3487140" cy="129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0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3E7BD-2A9D-754E-AF6C-3F4D683BF84B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29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2E0A1-FCED-8048-AFB6-B884CF8A53D4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3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6279" y="154094"/>
            <a:ext cx="3853207" cy="1870649"/>
          </a:xfrm>
          <a:ln>
            <a:noFill/>
          </a:ln>
        </p:spPr>
        <p:txBody>
          <a:bodyPr anchor="ctr">
            <a:normAutofit/>
          </a:bodyPr>
          <a:lstStyle>
            <a:lvl1pPr algn="l">
              <a:lnSpc>
                <a:spcPct val="85000"/>
              </a:lnSpc>
              <a:defRPr sz="4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51" y="3452894"/>
            <a:ext cx="6004883" cy="401411"/>
          </a:xfrm>
        </p:spPr>
        <p:txBody>
          <a:bodyPr lIns="91440" rIns="9144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1647-855F-4E40-A660-CCD0417674DE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85430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2363695" y="3959525"/>
            <a:ext cx="437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By</a:t>
            </a:r>
            <a:r>
              <a:rPr lang="en-US" baseline="0" dirty="0">
                <a:latin typeface="+mj-lt"/>
              </a:rPr>
              <a:t> Sanjay and Arvind Seshan</a:t>
            </a:r>
            <a:endParaRPr lang="en-US" dirty="0">
              <a:latin typeface="+mj-lt"/>
            </a:endParaRPr>
          </a:p>
        </p:txBody>
      </p:sp>
      <p:pic>
        <p:nvPicPr>
          <p:cNvPr id="1026" name="Picture 2" descr="EV3Lesson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687" y="139554"/>
            <a:ext cx="5075507" cy="188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5162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1F6D-5AD6-E346-BF4C-AF69D778F162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31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278CC-F264-D94C-8E04-4EFCB7E6A14C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20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B3F7C-CED3-C542-A238-4D356A2E1A36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61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24463-9B83-5948-ACF2-7AD0FFBB9DD5}" type="datetime1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0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F5E3-C140-8C42-BD7E-CF77E90EFC5E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248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509B6-0B96-6741-A618-464056662177}" type="datetime1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284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6F6F5BF-6EE7-9849-8F1A-3A27999AC5E8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0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EB9-1BE4-EB44-8883-5A6660ECED3F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02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F904E-80A9-1547-A850-D2722C3BD0EE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4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CA926-31DA-8448-ABEF-DF9C75A771AE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116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DE0A-A77E-AF45-AB19-9AFC6B709591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A97F5-A31B-504C-BCDA-99B91430B8DF}" type="datetime1">
              <a:rPr lang="en-US" smtClean="0"/>
              <a:t>9/25/17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6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C3898-3538-9442-BD8D-9384E715FA68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81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A15CC-BB6D-CF44-9ABA-8CAF410CAA92}" type="datetime1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9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ED080-A2A3-6B4E-A561-04AF4FFDF993}" type="datetime1">
              <a:rPr lang="en-US" smtClean="0"/>
              <a:t>9/25/17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3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6BE9F-0849-E54E-8F59-3BB0A9773F93}" type="datetime1">
              <a:rPr lang="en-US" smtClean="0"/>
              <a:t>9/25/17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62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250045B-B3F4-424B-B8D8-BC7A894DBE28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08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ACCC-03A5-1849-9F44-775DA1C4F6E2}" type="datetime1">
              <a:rPr lang="en-US" smtClean="0"/>
              <a:t>9/25/17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09FAC45-77E2-B647-AE5A-CCC60732E68D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194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4487333" cy="9238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7874" y="287088"/>
            <a:ext cx="8596812" cy="8740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874" y="1505616"/>
            <a:ext cx="8596811" cy="465452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A352FFE-E05B-1F40-BAEE-192EA8FCD218}" type="datetime1">
              <a:rPr lang="en-US" smtClean="0"/>
              <a:t>9/25/17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27874" y="1335314"/>
            <a:ext cx="8596811" cy="1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 userDrawn="1"/>
        </p:nvSpPr>
        <p:spPr>
          <a:xfrm>
            <a:off x="4487333" y="6334315"/>
            <a:ext cx="4656667" cy="9238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5886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Relationship Id="rId3" Type="http://schemas.openxmlformats.org/officeDocument/2006/relationships/image" Target="../media/image19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Relationship Id="rId3" Type="http://schemas.openxmlformats.org/officeDocument/2006/relationships/image" Target="../media/image21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tiff"/><Relationship Id="rId3" Type="http://schemas.openxmlformats.org/officeDocument/2006/relationships/image" Target="../media/image7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tm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INTERMEDIATE PROGRAMMING LESSON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7572" y="3346315"/>
            <a:ext cx="6180083" cy="507990"/>
          </a:xfrm>
        </p:spPr>
        <p:txBody>
          <a:bodyPr>
            <a:normAutofit/>
          </a:bodyPr>
          <a:lstStyle/>
          <a:p>
            <a:r>
              <a:rPr lang="en-US" dirty="0"/>
              <a:t>Introduction to MY BLOCKs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t="17619" r="3095" b="25000"/>
          <a:stretch/>
        </p:blipFill>
        <p:spPr>
          <a:xfrm>
            <a:off x="3711108" y="4592409"/>
            <a:ext cx="1700816" cy="105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043" y="3728907"/>
            <a:ext cx="2858461" cy="25972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3: Add Inputs/Outputs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3779240" cy="4373563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rgbClr val="00B050"/>
                </a:solidFill>
              </a:rPr>
              <a:t>A. We need to add two inputs and one output so we will click the + button three times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7030A0"/>
                </a:solidFill>
              </a:rPr>
              <a:t>B. Go back to the first parameter</a:t>
            </a:r>
          </a:p>
          <a:p>
            <a:pPr marL="457200" indent="-457200">
              <a:buFont typeface="+mj-lt"/>
              <a:buAutoNum type="arabicPeriod"/>
            </a:pPr>
            <a:endParaRPr lang="en-US" b="0" dirty="0"/>
          </a:p>
          <a:p>
            <a:r>
              <a:rPr lang="en-US" b="0" dirty="0">
                <a:solidFill>
                  <a:srgbClr val="00B0F0"/>
                </a:solidFill>
              </a:rPr>
              <a:t>C. Go to Parameter Setup</a:t>
            </a:r>
          </a:p>
          <a:p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4877664" y="1342000"/>
            <a:ext cx="2646840" cy="237340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477458" y="4857226"/>
            <a:ext cx="1299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Move Rotations and output Ultrasonic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32541" y="2305336"/>
            <a:ext cx="1299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/>
              <a:t>Move Rotations and output Ultrasonic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8191" y="1710402"/>
            <a:ext cx="186122" cy="32616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25025" y="3978561"/>
            <a:ext cx="207894" cy="57694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11056" y="4979561"/>
            <a:ext cx="716104" cy="216219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33131" y="1535470"/>
            <a:ext cx="31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5348541" y="4082366"/>
            <a:ext cx="29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06140" y="4732317"/>
            <a:ext cx="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894934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4: Setup Parameter for Power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787" y="1362094"/>
            <a:ext cx="5589496" cy="497567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13250" y="4423664"/>
            <a:ext cx="2449585" cy="1476462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7863" y="4523967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Input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7863" y="4162318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7863" y="5247265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Choose a default value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30695" y="3277039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287486" y="5958011"/>
            <a:ext cx="4038599" cy="20829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Set min &amp; </a:t>
            </a:r>
            <a:r>
              <a:rPr lang="en-US" sz="1200"/>
              <a:t>max values (only </a:t>
            </a:r>
            <a:r>
              <a:rPr lang="en-US" sz="1200" dirty="0"/>
              <a:t>available with slider)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7863" y="4885616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Power is a Number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17863" y="5608914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Choose button Style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09128" y="4105517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3093572" y="447020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3093572" y="4800306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9" name="TextBox 28"/>
          <p:cNvSpPr txBox="1"/>
          <p:nvPr/>
        </p:nvSpPr>
        <p:spPr>
          <a:xfrm flipH="1">
            <a:off x="3104454" y="51268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30" name="TextBox 29"/>
          <p:cNvSpPr txBox="1"/>
          <p:nvPr/>
        </p:nvSpPr>
        <p:spPr>
          <a:xfrm flipH="1">
            <a:off x="6783826" y="40801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73050" y="1777809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185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256" y="1197809"/>
            <a:ext cx="5591175" cy="5076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Step 5: Setup Parameter for Rotation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59686" y="4080225"/>
            <a:ext cx="2604064" cy="1728654"/>
          </a:xfrm>
          <a:prstGeom prst="rect">
            <a:avLst/>
          </a:prstGeom>
          <a:noFill/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82734" y="3142003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2096" y="1832590"/>
            <a:ext cx="19535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Now click on the second  parameter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7594" y="4018198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4" name="TextBox 23"/>
          <p:cNvSpPr txBox="1"/>
          <p:nvPr/>
        </p:nvSpPr>
        <p:spPr>
          <a:xfrm flipH="1">
            <a:off x="3412038" y="4382885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412038" y="47129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3422920" y="5039558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211145" y="404728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996317" y="1762855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3727" y="4696693"/>
            <a:ext cx="1673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Input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3727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3727" y="5419991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D. Choose a default value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3727" y="5058342"/>
            <a:ext cx="2801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Rotation is a Number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3727" y="5781640"/>
            <a:ext cx="29865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E. Choose button Style</a:t>
            </a:r>
          </a:p>
        </p:txBody>
      </p:sp>
    </p:spTree>
    <p:extLst>
      <p:ext uri="{BB962C8B-B14F-4D97-AF65-F5344CB8AC3E}">
        <p14:creationId xmlns:p14="http://schemas.microsoft.com/office/powerpoint/2010/main" val="1400535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138" y="1502331"/>
            <a:ext cx="5091082" cy="461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Step 6: Setup Parameter for Ultrasonic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13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978653" y="3396098"/>
            <a:ext cx="233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Move Rotations and output Ultrasonic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6098" y="4122790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2810542" y="4487477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2810542" y="481757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710509" y="1926370"/>
            <a:ext cx="320779" cy="834740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252096" y="1832590"/>
            <a:ext cx="1953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Now click on the third parameter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8400" y="4705759"/>
            <a:ext cx="2097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B. Select Output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8400" y="4335044"/>
            <a:ext cx="1818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A. Pick a Name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8400" y="5076474"/>
            <a:ext cx="2801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C. Ultrasonic output is a Number</a:t>
            </a:r>
          </a:p>
        </p:txBody>
      </p:sp>
    </p:spTree>
    <p:extLst>
      <p:ext uri="{BB962C8B-B14F-4D97-AF65-F5344CB8AC3E}">
        <p14:creationId xmlns:p14="http://schemas.microsoft.com/office/powerpoint/2010/main" val="3015952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7: Setup Parameter Icons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4417" y="2328186"/>
            <a:ext cx="4446947" cy="39033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7294" y="1430219"/>
            <a:ext cx="298325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this step, we will change the icons for the parameters from “a” to an image of your choice.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342900" indent="-342900">
              <a:buAutoNum type="alphaUcPeriod"/>
            </a:pPr>
            <a:r>
              <a:rPr lang="en-US" dirty="0">
                <a:solidFill>
                  <a:srgbClr val="00B050"/>
                </a:solidFill>
              </a:rPr>
              <a:t>Click on a parameter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7030A0"/>
                </a:solidFill>
              </a:rPr>
              <a:t>B. Click on the tab Parameter Icons if not already on this tab, and choose an icon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C. Repeat steps A and B for each parameter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>
                <a:solidFill>
                  <a:srgbClr val="00B0F0"/>
                </a:solidFill>
              </a:rPr>
              <a:t>D. Press Finish when you are done.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578068" y="2703881"/>
            <a:ext cx="303162" cy="639851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774417" y="4492464"/>
            <a:ext cx="4329060" cy="1510913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206670" y="5997723"/>
            <a:ext cx="414429" cy="230356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 flipH="1">
            <a:off x="4879455" y="2949865"/>
            <a:ext cx="381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6493957" y="4123131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97897" y="5974552"/>
            <a:ext cx="34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0575" t="7363" r="33914" b="73364"/>
          <a:stretch/>
        </p:blipFill>
        <p:spPr>
          <a:xfrm>
            <a:off x="3738533" y="1430219"/>
            <a:ext cx="1522052" cy="73537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30860" t="7798" r="32567" b="73633"/>
          <a:stretch/>
        </p:blipFill>
        <p:spPr>
          <a:xfrm>
            <a:off x="6114570" y="1450051"/>
            <a:ext cx="1527537" cy="680750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5486400" y="1585877"/>
            <a:ext cx="394830" cy="401934"/>
          </a:xfrm>
          <a:prstGeom prst="rightArrow">
            <a:avLst/>
          </a:prstGeom>
          <a:solidFill>
            <a:schemeClr val="tx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160661" y="1568662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527703" y="1585877"/>
            <a:ext cx="678967" cy="2960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6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8: Add Data Wires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24" y="1429407"/>
            <a:ext cx="3678572" cy="4435366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sz="1800" b="0" dirty="0"/>
              <a:t>When you click Finish (on previous slide) you will see this. 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Wire up the My Block by dragging a data wire from each parameter to its corresponding slot on the move steering block and sensor block.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47" y="4455486"/>
            <a:ext cx="4456627" cy="163173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10987" y="1452549"/>
            <a:ext cx="4380504" cy="52322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These grey blocks are our inputs/outputs (parameters) that were set up automatically by the My Block Builder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33" y="2173732"/>
            <a:ext cx="7224406" cy="14863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66752" y="2396673"/>
            <a:ext cx="962770" cy="1160566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84476" y="2396673"/>
            <a:ext cx="600158" cy="1080834"/>
          </a:xfrm>
          <a:prstGeom prst="rect">
            <a:avLst/>
          </a:prstGeom>
          <a:noFill/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14"/>
          <p:cNvCxnSpPr>
            <a:stCxn id="10" idx="0"/>
            <a:endCxn id="8" idx="2"/>
          </p:cNvCxnSpPr>
          <p:nvPr/>
        </p:nvCxnSpPr>
        <p:spPr>
          <a:xfrm rot="5400000" flipH="1" flipV="1">
            <a:off x="3664236" y="-140330"/>
            <a:ext cx="420904" cy="4653102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13" idx="0"/>
            <a:endCxn id="8" idx="2"/>
          </p:cNvCxnSpPr>
          <p:nvPr/>
        </p:nvCxnSpPr>
        <p:spPr>
          <a:xfrm rot="16200000" flipV="1">
            <a:off x="6782445" y="1394563"/>
            <a:ext cx="420904" cy="1583316"/>
          </a:xfrm>
          <a:prstGeom prst="bentConnector3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226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My Block?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32413" y="1474696"/>
            <a:ext cx="4239143" cy="4784242"/>
          </a:xfrm>
        </p:spPr>
        <p:txBody>
          <a:bodyPr>
            <a:normAutofit/>
          </a:bodyPr>
          <a:lstStyle/>
          <a:p>
            <a:pPr marL="457200" indent="-457200">
              <a:buAutoNum type="alphaUcPeriod"/>
            </a:pPr>
            <a:r>
              <a:rPr lang="en-US" b="0" dirty="0">
                <a:solidFill>
                  <a:srgbClr val="00B050"/>
                </a:solidFill>
              </a:rPr>
              <a:t>Your My Block will appear in the turquoise tab.  You can now use this block in any program.</a:t>
            </a:r>
          </a:p>
          <a:p>
            <a:pPr marL="457200" indent="-457200">
              <a:buAutoNum type="alphaUcPeriod"/>
            </a:pPr>
            <a:endParaRPr lang="en-US" b="0" dirty="0"/>
          </a:p>
          <a:p>
            <a:pPr marL="457200" indent="-457200">
              <a:buAutoNum type="alphaUcPeriod"/>
            </a:pPr>
            <a:r>
              <a:rPr lang="en-US" b="0" dirty="0">
                <a:solidFill>
                  <a:srgbClr val="7030A0"/>
                </a:solidFill>
              </a:rPr>
              <a:t>Below, the same My Block is used twice. Once to move forward 2 rotations and then backwards 5 rotations.</a:t>
            </a:r>
          </a:p>
          <a:p>
            <a:pPr marL="457200" indent="-457200">
              <a:buAutoNum type="alphaUcPeriod"/>
            </a:pPr>
            <a:endParaRPr lang="en-US" b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023" y="1552051"/>
            <a:ext cx="3341710" cy="12250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66997" y="1640037"/>
            <a:ext cx="546409" cy="3345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788" r="26888" b="82602"/>
          <a:stretch/>
        </p:blipFill>
        <p:spPr>
          <a:xfrm>
            <a:off x="847918" y="4204010"/>
            <a:ext cx="7310676" cy="194222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140490" y="3167975"/>
            <a:ext cx="3118243" cy="92333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Note: The same My Block can be used with different input values.</a:t>
            </a:r>
          </a:p>
        </p:txBody>
      </p:sp>
    </p:spTree>
    <p:extLst>
      <p:ext uri="{BB962C8B-B14F-4D97-AF65-F5344CB8AC3E}">
        <p14:creationId xmlns:p14="http://schemas.microsoft.com/office/powerpoint/2010/main" val="1114325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Editing Your Newly Created My Block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956" y="1474696"/>
            <a:ext cx="4647044" cy="33217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2413" y="1474696"/>
            <a:ext cx="4239143" cy="478424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If you want to change anything in the My Block you just created, simply press on the “Edit” button on the top Left corner of the My Block*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You can change the name, add or delete parameters, etc.</a:t>
            </a:r>
          </a:p>
          <a:p>
            <a:pPr marL="457200" indent="-457200">
              <a:buFont typeface="Calibri" panose="020F0502020204030204" pitchFamily="34" charset="0"/>
              <a:buAutoNum type="alphaU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8465" y="58896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 New for 2017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53142" y="1949824"/>
            <a:ext cx="489706" cy="3899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0498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tutorial was created by Sanjay Seshan and Arvind Seshan</a:t>
            </a:r>
          </a:p>
          <a:p>
            <a:r>
              <a:rPr lang="en-US" dirty="0"/>
              <a:t>More lessons are available at www.ev3lessons.com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9" y="4630535"/>
            <a:ext cx="7913347" cy="923330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</a:rPr>
              <a:t>                         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NonCommercial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-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ShareAlike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 4.0 International License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2050" name="Picture 2" descr="Creative Commons Licens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95" y="3609409"/>
            <a:ext cx="2161449" cy="76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91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how to make custom blocks in the EV3 Software (My Blocks)</a:t>
            </a:r>
          </a:p>
          <a:p>
            <a:r>
              <a:rPr lang="en-US" dirty="0"/>
              <a:t>Learn why a My Block is useful</a:t>
            </a:r>
          </a:p>
          <a:p>
            <a:r>
              <a:rPr lang="en-US" dirty="0"/>
              <a:t>Learn to construct a My Block with Inputs and Outputs (Parameters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i="1" dirty="0" smtClean="0">
                <a:solidFill>
                  <a:srgbClr val="FF0000"/>
                </a:solidFill>
              </a:rPr>
              <a:t>Note: The new features mentioned in this lesson </a:t>
            </a:r>
            <a:r>
              <a:rPr lang="en-US" i="1" dirty="0" smtClean="0">
                <a:solidFill>
                  <a:srgbClr val="FF0000"/>
                </a:solidFill>
              </a:rPr>
              <a:t>are available in V.1.3 of both Home Edition and Education Edition. Update your software if you are not running this version.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82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My Block?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874" y="1494062"/>
            <a:ext cx="4230861" cy="46321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0" dirty="0"/>
              <a:t>A My Block is a combination of one or more blocks that you create that can be grouped into a single block  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My Blocks are basically your own custom blocks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Once a My Block is created, you can use it in multiple programs</a:t>
            </a:r>
          </a:p>
          <a:p>
            <a:pPr marL="342900" indent="-342900">
              <a:buFont typeface="Arial"/>
              <a:buChar char="•"/>
            </a:pPr>
            <a:r>
              <a:rPr lang="en-US" sz="2400" b="0" dirty="0"/>
              <a:t>Just like any other block in EV3, My Blocks can have both inputs and outputs (parameters)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2" t="16085" r="38554" b="56905"/>
          <a:stretch/>
        </p:blipFill>
        <p:spPr>
          <a:xfrm>
            <a:off x="5052672" y="1414114"/>
            <a:ext cx="3340214" cy="15308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613" y="2936772"/>
            <a:ext cx="37719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blocks above are examples of My Blocks: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Move_Inches</a:t>
            </a:r>
            <a:r>
              <a:rPr lang="en-US" dirty="0"/>
              <a:t> tells the robot to move the number of inches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Turn_Degrees</a:t>
            </a:r>
            <a:r>
              <a:rPr lang="en-US" dirty="0"/>
              <a:t> tells the robot to turn the amount we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These My Blocks will be taught in separate lessons.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728825" y="1494063"/>
            <a:ext cx="14059" cy="3484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26480" y="1700784"/>
            <a:ext cx="493776" cy="121051"/>
          </a:xfrm>
          <a:prstGeom prst="rect">
            <a:avLst/>
          </a:prstGeom>
          <a:solidFill>
            <a:srgbClr val="395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00" dirty="0"/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3987240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do You Use a My </a:t>
            </a:r>
            <a:r>
              <a:rPr lang="en-US" dirty="0" smtClean="0"/>
              <a:t>Block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846" y="1481958"/>
            <a:ext cx="7336707" cy="455736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Whenever the robot is going to repeat an action inside your program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When code is repeated in a different program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Organize and simplify your code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344" y="1787332"/>
            <a:ext cx="1213540" cy="128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20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You Bother?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341" y="1392135"/>
            <a:ext cx="8561878" cy="1110641"/>
          </a:xfrm>
        </p:spPr>
        <p:txBody>
          <a:bodyPr/>
          <a:lstStyle/>
          <a:p>
            <a:pPr marL="0" indent="0">
              <a:buNone/>
            </a:pPr>
            <a:r>
              <a:rPr lang="en-US" sz="2400" b="0" dirty="0">
                <a:solidFill>
                  <a:srgbClr val="0000FF"/>
                </a:solidFill>
              </a:rPr>
              <a:t>Because of My Blocks, your missions will look like this…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35140" y="3264060"/>
            <a:ext cx="8561878" cy="11106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Instead of this….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5140" y="5197772"/>
            <a:ext cx="8561878" cy="903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solidFill>
                  <a:srgbClr val="329B65"/>
                </a:solidFill>
              </a:rPr>
              <a:t>This makes your code easier to read and easier to modify!!! </a:t>
            </a:r>
          </a:p>
        </p:txBody>
      </p:sp>
      <p:pic>
        <p:nvPicPr>
          <p:cNvPr id="6" name="Picture 5" descr="my blocks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16085" r="11988" b="56905"/>
          <a:stretch/>
        </p:blipFill>
        <p:spPr>
          <a:xfrm>
            <a:off x="131230" y="2122842"/>
            <a:ext cx="8376611" cy="1141218"/>
          </a:xfrm>
          <a:prstGeom prst="rect">
            <a:avLst/>
          </a:prstGeom>
        </p:spPr>
      </p:pic>
      <p:pic>
        <p:nvPicPr>
          <p:cNvPr id="7" name="Picture 6" descr="move string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4" b="44866"/>
          <a:stretch/>
        </p:blipFill>
        <p:spPr>
          <a:xfrm>
            <a:off x="75310" y="3725827"/>
            <a:ext cx="8721708" cy="99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8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Makes a Useful My Block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Note: Making My Blocks with inputs and outputs can make them far more useful. However, you need to be careful not to make the My Block too complicated.</a:t>
            </a:r>
          </a:p>
          <a:p>
            <a:endParaRPr lang="en-US" dirty="0"/>
          </a:p>
          <a:p>
            <a:r>
              <a:rPr lang="en-US" dirty="0"/>
              <a:t>Question: Look at the list of three My Blocks below.  Which ones do you think are useful for to use?</a:t>
            </a:r>
          </a:p>
          <a:p>
            <a:pPr lvl="1"/>
            <a:r>
              <a:rPr lang="en-US" dirty="0"/>
              <a:t>Move5CM (Moves the robot five centimeters)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a centimeter and power input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centimeter, power, angle, coast/brake, etc. inputs</a:t>
            </a:r>
          </a:p>
          <a:p>
            <a:endParaRPr lang="en-US" dirty="0"/>
          </a:p>
          <a:p>
            <a:r>
              <a:rPr lang="en-US" dirty="0"/>
              <a:t>Answer: </a:t>
            </a:r>
          </a:p>
          <a:p>
            <a:pPr lvl="1"/>
            <a:r>
              <a:rPr lang="en-US" dirty="0"/>
              <a:t>Move5CM may be used often, but you will be forced to make other My Blocks for other distances. This will not be fixable later.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 and power as inputs is probably the best choice. </a:t>
            </a:r>
          </a:p>
          <a:p>
            <a:pPr lvl="1"/>
            <a:r>
              <a:rPr lang="en-US" dirty="0" err="1"/>
              <a:t>MoveCM</a:t>
            </a:r>
            <a:r>
              <a:rPr lang="en-US" dirty="0"/>
              <a:t> with centimeters, power, angle, coast/brake, etc. might be most customizable, but some of the inputs might never be used.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1: Highlight Blocks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875" y="1439916"/>
            <a:ext cx="3119332" cy="45243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For this lesson, our goal is to move a </a:t>
            </a:r>
            <a:r>
              <a:rPr lang="en-US" dirty="0">
                <a:solidFill>
                  <a:srgbClr val="FF0000"/>
                </a:solidFill>
              </a:rPr>
              <a:t>desired amount of rotations</a:t>
            </a:r>
            <a:r>
              <a:rPr lang="en-US" dirty="0">
                <a:solidFill>
                  <a:schemeClr val="tx1"/>
                </a:solidFill>
              </a:rPr>
              <a:t> at a </a:t>
            </a:r>
            <a:r>
              <a:rPr lang="en-US" dirty="0">
                <a:solidFill>
                  <a:srgbClr val="FF0000"/>
                </a:solidFill>
              </a:rPr>
              <a:t>desired power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FF0000"/>
                </a:solidFill>
              </a:rPr>
              <a:t>return the ultrasonic value</a:t>
            </a:r>
            <a:r>
              <a:rPr lang="en-US" dirty="0">
                <a:solidFill>
                  <a:schemeClr val="tx1"/>
                </a:solidFill>
              </a:rPr>
              <a:t> at the end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Step 1: Select the two blocks in the code that you want to turn into a My Block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85" y="4197826"/>
            <a:ext cx="5087989" cy="17834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03919" y="4351302"/>
            <a:ext cx="3997305" cy="1411829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981536" y="1639684"/>
            <a:ext cx="435428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Question: What would be the input(s) and output(s) for our My Block?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Answer: The inputs are power and rotations. The Output is distance measured by the ultrasonic sensor.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1681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Launch My Block </a:t>
            </a:r>
            <a:r>
              <a:rPr lang="en-US" dirty="0" smtClean="0"/>
              <a:t>Builder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999471" y="1560497"/>
            <a:ext cx="3231016" cy="1912177"/>
            <a:chOff x="180892" y="1764946"/>
            <a:chExt cx="3348996" cy="2211436"/>
          </a:xfrm>
        </p:grpSpPr>
        <p:pic>
          <p:nvPicPr>
            <p:cNvPr id="6" name="Picture 5" descr="Screen Shot 2014-08-08 at 7.12.49 P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70" y="1764946"/>
              <a:ext cx="3332218" cy="221143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180892" y="1895912"/>
              <a:ext cx="1295570" cy="20804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59714" y="1895912"/>
              <a:ext cx="470174" cy="1744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272248" y="3448624"/>
              <a:ext cx="1787466" cy="20058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40554" y="1788876"/>
            <a:ext cx="30263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A: Go to Tools </a:t>
            </a:r>
            <a:r>
              <a:rPr lang="en-US" dirty="0">
                <a:solidFill>
                  <a:srgbClr val="00B050"/>
                </a:solidFill>
                <a:sym typeface="Wingdings" panose="05000000000000000000" pitchFamily="2" charset="2"/>
              </a:rPr>
              <a:t> My Block Builder - </a:t>
            </a:r>
            <a:r>
              <a:rPr lang="en-US" dirty="0">
                <a:solidFill>
                  <a:srgbClr val="00B050"/>
                </a:solidFill>
              </a:rPr>
              <a:t>If you encounter an error, view the next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7030A0"/>
                </a:solidFill>
              </a:rPr>
              <a:t>B: Pick a My Block Name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F0"/>
                </a:solidFill>
              </a:rPr>
              <a:t>C. Add a Description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7030A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C000"/>
                </a:solidFill>
              </a:rPr>
              <a:t>D. Select an Icon for the whole My Block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32879" t="22087" r="18521" b="21365"/>
          <a:stretch/>
        </p:blipFill>
        <p:spPr>
          <a:xfrm>
            <a:off x="5266650" y="3409773"/>
            <a:ext cx="3115368" cy="279353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491773" y="4840096"/>
            <a:ext cx="2644108" cy="1006679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1350" y="4505136"/>
            <a:ext cx="1299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Move Rotations and output Ultrasonic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735822" y="1775759"/>
            <a:ext cx="316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A</a:t>
            </a:r>
          </a:p>
        </p:txBody>
      </p:sp>
      <p:sp>
        <p:nvSpPr>
          <p:cNvPr id="28" name="TextBox 27"/>
          <p:cNvSpPr txBox="1"/>
          <p:nvPr/>
        </p:nvSpPr>
        <p:spPr>
          <a:xfrm flipH="1">
            <a:off x="5113675" y="443644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227504" y="1482284"/>
            <a:ext cx="1549372" cy="58679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53669" y="4501036"/>
            <a:ext cx="942100" cy="182476"/>
          </a:xfrm>
          <a:prstGeom prst="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52276" t="29131" r="38679" b="60937"/>
          <a:stretch/>
        </p:blipFill>
        <p:spPr>
          <a:xfrm>
            <a:off x="3480994" y="4675011"/>
            <a:ext cx="1646467" cy="139316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flipH="1">
            <a:off x="8153045" y="4466664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5098910" y="5158769"/>
            <a:ext cx="29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</a:rPr>
              <a:t>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67897" y="4501036"/>
            <a:ext cx="1185147" cy="263805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686001" y="4981505"/>
            <a:ext cx="662974" cy="575340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079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Common Error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ERROR 1: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SOLUTION</a:t>
            </a:r>
            <a:r>
              <a:rPr lang="en-US" dirty="0"/>
              <a:t>: You need to highlight </a:t>
            </a:r>
            <a:r>
              <a:rPr lang="en-US" dirty="0" smtClean="0"/>
              <a:t>the </a:t>
            </a:r>
            <a:r>
              <a:rPr lang="en-US" dirty="0"/>
              <a:t>blocks </a:t>
            </a:r>
            <a:r>
              <a:rPr lang="en-US" dirty="0" smtClean="0"/>
              <a:t>before </a:t>
            </a:r>
            <a:r>
              <a:rPr lang="en-US" dirty="0"/>
              <a:t>going into My Block </a:t>
            </a:r>
            <a:r>
              <a:rPr lang="en-US" dirty="0" smtClean="0"/>
              <a:t>Builder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ERROR 2: 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SOLUTION</a:t>
            </a:r>
            <a:r>
              <a:rPr lang="en-US" dirty="0"/>
              <a:t>: Un-highlight the start block before going into My Block </a:t>
            </a:r>
            <a:r>
              <a:rPr lang="en-US" dirty="0" smtClean="0"/>
              <a:t>Builder</a:t>
            </a:r>
            <a:endParaRPr lang="en-US" dirty="0"/>
          </a:p>
          <a:p>
            <a:r>
              <a:rPr lang="en-US" b="0" dirty="0"/>
              <a:t>If you continue to have trouble at this step, just select a single block in your program and create a My Block from it. You can </a:t>
            </a:r>
            <a:r>
              <a:rPr lang="en-US" b="0" dirty="0" smtClean="0"/>
              <a:t>edit and </a:t>
            </a:r>
            <a:r>
              <a:rPr lang="en-US" b="0" dirty="0"/>
              <a:t>add more blocks to a My Block at any </a:t>
            </a:r>
            <a:r>
              <a:rPr lang="en-US" b="0" dirty="0" smtClean="0"/>
              <a:t>time. You can </a:t>
            </a:r>
            <a:r>
              <a:rPr lang="en-US" b="0" i="1" dirty="0" smtClean="0">
                <a:solidFill>
                  <a:srgbClr val="FF0000"/>
                </a:solidFill>
              </a:rPr>
              <a:t>even change </a:t>
            </a:r>
            <a:r>
              <a:rPr lang="en-US" b="0" i="1" dirty="0">
                <a:solidFill>
                  <a:srgbClr val="FF0000"/>
                </a:solidFill>
              </a:rPr>
              <a:t>the inputs and </a:t>
            </a:r>
            <a:r>
              <a:rPr lang="en-US" b="0" i="1" dirty="0" smtClean="0">
                <a:solidFill>
                  <a:srgbClr val="FF0000"/>
                </a:solidFill>
              </a:rPr>
              <a:t>outputs*</a:t>
            </a:r>
            <a:r>
              <a:rPr lang="en-US" b="0" dirty="0" smtClean="0"/>
              <a:t> </a:t>
            </a:r>
            <a:r>
              <a:rPr lang="en-US" b="0" dirty="0"/>
              <a:t>of a My Block after creation.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k-SK" smtClean="0"/>
              <a:t>© 2015 EV3Lessons.com (Last Edit 9/25/2017)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C7FC8-25FB-FC45-8177-2B991DA6778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62" y="1496296"/>
            <a:ext cx="5824632" cy="1182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662" y="3227956"/>
            <a:ext cx="6813527" cy="1066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05600" y="59894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* New for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824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intermediatev2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mediatev2" id="{63F5E447-E8B5-4335-8726-12777BA731C5}" vid="{7C754D33-5435-4000-AB94-F54A58B2A9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7921</TotalTime>
  <Words>1271</Words>
  <Application>Microsoft Macintosh PowerPoint</Application>
  <PresentationFormat>On-screen Show (4:3)</PresentationFormat>
  <Paragraphs>194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Helvetica Neue</vt:lpstr>
      <vt:lpstr>Wingdings</vt:lpstr>
      <vt:lpstr>Arial</vt:lpstr>
      <vt:lpstr>Retrospect</vt:lpstr>
      <vt:lpstr>intermediatev2</vt:lpstr>
      <vt:lpstr>INTERMEDIATE PROGRAMMING LESSON</vt:lpstr>
      <vt:lpstr>Lesson Objectives</vt:lpstr>
      <vt:lpstr>What is a My Block?</vt:lpstr>
      <vt:lpstr>When do You Use a My Block?</vt:lpstr>
      <vt:lpstr>Why Should You Bother?</vt:lpstr>
      <vt:lpstr>What Makes a Useful My Block</vt:lpstr>
      <vt:lpstr>Step 1: Highlight Blocks</vt:lpstr>
      <vt:lpstr>Step 2: Launch My Block Builder</vt:lpstr>
      <vt:lpstr>Common Error Messages</vt:lpstr>
      <vt:lpstr>Step 3: Add Inputs/Outputs</vt:lpstr>
      <vt:lpstr>Step 4: Setup Parameter for Power</vt:lpstr>
      <vt:lpstr>Step 5: Setup Parameter for Rotation</vt:lpstr>
      <vt:lpstr>Step 6: Setup Parameter for Ultrasonic</vt:lpstr>
      <vt:lpstr>Step 7: Setup Parameter Icons</vt:lpstr>
      <vt:lpstr>Step 8: Add Data Wires</vt:lpstr>
      <vt:lpstr>Where is the My Block?</vt:lpstr>
      <vt:lpstr>Editing Your Newly Created My Block</vt:lpstr>
      <vt:lpstr>Credits</vt:lpstr>
    </vt:vector>
  </TitlesOfParts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PROGRAMMING Lesson</dc:title>
  <dc:creator>Sanjay Seshan</dc:creator>
  <cp:lastModifiedBy>Sanjay Seshan</cp:lastModifiedBy>
  <cp:revision>62</cp:revision>
  <dcterms:created xsi:type="dcterms:W3CDTF">2014-08-07T02:19:13Z</dcterms:created>
  <dcterms:modified xsi:type="dcterms:W3CDTF">2017-09-25T13:56:12Z</dcterms:modified>
</cp:coreProperties>
</file>