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5" r:id="rId1"/>
    <p:sldMasterId id="2147483847" r:id="rId2"/>
    <p:sldMasterId id="2147483859" r:id="rId3"/>
  </p:sldMasterIdLst>
  <p:notesMasterIdLst>
    <p:notesMasterId r:id="rId20"/>
  </p:notesMasterIdLst>
  <p:handoutMasterIdLst>
    <p:handoutMasterId r:id="rId21"/>
  </p:handoutMasterIdLst>
  <p:sldIdLst>
    <p:sldId id="289" r:id="rId4"/>
    <p:sldId id="275" r:id="rId5"/>
    <p:sldId id="297" r:id="rId6"/>
    <p:sldId id="298" r:id="rId7"/>
    <p:sldId id="299" r:id="rId8"/>
    <p:sldId id="300" r:id="rId9"/>
    <p:sldId id="301" r:id="rId10"/>
    <p:sldId id="306" r:id="rId11"/>
    <p:sldId id="302" r:id="rId12"/>
    <p:sldId id="303" r:id="rId13"/>
    <p:sldId id="305" r:id="rId14"/>
    <p:sldId id="304" r:id="rId15"/>
    <p:sldId id="294" r:id="rId16"/>
    <p:sldId id="290" r:id="rId17"/>
    <p:sldId id="29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946" autoAdjust="0"/>
    <p:restoredTop sz="94640"/>
  </p:normalViewPr>
  <p:slideViewPr>
    <p:cSldViewPr snapToGrid="0" snapToObjects="1">
      <p:cViewPr>
        <p:scale>
          <a:sx n="102" d="100"/>
          <a:sy n="102" d="100"/>
        </p:scale>
        <p:origin x="20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4B44E-40A3-0E46-B16A-9BF1250A248B}" type="datetimeFigureOut">
              <a:rPr lang="en-US" smtClean="0"/>
              <a:t>5/16/17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F1604-CF25-2840-A4A3-96CDE3604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578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AD16C-2DB4-6642-BAD4-9ED973A087A0}" type="datetimeFigureOut">
              <a:rPr lang="en-US" smtClean="0"/>
              <a:t>5/16/17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BF589-3978-3C45-966B-D7B7A71F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416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07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9049D-260D-7341-ACBB-7F6E88B670AF}" type="datetime1">
              <a:rPr lang="en-US" smtClean="0"/>
              <a:t>5/16/17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15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FB13C-50E9-E247-B6CA-7FFE79A5F656}" type="datetime1">
              <a:rPr lang="en-US" smtClean="0"/>
              <a:t>5/16/17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9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301C-C036-B244-8BEA-8C69B4259916}" type="datetime1">
              <a:rPr lang="en-US" smtClean="0"/>
              <a:t>5/16/17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36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B6815-494D-AC43-9B33-2F9570967BF1}" type="datetime1">
              <a:rPr lang="en-US" smtClean="0"/>
              <a:t>5/16/17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896" y="400415"/>
            <a:ext cx="7741243" cy="2875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 smtClean="0"/>
              <a:t>BEGINNER PROGRAMMING LESSON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By Sanjay and Arvind </a:t>
            </a:r>
            <a:r>
              <a:rPr lang="en-US" dirty="0" err="1" smtClean="0"/>
              <a:t>Seshan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3006" y="2895600"/>
            <a:ext cx="147895" cy="3962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3520" y="0"/>
            <a:ext cx="184958" cy="2895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15477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643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6B86E-CFB1-CA4E-9DF9-B0CEC6E07421}" type="datetime1">
              <a:rPr lang="en-US" smtClean="0"/>
              <a:t>5/16/17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24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03A98-E1B0-3440-912D-EBE5F791588D}" type="datetime1">
              <a:rPr lang="en-US" smtClean="0"/>
              <a:t>5/16/17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07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AA2E9-D72B-AD48-AF1F-52A08EBA4303}" type="datetime1">
              <a:rPr lang="en-US" smtClean="0"/>
              <a:t>5/16/17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15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D5479-4DE8-6441-8AD0-9A685ACF12B8}" type="datetime1">
              <a:rPr lang="en-US" smtClean="0"/>
              <a:t>5/16/17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54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21241-F89D-A94C-9EDF-69E3F40ABE0B}" type="datetime1">
              <a:rPr lang="en-US" smtClean="0"/>
              <a:t>5/16/17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9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C5F3B-56FA-F546-A574-CF6D118384F4}" type="datetime1">
              <a:rPr lang="en-US" smtClean="0"/>
              <a:t>5/16/17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47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96E9-40E7-7B40-BAB3-173E3286BBA4}" type="datetime1">
              <a:rPr lang="en-US" smtClean="0"/>
              <a:t>5/16/17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502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34FA-BB7E-FA4B-8587-3422606245F1}" type="datetime1">
              <a:rPr lang="en-US" smtClean="0"/>
              <a:t>5/16/17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1522" y="6269672"/>
            <a:ext cx="642303" cy="365125"/>
          </a:xfr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032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29019-D865-2D41-8B16-2696D9E9FF36}" type="datetime1">
              <a:rPr lang="en-US" smtClean="0"/>
              <a:t>5/16/17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832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518C-F8F8-2041-85CC-55BAE734FAC4}" type="datetime1">
              <a:rPr lang="en-US" smtClean="0"/>
              <a:t>5/16/17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4591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CF100-C690-2548-A59E-01C6F77806AD}" type="datetime1">
              <a:rPr lang="en-US" smtClean="0"/>
              <a:t>5/16/17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076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ECE0B-6ABC-9D4A-9944-BE4084483D31}" type="datetime1">
              <a:rPr lang="en-US" smtClean="0"/>
              <a:t>5/16/17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38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08BD0-9C32-4C4B-B66B-306A9F13CF20}" type="datetime1">
              <a:rPr lang="en-US" smtClean="0"/>
              <a:t>5/16/17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2860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C913E-2851-A740-B3FD-F42F7400D340}" type="datetime1">
              <a:rPr lang="en-US" smtClean="0"/>
              <a:t>5/16/17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129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8FCE-A927-3844-9E3B-6083AB9AF783}" type="datetime1">
              <a:rPr lang="en-US" smtClean="0"/>
              <a:t>5/16/17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115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B6342-05E0-2B4D-B337-0AEB5C7EAB24}" type="datetime1">
              <a:rPr lang="en-US" smtClean="0"/>
              <a:t>5/16/17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232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7DE53-9418-984B-93FC-8DAE115B31D6}" type="datetime1">
              <a:rPr lang="en-US" smtClean="0"/>
              <a:t>5/16/17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1252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64570-A037-2046-98C9-DB89177DA9ED}" type="datetime1">
              <a:rPr lang="en-US" smtClean="0"/>
              <a:t>5/16/17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91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090C8-B0EE-A244-98D0-35D20CF27A35}" type="datetime1">
              <a:rPr lang="en-US" smtClean="0"/>
              <a:t>5/16/17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6119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A431-089C-8B4C-A74D-9FDFCF7A4A50}" type="datetime1">
              <a:rPr lang="en-US" smtClean="0"/>
              <a:t>5/16/17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462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3F11B-1739-D449-BD5E-3D05E6951917}" type="datetime1">
              <a:rPr lang="en-US" smtClean="0"/>
              <a:t>5/16/17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968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FABB1-8177-344A-9D50-C38771FF47C7}" type="datetime1">
              <a:rPr lang="en-US" smtClean="0"/>
              <a:t>5/16/17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333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68BC6-E711-6D40-AB8F-60352FB91331}" type="datetime1">
              <a:rPr lang="en-US" smtClean="0"/>
              <a:t>5/16/17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97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7A00-D458-E548-BA55-8E7DD7AEB72C}" type="datetime1">
              <a:rPr lang="en-US" smtClean="0"/>
              <a:t>5/16/17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21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D6C54-E6E7-A646-88ED-0E29FF59BEF7}" type="datetime1">
              <a:rPr lang="en-US" smtClean="0"/>
              <a:t>5/16/17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60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632D-9F04-504B-9AAB-DF12FBEEFF0F}" type="datetime1">
              <a:rPr lang="en-US" smtClean="0"/>
              <a:t>5/16/17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4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7330-94DB-DB4A-AE39-2D4C6E03B34B}" type="datetime1">
              <a:rPr lang="en-US" smtClean="0"/>
              <a:t>5/16/17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7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32C1-C631-FC47-BD14-B0D0AE380CAE}" type="datetime1">
              <a:rPr lang="en-US" smtClean="0"/>
              <a:t>5/16/17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41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32A17-01AF-B84B-A814-B012C11277F9}" type="datetime1">
              <a:rPr lang="en-US" smtClean="0"/>
              <a:t>5/16/17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23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63D44B9E-AC04-6549-B7EE-7B0A41CF751B}" type="datetime1">
              <a:rPr lang="en-US" smtClean="0"/>
              <a:t>5/16/17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60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692EBBD4-7984-D84D-B013-2DE21F9AA31A}" type="datetime1">
              <a:rPr lang="en-US" smtClean="0"/>
              <a:t>5/16/17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917192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3006" y="2895600"/>
            <a:ext cx="147895" cy="3962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3520" y="0"/>
            <a:ext cx="184958" cy="2895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15477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0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1B5F9-1EB9-5146-A0A2-D543FBB3141E}" type="datetime1">
              <a:rPr lang="en-US" smtClean="0"/>
              <a:t>5/16/17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16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9.jpeg"/><Relationship Id="rId3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jpe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4.png"/><Relationship Id="rId12" Type="http://schemas.openxmlformats.org/officeDocument/2006/relationships/hyperlink" Target="http://www.lugsk.com/product/4552348-technic-hrube-t-rameno-3-x-3-583/" TargetMode="External"/><Relationship Id="rId13" Type="http://schemas.openxmlformats.org/officeDocument/2006/relationships/image" Target="../media/image45.jpe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hyperlink" Target="http://www.lugsk.com/product/4177444-hrube-rameno-1-x-2-519/" TargetMode="External"/><Relationship Id="rId8" Type="http://schemas.openxmlformats.org/officeDocument/2006/relationships/image" Target="../media/image41.jpeg"/><Relationship Id="rId9" Type="http://schemas.openxmlformats.org/officeDocument/2006/relationships/image" Target="../media/image42.png"/><Relationship Id="rId10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8.tiff"/><Relationship Id="rId3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0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jpeg"/><Relationship Id="rId7" Type="http://schemas.openxmlformats.org/officeDocument/2006/relationships/image" Target="../media/image11.jpeg"/><Relationship Id="rId8" Type="http://schemas.openxmlformats.org/officeDocument/2006/relationships/image" Target="../media/image12.jpe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hyperlink" Target="http://www.heureka.sk/exit/lugsk-com/550518788/?z=11" TargetMode="External"/><Relationship Id="rId6" Type="http://schemas.openxmlformats.org/officeDocument/2006/relationships/image" Target="../media/image26.jpeg"/><Relationship Id="rId7" Type="http://schemas.openxmlformats.org/officeDocument/2006/relationships/hyperlink" Target="http://www.heureka.sk/exit/lugsk-com/550518778/?z=11" TargetMode="External"/><Relationship Id="rId8" Type="http://schemas.openxmlformats.org/officeDocument/2006/relationships/image" Target="../media/image27.jpeg"/><Relationship Id="rId9" Type="http://schemas.openxmlformats.org/officeDocument/2006/relationships/image" Target="../media/image28.pn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Common Parts on a LEGO robot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ROBOT DESIGN LESSON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t="17619" r="3095" b="25000"/>
          <a:stretch/>
        </p:blipFill>
        <p:spPr>
          <a:xfrm>
            <a:off x="3793356" y="4564606"/>
            <a:ext cx="1536320" cy="95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95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156" y="2012385"/>
            <a:ext cx="2017166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765" y="4125712"/>
            <a:ext cx="2377440" cy="1372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04200" y="1869510"/>
            <a:ext cx="3297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7 x 5 Open </a:t>
            </a:r>
            <a:br>
              <a:rPr lang="en-US" sz="2800" dirty="0" smtClean="0"/>
            </a:br>
            <a:r>
              <a:rPr lang="en-US" sz="2800" dirty="0" smtClean="0"/>
              <a:t>Frame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046600" y="3718995"/>
            <a:ext cx="3297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11 x 5 Open Frame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5177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7411" y="3907971"/>
            <a:ext cx="32973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24</a:t>
            </a:r>
          </a:p>
          <a:p>
            <a:r>
              <a:rPr lang="en-US" sz="2800" dirty="0" smtClean="0"/>
              <a:t>Tooth</a:t>
            </a:r>
          </a:p>
          <a:p>
            <a:r>
              <a:rPr lang="en-US" sz="2800" dirty="0" smtClean="0"/>
              <a:t>Gears</a:t>
            </a:r>
            <a:endParaRPr lang="en-US" sz="28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993" y="3997257"/>
            <a:ext cx="1180297" cy="1120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7252" y="250371"/>
            <a:ext cx="32973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Gear</a:t>
            </a:r>
          </a:p>
          <a:p>
            <a:r>
              <a:rPr lang="en-US" sz="2800" dirty="0" smtClean="0"/>
              <a:t>Boxes,</a:t>
            </a:r>
            <a:br>
              <a:rPr lang="en-US" sz="2800" dirty="0" smtClean="0"/>
            </a:br>
            <a:r>
              <a:rPr lang="en-US" sz="2800" dirty="0" smtClean="0"/>
              <a:t>Casings, &amp;</a:t>
            </a:r>
          </a:p>
          <a:p>
            <a:r>
              <a:rPr lang="en-US" sz="2800" dirty="0" smtClean="0"/>
              <a:t>Driving Rings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814852" y="2079171"/>
            <a:ext cx="32973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/>
              <a:t>36 Tooth </a:t>
            </a:r>
          </a:p>
          <a:p>
            <a:pPr algn="r"/>
            <a:r>
              <a:rPr lang="en-US" sz="2800" dirty="0"/>
              <a:t>Double </a:t>
            </a:r>
          </a:p>
          <a:p>
            <a:pPr algn="r"/>
            <a:r>
              <a:rPr lang="en-US" sz="2800" dirty="0"/>
              <a:t>Bevel </a:t>
            </a:r>
          </a:p>
          <a:p>
            <a:pPr algn="r"/>
            <a:r>
              <a:rPr lang="en-US" sz="2800" dirty="0"/>
              <a:t>Gear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4852" y="3907971"/>
            <a:ext cx="3297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/>
              <a:t>40 Tooth</a:t>
            </a:r>
          </a:p>
          <a:p>
            <a:pPr algn="r"/>
            <a:r>
              <a:rPr lang="en-US" sz="2800" dirty="0" smtClean="0"/>
              <a:t>Gear</a:t>
            </a:r>
            <a:endParaRPr lang="en-US" sz="2800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733" y="2279495"/>
            <a:ext cx="1681041" cy="1503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30" y="4009571"/>
            <a:ext cx="1649046" cy="1640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57252" y="5741950"/>
            <a:ext cx="3297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Lego Tubing</a:t>
            </a:r>
            <a:endParaRPr lang="en-US" sz="2800" dirty="0"/>
          </a:p>
        </p:txBody>
      </p:sp>
      <p:pic>
        <p:nvPicPr>
          <p:cNvPr id="13" name="Picture 1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6300353"/>
            <a:ext cx="15811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733" y="6495615"/>
            <a:ext cx="15811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940" y="6690878"/>
            <a:ext cx="15811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 descr="http://www.legoeducation.us/_static/webupload/730/29_2020_3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54"/>
          <a:stretch/>
        </p:blipFill>
        <p:spPr bwMode="auto">
          <a:xfrm>
            <a:off x="3805601" y="5943630"/>
            <a:ext cx="2133600" cy="149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805601" y="5736771"/>
            <a:ext cx="3297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/>
              <a:t>Pneumatic </a:t>
            </a:r>
          </a:p>
          <a:p>
            <a:pPr algn="r"/>
            <a:r>
              <a:rPr lang="en-US" sz="2800" dirty="0" smtClean="0"/>
              <a:t>Pieces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8274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7252" y="3886200"/>
            <a:ext cx="3297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7-mod Beam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57252" y="5715000"/>
            <a:ext cx="3297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9-mod Beam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57252" y="7543800"/>
            <a:ext cx="3297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11-mod Beam</a:t>
            </a:r>
            <a:endParaRPr lang="en-US" sz="2800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5760">
            <a:off x="113404" y="4643651"/>
            <a:ext cx="3521336" cy="573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0562">
            <a:off x="57275" y="6533676"/>
            <a:ext cx="3545272" cy="406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6895">
            <a:off x="0" y="8458201"/>
            <a:ext cx="3599213" cy="35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57252" y="228600"/>
            <a:ext cx="3297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13-mod Beam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57252" y="2057400"/>
            <a:ext cx="3297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15-mod Beam</a:t>
            </a:r>
            <a:endParaRPr lang="en-US" sz="2800" dirty="0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3022">
            <a:off x="106452" y="1160767"/>
            <a:ext cx="3474720" cy="309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4214">
            <a:off x="25400" y="2916298"/>
            <a:ext cx="3657600" cy="275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824212" y="3886200"/>
            <a:ext cx="3297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5</a:t>
            </a:r>
            <a:r>
              <a:rPr lang="en-US" sz="2800" dirty="0" smtClean="0"/>
              <a:t>-mod Beam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3824212" y="228600"/>
            <a:ext cx="3297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2-mod Beam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3824212" y="2057400"/>
            <a:ext cx="3297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3</a:t>
            </a:r>
            <a:r>
              <a:rPr lang="en-US" sz="2800" dirty="0" smtClean="0"/>
              <a:t>-mod Beam</a:t>
            </a:r>
            <a:endParaRPr lang="en-US" sz="2800" dirty="0"/>
          </a:p>
        </p:txBody>
      </p:sp>
      <p:pic>
        <p:nvPicPr>
          <p:cNvPr id="18" name="Picture 23" descr="http://www.lugsk.com/resize/domain/lugsk1/files/spare_parts/4177444.jpg?w=80&amp;h=74">
            <a:hlinkClick r:id="rId7" tooltip="4177444 - Hrubé rameno 1 x 2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235" y="5924549"/>
            <a:ext cx="704850" cy="7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219700" y="5739659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2-mod Beams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3655632" y="5732146"/>
            <a:ext cx="1600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/>
              <a:t>3 by 3 </a:t>
            </a:r>
            <a:br>
              <a:rPr lang="en-US" sz="1400" dirty="0"/>
            </a:br>
            <a:r>
              <a:rPr lang="en-US" sz="1400" dirty="0"/>
              <a:t>angular </a:t>
            </a:r>
            <a:br>
              <a:rPr lang="en-US" sz="1400" dirty="0"/>
            </a:br>
            <a:r>
              <a:rPr lang="en-US" sz="1400" dirty="0"/>
              <a:t>beam </a:t>
            </a:r>
            <a:br>
              <a:rPr lang="en-US" sz="1400" dirty="0"/>
            </a:br>
            <a:r>
              <a:rPr lang="en-US" sz="1400" dirty="0"/>
              <a:t>(T-beam)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296" y="874536"/>
            <a:ext cx="962579" cy="8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610" y="2628464"/>
            <a:ext cx="1523804" cy="1129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455" y="4409420"/>
            <a:ext cx="1797480" cy="1187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0" descr="http://www.lugsk.com/resize/domain/lugsk1/files/spare_parts/4552348.jpg?w=80&amp;h=74">
            <a:hlinkClick r:id="rId12" tooltip="4552348 - Technic hrubé T rameno 3 x 3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610" y="5801626"/>
            <a:ext cx="704850" cy="7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576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DISCOVERY &amp; ENTERPRISE</a:t>
            </a:r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8795" y="3735156"/>
            <a:ext cx="1956852" cy="25127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3671" y="1245617"/>
            <a:ext cx="44467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These robots are designed to use only parts available in the #45544 and #31313 EV3 sets</a:t>
            </a:r>
          </a:p>
          <a:p>
            <a:endParaRPr lang="en-US" b="1" dirty="0"/>
          </a:p>
          <a:p>
            <a:r>
              <a:rPr lang="en-US" b="1" dirty="0" smtClean="0"/>
              <a:t>The base robots use less than 100 LEGO elements</a:t>
            </a:r>
          </a:p>
          <a:p>
            <a:endParaRPr lang="en-US" b="1" dirty="0"/>
          </a:p>
          <a:p>
            <a:r>
              <a:rPr lang="en-US" b="1" dirty="0" smtClean="0"/>
              <a:t>The sensors and medium motor are modular and can be added when needed</a:t>
            </a:r>
          </a:p>
          <a:p>
            <a:endParaRPr lang="en-US" b="1" dirty="0"/>
          </a:p>
          <a:p>
            <a:r>
              <a:rPr lang="en-US" b="1" dirty="0" smtClean="0"/>
              <a:t>We do provide instructions for where to mount the additional sensors (e.g. gyro) in Enterprise</a:t>
            </a:r>
          </a:p>
          <a:p>
            <a:endParaRPr lang="en-US" b="1" dirty="0"/>
          </a:p>
          <a:p>
            <a:r>
              <a:rPr lang="en-US" b="1" dirty="0" smtClean="0"/>
              <a:t>We also provide a location for a second color sensor (needed for the Squaring on Line lesson </a:t>
            </a:r>
            <a:r>
              <a:rPr lang="en-US" b="1" smtClean="0"/>
              <a:t>in Advanced)</a:t>
            </a:r>
            <a:endParaRPr lang="en-US" b="1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0411" y="1115291"/>
            <a:ext cx="1961631" cy="25309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2960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EV3 ROBOT EDUCATOR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4189"/>
            <a:ext cx="4215008" cy="4472836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The base robot design in the EV3 Edu set (#45544) will work for majority of our lessons without any changes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Remember to install the color sensor facing down for the line follower lessons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You will need to add a second color sensor for our Line Squaring Lesson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Additional sensors (e.g. infrared) can be added to this design as needed.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Build instructions are available on the EV3 Edu software and comes printed with the #45544 kit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8519" y="1213980"/>
            <a:ext cx="2688140" cy="22472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893" y="3550607"/>
            <a:ext cx="3325490" cy="24989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766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RILEY ROVER BY DAMIEN KEE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286"/>
            <a:ext cx="4277638" cy="4785878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This robot is a quick build robot by Dr. Damien </a:t>
            </a:r>
            <a:r>
              <a:rPr lang="en-US" dirty="0" err="1" smtClean="0"/>
              <a:t>Kee</a:t>
            </a:r>
            <a:endParaRPr lang="en-US" dirty="0" smtClean="0"/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If you are short on time for your class, you can build this robot and still use EV3Lessons materials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Add or move sensors as needed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A link to this robot is provided on our Robot Designs page under “Contributed”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652" y="1766170"/>
            <a:ext cx="3987022" cy="309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40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This tutorial was created by Sanjay </a:t>
            </a:r>
            <a:r>
              <a:rPr lang="en-US" dirty="0" err="1" smtClean="0"/>
              <a:t>Seshan</a:t>
            </a:r>
            <a:r>
              <a:rPr lang="en-US" dirty="0" smtClean="0"/>
              <a:t> and Arvind </a:t>
            </a:r>
            <a:r>
              <a:rPr lang="en-US" dirty="0" err="1" smtClean="0"/>
              <a:t>Seshan</a:t>
            </a:r>
            <a:endParaRPr lang="en-US" dirty="0" smtClean="0"/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 More lessons at www.ev3lessons.com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199" y="5391957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NonCommercial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ShareAlike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 4.0 International License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2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2487" y="4160675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11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know the names?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318"/>
            <a:ext cx="8245474" cy="4601845"/>
          </a:xfrm>
        </p:spPr>
        <p:txBody>
          <a:bodyPr>
            <a:norm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Having a common vocabulary for parts helps you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 smtClean="0"/>
              <a:t>Find the part you need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 smtClean="0"/>
              <a:t>Reorder parts you might run out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 smtClean="0"/>
              <a:t>Communicate to a teammate which part you want them to get you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74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PROGRAMMABLE BRICKS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 descr="http://t0.gstatic.com/images?q=tbn:ANd9GcR7HOQRcRxXtTHcXGYXZ19QJbQmBeJBK0hpCRLg9T1hk4fOX8M_7plaReXQ8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699" y="2369108"/>
            <a:ext cx="3124200" cy="234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680" y="2507635"/>
            <a:ext cx="2716349" cy="2271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15649" y="1653436"/>
            <a:ext cx="1891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EV3</a:t>
            </a:r>
          </a:p>
          <a:p>
            <a:pPr algn="ctr"/>
            <a:r>
              <a:rPr lang="en-US" dirty="0" smtClean="0"/>
              <a:t>2013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53084" y="1623547"/>
            <a:ext cx="1891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NXT</a:t>
            </a:r>
          </a:p>
          <a:p>
            <a:pPr algn="ctr"/>
            <a:r>
              <a:rPr lang="en-US" dirty="0" smtClean="0"/>
              <a:t>2006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3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7680" y="1245796"/>
            <a:ext cx="32973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EV3 </a:t>
            </a:r>
          </a:p>
          <a:p>
            <a:r>
              <a:rPr lang="en-US" sz="2800" dirty="0" smtClean="0"/>
              <a:t>Gyro </a:t>
            </a:r>
          </a:p>
          <a:p>
            <a:r>
              <a:rPr lang="en-US" sz="2800" dirty="0" smtClean="0"/>
              <a:t>Sensor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688" y="1011541"/>
            <a:ext cx="17430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6677" y="2812985"/>
            <a:ext cx="32973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EV3 </a:t>
            </a:r>
          </a:p>
          <a:p>
            <a:r>
              <a:rPr lang="en-US" sz="2800" dirty="0" smtClean="0"/>
              <a:t>Color</a:t>
            </a:r>
          </a:p>
          <a:p>
            <a:r>
              <a:rPr lang="en-US" sz="2800" dirty="0" smtClean="0"/>
              <a:t>Sensor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80112" y="4114800"/>
            <a:ext cx="32973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EV3 </a:t>
            </a:r>
          </a:p>
          <a:p>
            <a:r>
              <a:rPr lang="en-US" sz="2800" dirty="0" smtClean="0"/>
              <a:t>Touch</a:t>
            </a:r>
          </a:p>
          <a:p>
            <a:r>
              <a:rPr lang="en-US" sz="2800" dirty="0" smtClean="0"/>
              <a:t>Sensor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7912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EV3 Ultrasonic Sensor</a:t>
            </a:r>
            <a:endParaRPr lang="en-US" sz="2800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60" y="2848905"/>
            <a:ext cx="1828800" cy="1543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60" y="4572753"/>
            <a:ext cx="1828800" cy="156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625" y="5167422"/>
            <a:ext cx="2179936" cy="131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t3.gstatic.com/images?q=tbn:ANd9GcRhgsZDHqD9pSAgcwKBQhBKEA1jWtvEktRl1JldCBj-H2jMzBZ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752" y="2828635"/>
            <a:ext cx="1951963" cy="146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1" descr="http://t2.gstatic.com/images?q=tbn:ANd9GcSP23z0ApR1373-1xDBMLI9tNGmJBIYyKij_aRjAznLDnAcp0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97" y="611900"/>
            <a:ext cx="1772929" cy="177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271304" y="2429828"/>
            <a:ext cx="3297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NXT Light Sensors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3833218" y="2493915"/>
            <a:ext cx="32973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NXT</a:t>
            </a:r>
          </a:p>
          <a:p>
            <a:r>
              <a:rPr lang="en-US" sz="2800" dirty="0" smtClean="0"/>
              <a:t>Ultra </a:t>
            </a:r>
            <a:br>
              <a:rPr lang="en-US" sz="2800" dirty="0" smtClean="0"/>
            </a:br>
            <a:r>
              <a:rPr lang="en-US" sz="2800" dirty="0" smtClean="0"/>
              <a:t>Sonic </a:t>
            </a:r>
            <a:br>
              <a:rPr lang="en-US" sz="2800" dirty="0" smtClean="0"/>
            </a:br>
            <a:r>
              <a:rPr lang="en-US" sz="2800" dirty="0" smtClean="0"/>
              <a:t>Sensors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4293185" y="1169744"/>
            <a:ext cx="3297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NXT Touch Sensors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4982130" y="3908176"/>
            <a:ext cx="32973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NXT</a:t>
            </a:r>
          </a:p>
          <a:p>
            <a:r>
              <a:rPr lang="en-US" sz="2800" dirty="0" smtClean="0"/>
              <a:t>Sound</a:t>
            </a:r>
          </a:p>
          <a:p>
            <a:r>
              <a:rPr lang="en-US" sz="2800" dirty="0" smtClean="0"/>
              <a:t>Sensor</a:t>
            </a:r>
            <a:endParaRPr lang="en-US" sz="2800" dirty="0"/>
          </a:p>
        </p:txBody>
      </p:sp>
      <p:pic>
        <p:nvPicPr>
          <p:cNvPr id="22" name="Picture 25" descr="http://t0.gstatic.com/images?q=tbn:ANd9GcRriFPcdGH-dPB-Ik6XafObUHgnsU5AqDWTEowrNGfKPkkARDq8h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530" y="5197301"/>
            <a:ext cx="1437496" cy="143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526267" y="5124525"/>
            <a:ext cx="3297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NXT Color Sensors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8397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MOTORS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949" y="1440785"/>
            <a:ext cx="2086838" cy="1666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293" y="1988948"/>
            <a:ext cx="1420088" cy="989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32299" y="1451103"/>
            <a:ext cx="3297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EV3 Motors</a:t>
            </a:r>
            <a:endParaRPr lang="en-US" sz="2800" dirty="0"/>
          </a:p>
        </p:txBody>
      </p:sp>
      <p:pic>
        <p:nvPicPr>
          <p:cNvPr id="8" name="Picture 7" descr="http://t1.gstatic.com/images?q=tbn:ANd9GcT6zMjYyAajgmFnLfT8MlCydqfrYoADx7PSNccdwVEVvt8OxymDBGtSFXTbo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293" y="3572366"/>
            <a:ext cx="2055204" cy="153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84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CABLES &amp; BATTERIES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2" descr="http://img.auctiva.com/imgdata/1/5/2/2/2/0/0/webimg/523866522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165" y="1635648"/>
            <a:ext cx="2402658" cy="205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cache.lego.com/r/dynamic/is/image/LEGO/9693?$main$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349" y="1874832"/>
            <a:ext cx="2198848" cy="165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google.com/url?source=imglanding&amp;ct=img&amp;q=http://cache.lego.com/r/dynamic/is/image/LEGO/8528&amp;sa=X&amp;ei=yGGRT7TUB4b46QHl06WmBA&amp;ved=0CAwQ8wc&amp;usg=AFQjCNFF7ZvfuaQfoscd4jBmTR755hGH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742032"/>
            <a:ext cx="2377440" cy="17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37364" y="7140476"/>
            <a:ext cx="65947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200" b="1" dirty="0" smtClean="0">
              <a:latin typeface="Tekton Pro" pitchFamily="34" charset="0"/>
            </a:endParaRPr>
          </a:p>
          <a:p>
            <a:pPr algn="ctr"/>
            <a:r>
              <a:rPr lang="en-US" sz="7200" b="1" dirty="0" smtClean="0">
                <a:latin typeface="Tekton Pro" pitchFamily="34" charset="0"/>
              </a:rPr>
              <a:t>Batteries</a:t>
            </a:r>
            <a:endParaRPr lang="en-US" sz="7200" b="1" dirty="0">
              <a:latin typeface="Tekton Pro" pitchFamily="34" charset="0"/>
            </a:endParaRPr>
          </a:p>
        </p:txBody>
      </p:sp>
      <p:pic>
        <p:nvPicPr>
          <p:cNvPr id="11" name="Picture 10" descr="http://ecx.images-amazon.com/images/I/416rDCtEqmL._SL500_AA300_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56732">
            <a:off x="624541" y="4091931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494762" y="3895595"/>
            <a:ext cx="2179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Used to connect motors and sensors to p-brick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27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2" descr="https://encrypted-tbn1.google.com/images?q=tbn:ANd9GcS4ppgdQovDPVLX7keGnlf6z6h4RYFZBFAvEmihIA-fBx4rcZISL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45" y="2094758"/>
            <a:ext cx="2089722" cy="156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0619" y="1744249"/>
            <a:ext cx="3297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Technic Panels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814852" y="7587342"/>
            <a:ext cx="3297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“2 by” Plates</a:t>
            </a:r>
            <a:endParaRPr lang="en-US" sz="2800" dirty="0"/>
          </a:p>
        </p:txBody>
      </p:sp>
      <p:pic>
        <p:nvPicPr>
          <p:cNvPr id="8" name="Picture 7" descr="http://t1.gstatic.com/images?q=tbn:ANd9GcRFE4xbj7oMK710UxzxXLyK65t95OnGNeymsymJoRc4bypCffnsaLSopa9N9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4" t="23867" r="9073" b="24933"/>
          <a:stretch/>
        </p:blipFill>
        <p:spPr bwMode="auto">
          <a:xfrm>
            <a:off x="3805238" y="8092068"/>
            <a:ext cx="1693226" cy="1075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http://t3.gstatic.com/images?q=tbn:ANd9GcRT86wjrg2bEXhM7JEIavovfNwKntP2WmNp4dpKH5Hu9H7xeNnSbVUlEzB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3" t="23867" r="10655" b="24933"/>
          <a:stretch/>
        </p:blipFill>
        <p:spPr bwMode="auto">
          <a:xfrm>
            <a:off x="5387726" y="8303622"/>
            <a:ext cx="1613764" cy="97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967252" y="7739742"/>
            <a:ext cx="3297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“2 by” Plates</a:t>
            </a:r>
            <a:endParaRPr lang="en-US" sz="2800" dirty="0"/>
          </a:p>
        </p:txBody>
      </p:sp>
      <p:pic>
        <p:nvPicPr>
          <p:cNvPr id="11" name="Picture 7" descr="http://t1.gstatic.com/images?q=tbn:ANd9GcRFE4xbj7oMK710UxzxXLyK65t95OnGNeymsymJoRc4bypCffnsaLSopa9N9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4" t="23867" r="9073" b="24933"/>
          <a:stretch/>
        </p:blipFill>
        <p:spPr bwMode="auto">
          <a:xfrm>
            <a:off x="3957638" y="8244468"/>
            <a:ext cx="1693226" cy="1075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http://t3.gstatic.com/images?q=tbn:ANd9GcRT86wjrg2bEXhM7JEIavovfNwKntP2WmNp4dpKH5Hu9H7xeNnSbVUlEzB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3" t="23867" r="10655" b="24933"/>
          <a:stretch/>
        </p:blipFill>
        <p:spPr bwMode="auto">
          <a:xfrm>
            <a:off x="5540126" y="8456022"/>
            <a:ext cx="1613764" cy="97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119652" y="7892142"/>
            <a:ext cx="3297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“2 by” Plates</a:t>
            </a:r>
            <a:endParaRPr lang="en-US" sz="2800" dirty="0"/>
          </a:p>
        </p:txBody>
      </p:sp>
      <p:pic>
        <p:nvPicPr>
          <p:cNvPr id="14" name="Picture 7" descr="http://t1.gstatic.com/images?q=tbn:ANd9GcRFE4xbj7oMK710UxzxXLyK65t95OnGNeymsymJoRc4bypCffnsaLSopa9N9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4" t="23867" r="9073" b="24933"/>
          <a:stretch/>
        </p:blipFill>
        <p:spPr bwMode="auto">
          <a:xfrm>
            <a:off x="4110038" y="8396868"/>
            <a:ext cx="1693226" cy="1075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http://t3.gstatic.com/images?q=tbn:ANd9GcRT86wjrg2bEXhM7JEIavovfNwKntP2WmNp4dpKH5Hu9H7xeNnSbVUlEzB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3" t="23867" r="10655" b="24933"/>
          <a:stretch/>
        </p:blipFill>
        <p:spPr bwMode="auto">
          <a:xfrm>
            <a:off x="5692526" y="8608422"/>
            <a:ext cx="1613764" cy="97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272052" y="8044542"/>
            <a:ext cx="3297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“2 by” Plates</a:t>
            </a:r>
            <a:endParaRPr lang="en-US" sz="2800" dirty="0"/>
          </a:p>
        </p:txBody>
      </p:sp>
      <p:pic>
        <p:nvPicPr>
          <p:cNvPr id="17" name="Picture 7" descr="http://t1.gstatic.com/images?q=tbn:ANd9GcRFE4xbj7oMK710UxzxXLyK65t95OnGNeymsymJoRc4bypCffnsaLSopa9N9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4" t="23867" r="9073" b="24933"/>
          <a:stretch/>
        </p:blipFill>
        <p:spPr bwMode="auto">
          <a:xfrm>
            <a:off x="4262438" y="8549268"/>
            <a:ext cx="1693226" cy="1075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http://t3.gstatic.com/images?q=tbn:ANd9GcRT86wjrg2bEXhM7JEIavovfNwKntP2WmNp4dpKH5Hu9H7xeNnSbVUlEzB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3" t="23867" r="10655" b="24933"/>
          <a:stretch/>
        </p:blipFill>
        <p:spPr bwMode="auto">
          <a:xfrm>
            <a:off x="5844926" y="8760822"/>
            <a:ext cx="1613764" cy="97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424452" y="8196942"/>
            <a:ext cx="3297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“2 by” Plates</a:t>
            </a:r>
            <a:endParaRPr lang="en-US" sz="2800" dirty="0"/>
          </a:p>
        </p:txBody>
      </p:sp>
      <p:pic>
        <p:nvPicPr>
          <p:cNvPr id="20" name="Picture 7" descr="http://t1.gstatic.com/images?q=tbn:ANd9GcRFE4xbj7oMK710UxzxXLyK65t95OnGNeymsymJoRc4bypCffnsaLSopa9N9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4" t="23867" r="9073" b="24933"/>
          <a:stretch/>
        </p:blipFill>
        <p:spPr bwMode="auto">
          <a:xfrm>
            <a:off x="4414838" y="8701668"/>
            <a:ext cx="1693226" cy="1075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http://t3.gstatic.com/images?q=tbn:ANd9GcRT86wjrg2bEXhM7JEIavovfNwKntP2WmNp4dpKH5Hu9H7xeNnSbVUlEzB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3" t="23867" r="10655" b="24933"/>
          <a:stretch/>
        </p:blipFill>
        <p:spPr bwMode="auto">
          <a:xfrm>
            <a:off x="5997326" y="8913222"/>
            <a:ext cx="1613764" cy="97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326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91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LIFTARM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533" y="4616433"/>
            <a:ext cx="3147060" cy="1605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21445" y="4504534"/>
            <a:ext cx="3297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9 by 5 Angular </a:t>
            </a:r>
            <a:br>
              <a:rPr lang="en-US" sz="2800" dirty="0" smtClean="0"/>
            </a:br>
            <a:r>
              <a:rPr lang="en-US" sz="2800" dirty="0" smtClean="0"/>
              <a:t>Beam</a:t>
            </a:r>
            <a:endParaRPr lang="en-US" sz="2800" dirty="0"/>
          </a:p>
        </p:txBody>
      </p:sp>
      <p:pic>
        <p:nvPicPr>
          <p:cNvPr id="7" name="Picture 12" descr="http://t2.gstatic.com/images?q=tbn:ANd9GcQurHk1rmMSziJbwdPaVZ5CG4OilLlRJ_CAEQqykRKOF1weXxsnT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41740" y="1212694"/>
            <a:ext cx="1463039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69452" y="846934"/>
            <a:ext cx="3297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2 by 4 Angle Beam</a:t>
            </a:r>
          </a:p>
          <a:p>
            <a:pPr algn="r"/>
            <a:r>
              <a:rPr lang="en-US" sz="2800" dirty="0"/>
              <a:t>           </a:t>
            </a:r>
            <a:r>
              <a:rPr lang="en-US" sz="2800" dirty="0" smtClean="0"/>
              <a:t> (</a:t>
            </a:r>
            <a:r>
              <a:rPr lang="en-US" sz="2800" dirty="0"/>
              <a:t>small </a:t>
            </a:r>
            <a:r>
              <a:rPr lang="en-US" sz="2800" dirty="0" smtClean="0"/>
              <a:t>L beam</a:t>
            </a:r>
            <a:r>
              <a:rPr lang="en-US" sz="2800" dirty="0"/>
              <a:t>)</a:t>
            </a:r>
          </a:p>
        </p:txBody>
      </p:sp>
      <p:pic>
        <p:nvPicPr>
          <p:cNvPr id="9" name="Picture 4" descr="http://t3.gstatic.com/images?q=tbn:ANd9GcScv_Xfqn51S9KVWb3dVLSUwqkZEjg_QKelYySwqZ8ERwSa8Eq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133" y="976696"/>
            <a:ext cx="1648688" cy="164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721445" y="846934"/>
            <a:ext cx="3297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5 by 3 Angle </a:t>
            </a:r>
            <a:r>
              <a:rPr lang="en-US" sz="2800" dirty="0"/>
              <a:t>B</a:t>
            </a:r>
            <a:r>
              <a:rPr lang="en-US" sz="2800" dirty="0" smtClean="0"/>
              <a:t>eam</a:t>
            </a:r>
          </a:p>
          <a:p>
            <a:r>
              <a:rPr lang="en-US" sz="2800" dirty="0" smtClean="0"/>
              <a:t>(large L beam)</a:t>
            </a:r>
            <a:endParaRPr lang="en-US" sz="2800" dirty="0"/>
          </a:p>
        </p:txBody>
      </p:sp>
      <p:pic>
        <p:nvPicPr>
          <p:cNvPr id="11" name="Picture 6" descr="Lego 4263821 - Hrubé 1x zalomené rameno 1 x 7 (4 - 4)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158" y="3096469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Lego 4544005 - Hrubé 1x zalomené rameno 1 x 9 (7 - 3)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386" y="4474870"/>
            <a:ext cx="2108835" cy="210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063845" y="2696419"/>
            <a:ext cx="3297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4 by 4 Angle </a:t>
            </a:r>
            <a:r>
              <a:rPr lang="en-US" sz="2800" dirty="0"/>
              <a:t>B</a:t>
            </a:r>
            <a:r>
              <a:rPr lang="en-US" sz="2800" dirty="0" smtClean="0"/>
              <a:t>eam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1363793" y="4525219"/>
            <a:ext cx="29974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7 by 3 </a:t>
            </a:r>
          </a:p>
          <a:p>
            <a:r>
              <a:rPr lang="en-US" sz="2800" dirty="0"/>
              <a:t>A</a:t>
            </a:r>
            <a:r>
              <a:rPr lang="en-US" sz="2800" dirty="0" smtClean="0"/>
              <a:t>ngle Beam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4721445" y="2675734"/>
            <a:ext cx="3297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6 by 4 Angle </a:t>
            </a:r>
            <a:r>
              <a:rPr lang="en-US" sz="2800" dirty="0"/>
              <a:t>B</a:t>
            </a:r>
            <a:r>
              <a:rPr lang="en-US" sz="2800" dirty="0" smtClean="0"/>
              <a:t>eam</a:t>
            </a:r>
            <a:endParaRPr lang="en-US" sz="2800" dirty="0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785" y="3116207"/>
            <a:ext cx="319087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31031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3304</TotalTime>
  <Words>574</Words>
  <Application>Microsoft Macintosh PowerPoint</Application>
  <PresentationFormat>On-screen Show (4:3)</PresentationFormat>
  <Paragraphs>137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 Black</vt:lpstr>
      <vt:lpstr>Calibri</vt:lpstr>
      <vt:lpstr>Calibri Light</vt:lpstr>
      <vt:lpstr>Helvetica Neue</vt:lpstr>
      <vt:lpstr>Tekton Pro</vt:lpstr>
      <vt:lpstr>Arial</vt:lpstr>
      <vt:lpstr>Essential</vt:lpstr>
      <vt:lpstr>beginner</vt:lpstr>
      <vt:lpstr>Custom Design</vt:lpstr>
      <vt:lpstr>ROBOT DESIGN LESSON</vt:lpstr>
      <vt:lpstr>WHY know the names?</vt:lpstr>
      <vt:lpstr>PROGRAMMABLE BRICKS</vt:lpstr>
      <vt:lpstr>SENSORS</vt:lpstr>
      <vt:lpstr>MOTORS</vt:lpstr>
      <vt:lpstr>CABLES &amp; BATTERIES</vt:lpstr>
      <vt:lpstr>PowerPoint Presentation</vt:lpstr>
      <vt:lpstr>PowerPoint Presentation</vt:lpstr>
      <vt:lpstr>LIFTARM</vt:lpstr>
      <vt:lpstr>FRAMES</vt:lpstr>
      <vt:lpstr>PowerPoint Presentation</vt:lpstr>
      <vt:lpstr>PowerPoint Presentation</vt:lpstr>
      <vt:lpstr>DISCOVERY &amp; ENTERPRISE</vt:lpstr>
      <vt:lpstr>EV3 ROBOT EDUCATOR</vt:lpstr>
      <vt:lpstr>RILEY ROVER BY DAMIEN KEE</vt:lpstr>
      <vt:lpstr>Credits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Menu System</dc:title>
  <dc:creator>Sanjay Seshan</dc:creator>
  <cp:lastModifiedBy>Microsoft Office User</cp:lastModifiedBy>
  <cp:revision>72</cp:revision>
  <cp:lastPrinted>2016-07-14T13:41:31Z</cp:lastPrinted>
  <dcterms:created xsi:type="dcterms:W3CDTF">2014-10-28T21:59:38Z</dcterms:created>
  <dcterms:modified xsi:type="dcterms:W3CDTF">2017-05-16T16:15:05Z</dcterms:modified>
</cp:coreProperties>
</file>