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  <p:sldMasterId id="2147483868" r:id="rId8"/>
    <p:sldMasterId id="2147483880" r:id="rId9"/>
    <p:sldMasterId id="2147483892" r:id="rId10"/>
  </p:sldMasterIdLst>
  <p:notesMasterIdLst>
    <p:notesMasterId r:id="rId26"/>
  </p:notesMasterIdLst>
  <p:handoutMasterIdLst>
    <p:handoutMasterId r:id="rId27"/>
  </p:handoutMasterIdLst>
  <p:sldIdLst>
    <p:sldId id="282" r:id="rId11"/>
    <p:sldId id="283" r:id="rId12"/>
    <p:sldId id="293" r:id="rId13"/>
    <p:sldId id="258" r:id="rId14"/>
    <p:sldId id="294" r:id="rId15"/>
    <p:sldId id="265" r:id="rId16"/>
    <p:sldId id="267" r:id="rId17"/>
    <p:sldId id="270" r:id="rId18"/>
    <p:sldId id="284" r:id="rId19"/>
    <p:sldId id="292" r:id="rId20"/>
    <p:sldId id="291" r:id="rId21"/>
    <p:sldId id="297" r:id="rId22"/>
    <p:sldId id="295" r:id="rId23"/>
    <p:sldId id="286" r:id="rId24"/>
    <p:sldId id="298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4613"/>
  </p:normalViewPr>
  <p:slideViewPr>
    <p:cSldViewPr>
      <p:cViewPr varScale="1">
        <p:scale>
          <a:sx n="115" d="100"/>
          <a:sy n="115" d="100"/>
        </p:scale>
        <p:origin x="14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E6229F-93B1-2240-A09F-C602B390C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945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AEFE4F-AFF3-1640-95DB-81357B2FC53D}" type="datetimeFigureOut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A9F093-48D1-724D-BB5D-75FC5448D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BD70A6-9805-0841-88E7-4D19CEA34D2B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Center for Computational Neurobiology, University of Missouri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214632-6C21-C441-9057-A8659EF0ED44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42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8EDF9A-79FE-0048-AC83-C663F3B247B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3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906463" y="385445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334125"/>
            <a:ext cx="4487863" cy="92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4487863" y="6334125"/>
            <a:ext cx="4656137" cy="920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81138" y="5932488"/>
            <a:ext cx="239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mtClean="0"/>
              <a:t>By Droids Robotics</a:t>
            </a:r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4938713"/>
            <a:ext cx="1317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900" y="409575"/>
            <a:ext cx="3486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409575"/>
            <a:ext cx="484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600" smtClean="0"/>
              <a:t>INTERMEDIATE EV3 PROGRAMMING LESSON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34640"/>
            <a:ext cx="8229600" cy="914400"/>
          </a:xfrm>
          <a:ln>
            <a:noFill/>
          </a:ln>
        </p:spPr>
        <p:txBody>
          <a:bodyPr/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854305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FF4E73-AD6D-794B-937F-E1722D712C5B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0DEC-4D00-C145-9ACB-09B3DD7ED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1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63C1-8142-9942-A4CF-31F8FB1FB9DD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5B77-F652-144C-B550-9EAE96D1A6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423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CE0B-6ABC-9D4A-9944-BE4084483D3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81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8BD0-9C32-4C4B-B66B-306A9F13CF2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1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913E-2851-A740-B3FD-F42F7400D34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9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8FCE-A927-3844-9E3B-6083AB9AF783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12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342-05E0-2B4D-B337-0AEB5C7EAB24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20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DE53-9418-984B-93FC-8DAE115B31D6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2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4570-A037-2046-98C9-DB89177DA9ED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81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431-089C-8B4C-A74D-9FDFCF7A4A50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170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11B-1739-D449-BD5E-3D05E6951917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67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ABB1-8177-344A-9D50-C38771FF47C7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B36CCB-A21D-694D-B7D9-3A7FA0353E2B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5539-B19A-0E4D-98D0-AA9880B8E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9013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8BC6-E711-6D40-AB8F-60352FB9133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5FAC-3501-EF42-A321-D33106260029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0ED9A0-3550-E541-BF77-1BF2B475D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12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D1C9-0B13-A248-B026-3693A58011D7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69038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1B65C-8C2E-FD4B-BA07-CDE5ED705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1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E5D3-F0CA-8142-8EDA-5E55BCE0FD1A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7C10-4D50-A141-9627-5B3C242F9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05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F468-2EE0-904B-BB09-9FAA31D0C6CD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175C-2580-5640-BF10-12E609C44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8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328C-865C-194C-A32D-363F2665CCAD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4375-B2C4-6248-A42E-4E9AA05B9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2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B941-530D-E748-A479-09A8CFF1C0B2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AA69-10F7-5C47-A975-F51AB201F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5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A4C0-3C5E-7E49-B730-6438A85D1A55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FAB0-D980-9945-9AD9-3D9517FD9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520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EF9A-AE7C-4549-8AC6-04CDA66B51F2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2650-69DE-EF4E-9F32-B577F028A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D08D-50ED-5A49-BC04-0BE6EC57AA71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DC93-721D-E341-A1C6-ABDF52495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6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9363-DB37-C24E-B570-430AB9C4181B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444B5B-9DCB-2043-B406-CA7E8ADA5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0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D4C8-DB6B-5144-9C3A-A3AAA66F52CA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59E7-E397-DA48-8B0A-B8329A1C7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243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8F85-5268-A34E-A090-815C97BEC5CF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DD0B-BB07-6042-91CC-A84E4C473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343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400050"/>
            <a:ext cx="7742237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078038" y="4119563"/>
            <a:ext cx="496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By Sanjay and Arvind Seshan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9BDA-7257-B84B-B363-003202F9E372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6525" cy="282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0" y="6342063"/>
            <a:ext cx="58896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AF479C-B4B9-CC47-B932-2FEC96BD6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2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7DC3-0AB6-1F4C-BCD3-7A0E2F67D91D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376988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D9F0-5954-8C4D-99EB-7C57C5314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6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FFE0-FCE5-A441-90E8-B276F8888DA1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6F552-1243-514D-9FEB-2F9A99A28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9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30FE-65F0-5246-A69F-497608AA7D37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B158-F806-A54F-8454-BA936544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48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2D4E-8032-1F4A-AA36-30CB51E16615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9F77-F42C-B148-B8A5-BB3BC27DD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1FFB-AC33-9F4D-8D70-840E5C7EFCDF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EAEE-F321-F349-A6BE-4C4BAB1E0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48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09BF3-1D36-344A-A8C7-ED454C1300E1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A4D5-85D1-C44B-AD7D-924AF1DFA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7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9188D-1560-9A4F-8744-837D052C3CA0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24FC-64E4-B74A-9D63-D222DD342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622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8413-D43A-E64E-B8AA-49DAD9008CC2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E8CD-EF53-8F4A-9D82-8F2CC1E94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0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4A43-5FC1-9F44-A235-A8C31E0045BD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D6BC79-018F-254F-9963-9CB908C1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3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57937-CD8F-1940-BEC6-FA1B23B30390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3BE3-9AEA-EB43-8BF9-E911F27C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81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2860-FD85-6C46-B9B5-E08ABF99A0C9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D922-57B8-8E49-8689-6EC867D57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3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832C-A169-D643-82EB-E7605F9FF3F7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C91E-6CCC-CF4C-80E6-0C3D73E5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5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4BFE-F44C-7C48-8000-D8A48B974287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4F46-8974-D543-A49C-AEE062045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0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8B04-C67D-5745-B848-3F93FE3137AF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36C5-F0D3-C944-A0C2-0E76A60BE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B592-3B90-4E4E-AD87-6E7C1A0700F0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94CB-C5DD-E646-8C32-AE8D274C6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3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DBB4-9854-6640-942B-3A339C656652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8203-269E-C642-8588-6D1F78FAB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86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178C-1303-8B49-B30D-A7CA70864119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A9F5-6DF2-7940-8AEE-DC3C52652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785B-87A3-224A-B443-5F784E2BC1D5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3690-FFF9-5A4F-8B96-5F67B8FCE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03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A96E-A3F6-114B-A49D-9B47460FD868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9AC3-C9F7-7544-8856-D83F1A07B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5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A4F7-3962-804A-85D0-DDE3E7FC4057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B439-931C-784C-913B-9F3670218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057A6-27E1-FA4B-AD84-591DC91F63D7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4BAF-1DEA-DC46-B7B6-27648CEF5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02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CBC6-209A-304A-8B8B-BBEABBD4FDCE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6B49-6ABD-C444-9F93-666B06240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99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D5C5-3B9B-4644-8075-359A7E1C09AC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CF49-313C-2447-A6BE-9EDE163C5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B4C4-6E67-014D-8929-52C02884FA0A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BBF225-4E29-0746-A4A1-01ED8589F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941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1D2C-A479-D349-8A83-4272D858D9E7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69038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A6E95-FDDA-5843-A4B0-9033FC344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966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407D7-1080-FB42-B0C9-33504B8F7061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7A1D-B85C-F747-974D-361B0E4EE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269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AA08-69BA-5A45-ADC2-F6BA2F61C99B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F986-5B0F-A046-A701-5748E10E5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758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1622-C1D3-284E-9F1F-9C5BC70BBE0A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630E-F31B-AB4F-B9FB-FFC103599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6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BB478-B74C-7647-8BA9-29CA139ED010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EB57-AD70-6F4B-BCD3-3DA5917FA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979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05A6-CB32-6545-9780-CF4CD2582FA1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3762-188B-2E47-BABF-63297FFF2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38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B11F-999F-A346-9790-218177A3EFEF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E22E-2ED5-AE45-B20B-A30638D75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0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A090-3BC7-9643-9A3A-AB4111B8A8D5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CC76-3178-7942-AA70-D518E6900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638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F67B-6104-A143-B3CF-7F71B60E73D8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94D955-64FE-2547-ADE5-3D97A4B38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790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D6A0-A711-6D4C-8E33-FAA92D4E33A5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7E3E-5F3D-C940-BF68-124B7928D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08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3730-0162-974F-B892-84546F2D126D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67B0-9C97-1340-910A-5BC7EEC15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926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400050"/>
            <a:ext cx="7742237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078038" y="4119563"/>
            <a:ext cx="496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By Sanjay and Arvind Seshan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F49E-E542-2848-8068-37404C47B384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6525" cy="282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0" y="6342063"/>
            <a:ext cx="58896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0D122F-6959-C14C-A5FE-31947FC5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7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1FB5-A9B9-8044-900D-EBB4E8F73D3E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376988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AFDEC-66A3-FF47-A9B3-5190D86F6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14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6365-2C6A-A34E-85ED-857E572B4EFF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A969-C786-9243-864A-8A5674324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3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5167D-D289-024C-B8AA-C045AABB2700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A8A7-52D4-404A-BDF7-3550436A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8229D-802A-BE4B-B26D-C284B65AA331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A724-74DF-C740-8799-9F5F30AD8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31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30079-00CB-ED4C-ACA2-D17FA631929C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45C6-DD16-E74F-AB9C-F753F874C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6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7CBF-117A-FF40-A8EF-813193EACCC7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3F0F-464E-714E-8C7B-39DE0847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3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6CDD-737F-9E4E-8C79-6A2EFF3AE599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5D311-E3A3-904A-A6EA-A0E1B1D6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3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467D-DEDB-AC47-AE9B-EAF0D67CD9FA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6847-FD38-4F48-AD17-C3795DD6C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65C6-CCD7-CE48-A514-19B8F5D32146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D48B49-C895-0E4C-8AD5-5555773B5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1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D556-2B3F-AF46-9AD9-CEEF3B1BF0A4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D0B9-E544-1A4C-A71F-0B4394552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3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7727-1153-1748-8B7E-44D38FF3045E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C0A7-43F5-194E-86BE-68652932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23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40B5-D7C3-4F4C-838E-DEFDAA3EF214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2FD6-C58A-9141-8C05-3E53069FA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79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85FE-89A8-A14D-B770-8905AAA8837A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F440-DE9A-BA4A-AD00-04095DECF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25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7A52-734C-764F-91A7-3065DD001B32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5B6-C6B4-6C49-8BF5-2BDEC0BB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A2C2-7351-004D-9DA9-9CC910747681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160E-B4B8-804C-BF74-A12240CF4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729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A7B8B-A875-8641-9FFC-7231C83B9244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68B6-4201-C242-942C-CC8A5FA20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5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7FA9-D53C-2D45-A6C2-A64C74247EAE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B3B1-9394-4F46-88D8-578B2B007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16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EB7E-2569-3345-BA62-5ECC84FB693C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31E2-8E67-924C-8845-E1D86F1DC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9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83F7-E9AA-584D-B1CC-1C2375FAAEC9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A4F-0675-A644-90C1-9BF0B8BB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3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227D-17BD-6C4C-A809-FE21C7AEE7CB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FCCA-69C8-574D-A5E8-6ACA96019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7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FD12-D201-7942-A16F-578202C38F72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AF80-97F3-8E4D-879F-1F35553DB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6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C53B-2247-0444-894A-34BE9EE7FA50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37D9-022D-C444-885C-0E06EFDA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98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BCBF-1DAB-4D48-BDEC-408274264FB6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7E67-A392-D847-8389-5E49E6D61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58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3F49E-E542-2848-8068-37404C47B384}" type="datetime1">
              <a:rPr lang="en-US" smtClean="0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0D122F-6959-C14C-A5FE-31947FC5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1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91FB5-A9B9-8044-900D-EBB4E8F73D3E}" type="datetime1">
              <a:rPr lang="en-US" smtClean="0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pPr>
              <a:defRPr/>
            </a:pPr>
            <a:fld id="{9E4AFDEC-66A3-FF47-A9B3-5190D86F60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86F5AF5-EBA8-4B4F-BEB5-8E1312F0DD39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5B315D-36C8-F54A-9E8C-E2F579B6E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326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B6365-2C6A-A34E-85ED-857E572B4EFF}" type="datetime1">
              <a:rPr lang="en-US" smtClean="0"/>
              <a:pPr>
                <a:defRPr/>
              </a:pPr>
              <a:t>7/19/16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14A969-C786-9243-864A-8A56743245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© 2016 EV3Lessons.com, Last Edit 7/18/2016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99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5167D-D289-024C-B8AA-C045AABB2700}" type="datetime1">
              <a:rPr lang="en-US" smtClean="0"/>
              <a:pPr>
                <a:defRPr/>
              </a:pPr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3A8A7-52D4-404A-BDF7-3550436AA5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325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30079-00CB-ED4C-ACA2-D17FA631929C}" type="datetime1">
              <a:rPr lang="en-US" smtClean="0"/>
              <a:pPr>
                <a:defRPr/>
              </a:pPr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945C6-DD16-E74F-AB9C-F753F874C6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09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47CBF-117A-FF40-A8EF-813193EACCC7}" type="datetime1">
              <a:rPr lang="en-US" smtClean="0"/>
              <a:pPr>
                <a:defRPr/>
              </a:pPr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33F0F-464E-714E-8C7B-39DE0847D8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58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C6CDD-737F-9E4E-8C79-6A2EFF3AE599}" type="datetime1">
              <a:rPr lang="en-US" smtClean="0"/>
              <a:pPr>
                <a:defRPr/>
              </a:pPr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5D311-E3A3-904A-A6EA-A0E1B1D66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6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8467D-DEDB-AC47-AE9B-EAF0D67CD9FA}" type="datetime1">
              <a:rPr lang="en-US" smtClean="0"/>
              <a:pPr>
                <a:defRPr/>
              </a:pPr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16847-FD38-4F48-AD17-C3795DD6C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101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465C6-CCD7-CE48-A514-19B8F5D32146}" type="datetime1">
              <a:rPr lang="en-US" smtClean="0"/>
              <a:pPr>
                <a:defRPr/>
              </a:pPr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D48B49-C895-0E4C-8AD5-5555773B5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754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CD556-2B3F-AF46-9AD9-CEEF3B1BF0A4}" type="datetime1">
              <a:rPr lang="en-US" smtClean="0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D0B9-E544-1A4C-A71F-0B4394552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9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27727-1153-1748-8B7E-44D38FF3045E}" type="datetime1">
              <a:rPr lang="en-US" smtClean="0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FC0A7-43F5-194E-86BE-686529326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8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6815-494D-AC43-9B33-2F9570967BF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C9474-BC08-4048-80C0-7C553F9A9939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53F1-5EA1-424F-A67E-843E62C05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1103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B86E-CFB1-CA4E-9DF9-B0CEC6E0742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5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A98-E1B0-3440-912D-EBE5F791588D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48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2E9-D72B-AD48-AF1F-52A08EBA4303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479-4DE8-6441-8AD0-9A685ACF12B8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1241-F89D-A94C-9EDF-69E3F40ABE0B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F3B-56FA-F546-A574-CF6D118384F4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032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E9-40E7-7B40-BAB3-173E3286BBA4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322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019-D865-2D41-8B16-2696D9E9FF36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806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518C-F8F8-2041-85CC-55BAE734FAC4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5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F100-C690-2548-A59E-01C6F77806AD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4487863" cy="92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87338"/>
            <a:ext cx="8596313" cy="873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04950"/>
            <a:ext cx="8596313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6B1D75-FFE6-284C-9FE3-F7839C9828F7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7F174C-40D8-4B47-8DBF-4EF54E91C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1335088"/>
            <a:ext cx="859631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863" y="6334125"/>
            <a:ext cx="4656137" cy="920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791" r:id="rId2"/>
    <p:sldLayoutId id="2147483841" r:id="rId3"/>
    <p:sldLayoutId id="2147483792" r:id="rId4"/>
    <p:sldLayoutId id="2147483793" r:id="rId5"/>
    <p:sldLayoutId id="2147483794" r:id="rId6"/>
    <p:sldLayoutId id="2147483842" r:id="rId7"/>
    <p:sldLayoutId id="2147483843" r:id="rId8"/>
    <p:sldLayoutId id="2147483844" r:id="rId9"/>
    <p:sldLayoutId id="2147483795" r:id="rId10"/>
    <p:sldLayoutId id="2147483845" r:id="rId11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B5F9-1EB9-5146-A0A2-D543FBB3141E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54EB90-0E6A-AD4E-9558-71165A754EF8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863" y="6354763"/>
            <a:ext cx="703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6FE7EC-8B91-A44E-954A-ECF1DE1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225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48" r:id="rId9"/>
    <p:sldLayoutId id="2147483802" r:id="rId10"/>
    <p:sldLayoutId id="214748380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0B487E-CB8C-EF46-A158-7C4ED5DE9492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250" y="6357938"/>
            <a:ext cx="666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A2F0B-2976-9B44-BC02-AD452B7D5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6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04" r:id="rId4"/>
    <p:sldLayoutId id="2147483805" r:id="rId5"/>
    <p:sldLayoutId id="2147483806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31B73C-EB61-2B40-A274-B509EF3CA831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9B4CF6-24FC-094E-8845-F9C4791EB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FDF6C9-AAD3-4B4D-A71B-DBC940917E8A}" type="datetime1">
              <a:rPr lang="en-US" altLang="en-US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863" y="6354763"/>
            <a:ext cx="703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ED5E5E-3114-BC48-993E-6F2C237B4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225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59" r:id="rId9"/>
    <p:sldLayoutId id="2147483824" r:id="rId10"/>
    <p:sldLayoutId id="214748382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092E37-E784-A449-9D72-4E7F3259DBF4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250" y="6357938"/>
            <a:ext cx="666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EF166-FE31-BA43-97BE-40BD9FA5E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6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26" r:id="rId4"/>
    <p:sldLayoutId id="2147483827" r:id="rId5"/>
    <p:sldLayoutId id="2147483828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8DC5A7-BF16-9C4F-BFDA-5B27A5D33D6A}" type="datetime1">
              <a:rPr lang="en-US"/>
              <a:pPr>
                <a:defRPr/>
              </a:pPr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8D21A4-60D9-1C46-B79D-C906E2E1B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6B1D75-FFE6-284C-9FE3-F7839C9828F7}" type="datetime1">
              <a:rPr lang="en-US" altLang="en-US" smtClean="0"/>
              <a:pPr>
                <a:defRPr/>
              </a:pPr>
              <a:t>7/19/16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k-SK" altLang="en-US" smtClean="0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7F174C-40D8-4B47-8DBF-4EF54E91CC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2EBBD4-7984-D84D-B013-2DE21F9AA31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Relationship Id="rId3" Type="http://schemas.openxmlformats.org/officeDocument/2006/relationships/hyperlink" Target="http://gears.sariel.pl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sariel.pl/2009/09/gears-tutorial/" TargetMode="External"/><Relationship Id="rId3" Type="http://schemas.openxmlformats.org/officeDocument/2006/relationships/hyperlink" Target="http://technicopedia.com/fundamental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hyperlink" Target="http://technicopedia.com/fundamentals.html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en-US" dirty="0"/>
              <a:t>Gearing For LEGO Robots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ROBOT DESIGN LESSON</a:t>
            </a:r>
            <a:endParaRPr lang="en-US" dirty="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0AB9873-5EEC-624D-ADFE-1C87EE3C5ED6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PROBLEMS with LEGO gears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altLang="en-US" dirty="0"/>
              <a:t>Two common problems that you might face:</a:t>
            </a:r>
          </a:p>
          <a:p>
            <a:pPr marL="800100" lvl="1" indent="-342900"/>
            <a:r>
              <a:rPr lang="en-US" altLang="en-US" dirty="0"/>
              <a:t>Gear Slip: Slippage is when the teeth </a:t>
            </a:r>
            <a:r>
              <a:rPr lang="en-US" altLang="en-US" dirty="0" smtClean="0"/>
              <a:t>skip </a:t>
            </a:r>
            <a:r>
              <a:rPr lang="en-US" altLang="en-US" dirty="0"/>
              <a:t>on the gears when you apply power</a:t>
            </a:r>
          </a:p>
          <a:p>
            <a:pPr marL="342900" indent="-342900">
              <a:buFont typeface="Arial" charset="0"/>
              <a:buChar char="•"/>
            </a:pPr>
            <a:endParaRPr lang="en-US" altLang="en-US" dirty="0"/>
          </a:p>
          <a:p>
            <a:pPr marL="800100" lvl="1" indent="-342900"/>
            <a:r>
              <a:rPr lang="en-US" altLang="en-US" dirty="0"/>
              <a:t>Gear Backlash:  Backlash is space between the teeth where the gears mesh. When the space is too much, it is called slack/slop. When there is too little, you create too much </a:t>
            </a:r>
            <a:r>
              <a:rPr lang="en-US" altLang="en-US" dirty="0" smtClean="0"/>
              <a:t>friction.</a:t>
            </a:r>
            <a:endParaRPr lang="en-US" altLang="en-US" dirty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EF3A1C-0ECC-DC4D-BDCD-0E638A9682C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762000" y="4724400"/>
            <a:ext cx="7694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Solution:  Try to avoid long sequences of gears. Use a gear </a:t>
            </a:r>
            <a:r>
              <a:rPr lang="en-US" altLang="en-US" dirty="0" smtClean="0"/>
              <a:t>box. </a:t>
            </a:r>
            <a:r>
              <a:rPr lang="en-US" altLang="en-US" dirty="0" smtClean="0"/>
              <a:t>Me</a:t>
            </a:r>
            <a:r>
              <a:rPr lang="en-US" altLang="en-US" dirty="0" smtClean="0"/>
              <a:t>sh </a:t>
            </a:r>
            <a:r>
              <a:rPr lang="en-US" altLang="en-US" dirty="0"/>
              <a:t>gears according to specification.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Gear boxes Can be helpful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657600" cy="465455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altLang="en-US"/>
              <a:t>Gear boxes can help reduce some of the issues you may face when building with gears.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/>
              <a:t>Some are pre-built (with gears included)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/>
              <a:t>Some need gears inserted into a gear box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/>
              <a:t>Some can be assembled from scratch using technic pieces</a:t>
            </a:r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4BA9A4-80D6-3E46-ACA9-55CC5FFB5E6A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2355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84638" y="2211387"/>
            <a:ext cx="48006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705600" y="335280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5105400" y="426720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954713" y="426720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RACK GEARS For Vertical &amp; Horizontal Movement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53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ECAF60-F140-E14C-AF19-DBF808F5D925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6554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999038"/>
            <a:ext cx="411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35"/>
          <a:stretch>
            <a:fillRect/>
          </a:stretch>
        </p:blipFill>
        <p:spPr bwMode="auto">
          <a:xfrm>
            <a:off x="762000" y="1752600"/>
            <a:ext cx="24384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760413" y="4824413"/>
            <a:ext cx="2209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Support structure of Wall-E7 by Marc-Andre Bazergui is made with rack gears</a:t>
            </a:r>
          </a:p>
        </p:txBody>
      </p:sp>
      <p:sp>
        <p:nvSpPr>
          <p:cNvPr id="65543" name="TextBox 11"/>
          <p:cNvSpPr txBox="1">
            <a:spLocks noChangeArrowheads="1"/>
          </p:cNvSpPr>
          <p:nvPr/>
        </p:nvSpPr>
        <p:spPr bwMode="auto">
          <a:xfrm>
            <a:off x="3921125" y="4221163"/>
            <a:ext cx="4102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PIX3L PLOTT3R by Sanjay and Arvind Seshan uses rack gears</a:t>
            </a:r>
          </a:p>
        </p:txBody>
      </p:sp>
      <p:pic>
        <p:nvPicPr>
          <p:cNvPr id="6554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636713"/>
            <a:ext cx="29781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USEFUL ONLINE GEAR TOOL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656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990600"/>
            <a:ext cx="5943600" cy="3954463"/>
          </a:xfrm>
        </p:spPr>
      </p:pic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C124C-E265-E348-A70D-093869441FE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685800" y="51054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hlinkClick r:id="rId3"/>
              </a:rPr>
              <a:t>http://gears.sariel.pl/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OTHER Useful </a:t>
            </a:r>
            <a:r>
              <a:rPr lang="en-US" dirty="0" smtClean="0">
                <a:solidFill>
                  <a:srgbClr val="FF0000"/>
                </a:solidFill>
              </a:rPr>
              <a:t>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More about gears: </a:t>
            </a:r>
            <a:r>
              <a:rPr lang="en-US" altLang="en-US">
                <a:hlinkClick r:id="rId2"/>
              </a:rPr>
              <a:t>http://sariel.pl/2009/09/gears-tutorial/</a:t>
            </a:r>
            <a:endParaRPr lang="en-US" altLang="en-US"/>
          </a:p>
          <a:p>
            <a:r>
              <a:rPr lang="en-US" altLang="en-US"/>
              <a:t>Gear animations: </a:t>
            </a:r>
            <a:r>
              <a:rPr lang="en-US" altLang="en-US">
                <a:hlinkClick r:id="rId3"/>
              </a:rPr>
              <a:t>http://technicopedia.com/fundamentals.html</a:t>
            </a:r>
            <a:endParaRPr lang="en-US" altLang="en-US"/>
          </a:p>
          <a:p>
            <a:r>
              <a:rPr lang="en-US" altLang="en-US"/>
              <a:t>Technic Gearing: </a:t>
            </a:r>
            <a:r>
              <a:rPr lang="en-US" altLang="en-US" b="0"/>
              <a:t>Books by Yoshihito Isogawa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B1D98-F05E-714B-9251-D6C90E20073D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1. Learn about the different types of LEGO gears and what you use them for</a:t>
            </a:r>
          </a:p>
          <a:p>
            <a:r>
              <a:rPr lang="en-US" altLang="en-US"/>
              <a:t>2. Learn how to calculate gear ratios</a:t>
            </a:r>
          </a:p>
          <a:p>
            <a:r>
              <a:rPr lang="en-US" altLang="en-US"/>
              <a:t>3. Learn some useful gearing techniques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12F975-0285-474F-86F4-5F69AF159A06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What Is a Gear?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44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81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altLang="en-US" sz="1700"/>
              <a:t>A gear is a wheel with teeth that meshes with another gear</a:t>
            </a:r>
          </a:p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altLang="en-US" sz="1700"/>
              <a:t>There are many different kinds of gears</a:t>
            </a:r>
          </a:p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altLang="en-US" sz="1700"/>
              <a:t>Gears are used to </a:t>
            </a:r>
          </a:p>
          <a:p>
            <a:pPr marL="914400" lvl="1" indent="-457200">
              <a:spcBef>
                <a:spcPct val="0"/>
              </a:spcBef>
              <a:spcAft>
                <a:spcPts val="600"/>
              </a:spcAft>
            </a:pPr>
            <a:r>
              <a:rPr lang="en-US" altLang="en-US" sz="1700"/>
              <a:t>Change speed</a:t>
            </a:r>
          </a:p>
          <a:p>
            <a:pPr marL="914400" lvl="1" indent="-457200">
              <a:spcBef>
                <a:spcPct val="0"/>
              </a:spcBef>
              <a:spcAft>
                <a:spcPts val="600"/>
              </a:spcAft>
            </a:pPr>
            <a:r>
              <a:rPr lang="en-US" altLang="en-US" sz="1700"/>
              <a:t>Change torque </a:t>
            </a:r>
          </a:p>
          <a:p>
            <a:pPr marL="914400" lvl="1" indent="-457200">
              <a:spcBef>
                <a:spcPct val="0"/>
              </a:spcBef>
              <a:spcAft>
                <a:spcPts val="600"/>
              </a:spcAft>
            </a:pPr>
            <a:r>
              <a:rPr lang="en-US" altLang="en-US" sz="1700"/>
              <a:t>Change direction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92875"/>
            <a:ext cx="3429000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A8B0E14-73A0-6C42-94C0-6A871044D6BF}" type="slidenum">
              <a:rPr lang="en-US" altLang="en-US" sz="1400" b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400" b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cap="none" dirty="0" smtClean="0">
                <a:solidFill>
                  <a:srgbClr val="FF0000"/>
                </a:solidFill>
              </a:rPr>
              <a:t>COMMON </a:t>
            </a:r>
            <a:r>
              <a:rPr lang="en-US" altLang="en-US" cap="none" dirty="0">
                <a:solidFill>
                  <a:srgbClr val="FF0000"/>
                </a:solidFill>
              </a:rPr>
              <a:t>LEGO </a:t>
            </a:r>
            <a:r>
              <a:rPr lang="en-US" altLang="en-US" cap="none" dirty="0" smtClean="0">
                <a:solidFill>
                  <a:srgbClr val="FF0000"/>
                </a:solidFill>
              </a:rPr>
              <a:t>GEARS</a:t>
            </a:r>
            <a:endParaRPr lang="en-US" altLang="en-US" cap="none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7427" name="Footer Placeholder 2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742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368540-AD78-8548-9FCD-77066374041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952500" y="1600200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Turntable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7794625" y="5364163"/>
            <a:ext cx="990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Worm Gear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4992688" y="1652588"/>
            <a:ext cx="990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Rack Gear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5219700" y="2566988"/>
            <a:ext cx="990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Spur Gears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4960938" y="3411538"/>
            <a:ext cx="1466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Double Bevel Gears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4514850" y="5305425"/>
            <a:ext cx="1409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Single Bevel Gears</a:t>
            </a:r>
          </a:p>
        </p:txBody>
      </p:sp>
      <p:pic>
        <p:nvPicPr>
          <p:cNvPr id="1741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0" y="1647825"/>
            <a:ext cx="66802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6"/>
          <p:cNvSpPr txBox="1">
            <a:spLocks noChangeArrowheads="1"/>
          </p:cNvSpPr>
          <p:nvPr/>
        </p:nvSpPr>
        <p:spPr bwMode="auto">
          <a:xfrm>
            <a:off x="3194050" y="1647825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Knob Wheel</a:t>
            </a:r>
          </a:p>
        </p:txBody>
      </p:sp>
      <p:sp>
        <p:nvSpPr>
          <p:cNvPr id="17418" name="TextBox 17"/>
          <p:cNvSpPr txBox="1">
            <a:spLocks noChangeArrowheads="1"/>
          </p:cNvSpPr>
          <p:nvPr/>
        </p:nvSpPr>
        <p:spPr bwMode="auto">
          <a:xfrm>
            <a:off x="6792913" y="1652588"/>
            <a:ext cx="990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Crown Gear</a:t>
            </a:r>
          </a:p>
        </p:txBody>
      </p:sp>
      <p:pic>
        <p:nvPicPr>
          <p:cNvPr id="174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1893888"/>
            <a:ext cx="25527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9"/>
          <p:cNvSpPr txBox="1">
            <a:spLocks noChangeArrowheads="1"/>
          </p:cNvSpPr>
          <p:nvPr/>
        </p:nvSpPr>
        <p:spPr bwMode="auto">
          <a:xfrm>
            <a:off x="987425" y="4606925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Differential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89350" y="4560888"/>
            <a:ext cx="294005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0" y="1600200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30738" y="1604963"/>
            <a:ext cx="1579562" cy="962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38925" y="1600200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73963" y="4560888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5488" y="3124200"/>
            <a:ext cx="1400175" cy="1776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Naming LEGO GEARS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LEGO gears are referred to by their type and the number of teeth they have</a:t>
            </a:r>
          </a:p>
          <a:p>
            <a:endParaRPr lang="en-US" altLang="en-US"/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113893-AC4A-6948-B49C-13CC1772968D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6349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662238"/>
            <a:ext cx="16764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2605088" y="569595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8 tooth spur gear</a:t>
            </a:r>
          </a:p>
        </p:txBody>
      </p:sp>
      <p:sp>
        <p:nvSpPr>
          <p:cNvPr id="63495" name="TextBox 7"/>
          <p:cNvSpPr txBox="1">
            <a:spLocks noChangeArrowheads="1"/>
          </p:cNvSpPr>
          <p:nvPr/>
        </p:nvSpPr>
        <p:spPr bwMode="auto">
          <a:xfrm>
            <a:off x="2605088" y="493395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16 tooth spur gear</a:t>
            </a:r>
          </a:p>
        </p:txBody>
      </p:sp>
      <p:sp>
        <p:nvSpPr>
          <p:cNvPr id="63496" name="TextBox 8"/>
          <p:cNvSpPr txBox="1">
            <a:spLocks noChangeArrowheads="1"/>
          </p:cNvSpPr>
          <p:nvPr/>
        </p:nvSpPr>
        <p:spPr bwMode="auto">
          <a:xfrm>
            <a:off x="2605088" y="41021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24 tooth spur gear</a:t>
            </a:r>
          </a:p>
        </p:txBody>
      </p:sp>
      <p:sp>
        <p:nvSpPr>
          <p:cNvPr id="63497" name="TextBox 9"/>
          <p:cNvSpPr txBox="1">
            <a:spLocks noChangeArrowheads="1"/>
          </p:cNvSpPr>
          <p:nvPr/>
        </p:nvSpPr>
        <p:spPr bwMode="auto">
          <a:xfrm>
            <a:off x="2605088" y="312102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40 tooth spur gear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Drivers, Followers &amp; Idlers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4876800" cy="4495800"/>
          </a:xfrm>
        </p:spPr>
        <p:txBody>
          <a:bodyPr rtlCol="0">
            <a:normAutofit fontScale="77500" lnSpcReduction="20000"/>
          </a:bodyPr>
          <a:lstStyle/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 smtClean="0">
                <a:solidFill>
                  <a:srgbClr val="FF3300"/>
                </a:solidFill>
              </a:rPr>
              <a:t>Driver: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gear that applies force (the gear connected to the motor on a robot)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 smtClean="0">
                <a:solidFill>
                  <a:srgbClr val="FF3300"/>
                </a:solidFill>
              </a:rPr>
              <a:t>Follower: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final gear that is driven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 smtClean="0">
                <a:solidFill>
                  <a:srgbClr val="FF3300"/>
                </a:solidFill>
              </a:rPr>
              <a:t>Idler: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gear turned by driver which then turns the follower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Notes about gears: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 When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gears mesh,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driver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makes follower turn in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opposite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direction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You need an odd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idler gears to make driver and follower turn in same direction.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3) You need an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 number of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idlers (or none)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make driver and follower turn in opposite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direction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45" name="Footer Placeholder 1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844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F8FA38-8789-BD49-9234-A1F6E6D69740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99794" y="2067719"/>
            <a:ext cx="44958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781800" y="13716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Driver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7804150" y="18288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Follower</a:t>
            </a: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7467600" y="3138488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Idler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948488" y="4745038"/>
            <a:ext cx="838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Idler</a:t>
            </a:r>
          </a:p>
        </p:txBody>
      </p:sp>
      <p:sp>
        <p:nvSpPr>
          <p:cNvPr id="18440" name="TextBox 13"/>
          <p:cNvSpPr txBox="1">
            <a:spLocks noChangeArrowheads="1"/>
          </p:cNvSpPr>
          <p:nvPr/>
        </p:nvSpPr>
        <p:spPr bwMode="auto">
          <a:xfrm>
            <a:off x="7416800" y="4633913"/>
            <a:ext cx="838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Idler</a:t>
            </a:r>
          </a:p>
        </p:txBody>
      </p:sp>
      <p:sp>
        <p:nvSpPr>
          <p:cNvPr id="6" name="Bent Arrow 5"/>
          <p:cNvSpPr/>
          <p:nvPr/>
        </p:nvSpPr>
        <p:spPr>
          <a:xfrm>
            <a:off x="5988050" y="2979738"/>
            <a:ext cx="838200" cy="669925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H="1">
            <a:off x="8162925" y="5111750"/>
            <a:ext cx="219075" cy="374650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8001000" y="3595688"/>
            <a:ext cx="146050" cy="214312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5683250" y="4497388"/>
            <a:ext cx="838200" cy="669925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Gearing Down and Up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947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94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73B727-3553-9E4C-B833-3C8E2D30D38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438" name="Line 1030"/>
          <p:cNvSpPr>
            <a:spLocks noChangeShapeType="1"/>
          </p:cNvSpPr>
          <p:nvPr/>
        </p:nvSpPr>
        <p:spPr bwMode="auto">
          <a:xfrm>
            <a:off x="3581400" y="723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" y="2133600"/>
            <a:ext cx="3560763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 Box 1035"/>
          <p:cNvSpPr txBox="1">
            <a:spLocks noChangeArrowheads="1"/>
          </p:cNvSpPr>
          <p:nvPr/>
        </p:nvSpPr>
        <p:spPr bwMode="auto">
          <a:xfrm>
            <a:off x="4953000" y="3338513"/>
            <a:ext cx="145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/>
              <a:t>Large Driver</a:t>
            </a:r>
            <a:endParaRPr lang="en-US" altLang="en-US" dirty="0"/>
          </a:p>
        </p:txBody>
      </p:sp>
      <p:sp>
        <p:nvSpPr>
          <p:cNvPr id="27" name="Text Box 1036"/>
          <p:cNvSpPr txBox="1">
            <a:spLocks noChangeArrowheads="1"/>
          </p:cNvSpPr>
          <p:nvPr/>
        </p:nvSpPr>
        <p:spPr bwMode="auto">
          <a:xfrm>
            <a:off x="6561138" y="334803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/>
              <a:t>Small Follower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920750" y="3429000"/>
            <a:ext cx="1441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Small Driver</a:t>
            </a:r>
          </a:p>
        </p:txBody>
      </p:sp>
      <p:sp>
        <p:nvSpPr>
          <p:cNvPr id="30" name="Text Box 1036"/>
          <p:cNvSpPr txBox="1">
            <a:spLocks noChangeArrowheads="1"/>
          </p:cNvSpPr>
          <p:nvPr/>
        </p:nvSpPr>
        <p:spPr bwMode="auto">
          <a:xfrm>
            <a:off x="2286000" y="344328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/>
              <a:t>Large Follower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24413" y="2133600"/>
            <a:ext cx="3557587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5" name="TextBox 31"/>
          <p:cNvSpPr txBox="1">
            <a:spLocks noChangeArrowheads="1"/>
          </p:cNvSpPr>
          <p:nvPr/>
        </p:nvSpPr>
        <p:spPr bwMode="auto">
          <a:xfrm>
            <a:off x="1219200" y="228600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/>
              <a:t>Gearing Down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(increases torque, decreases speed)</a:t>
            </a:r>
          </a:p>
        </p:txBody>
      </p:sp>
      <p:sp>
        <p:nvSpPr>
          <p:cNvPr id="19466" name="TextBox 32"/>
          <p:cNvSpPr txBox="1">
            <a:spLocks noChangeArrowheads="1"/>
          </p:cNvSpPr>
          <p:nvPr/>
        </p:nvSpPr>
        <p:spPr bwMode="auto">
          <a:xfrm>
            <a:off x="5410200" y="230505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/>
              <a:t>Gearing Up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(increases speed, decreases torque)</a:t>
            </a:r>
          </a:p>
        </p:txBody>
      </p:sp>
      <p:pic>
        <p:nvPicPr>
          <p:cNvPr id="19467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23316">
            <a:off x="5852319" y="3002757"/>
            <a:ext cx="150177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66359">
            <a:off x="1607344" y="3129757"/>
            <a:ext cx="17795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62000" y="44196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/>
              <a:t>Drive</a:t>
            </a:r>
            <a:endParaRPr lang="en-US" sz="1100" dirty="0"/>
          </a:p>
        </p:txBody>
      </p:sp>
      <p:sp>
        <p:nvSpPr>
          <p:cNvPr id="17" name="Right Arrow 16"/>
          <p:cNvSpPr/>
          <p:nvPr/>
        </p:nvSpPr>
        <p:spPr>
          <a:xfrm>
            <a:off x="5486400" y="44196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/>
              <a:t>Drive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0" y="2133600"/>
            <a:ext cx="3235325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Calculating Gear Ratios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4950"/>
            <a:ext cx="8367713" cy="481013"/>
          </a:xfrm>
        </p:spPr>
        <p:txBody>
          <a:bodyPr/>
          <a:lstStyle/>
          <a:p>
            <a:r>
              <a:rPr lang="en-US" altLang="en-US"/>
              <a:t>Gear Ratio = number of teeth in follower: number of teeth in driver</a:t>
            </a:r>
          </a:p>
          <a:p>
            <a:endParaRPr lang="en-US" altLang="en-US"/>
          </a:p>
        </p:txBody>
      </p:sp>
      <p:sp>
        <p:nvSpPr>
          <p:cNvPr id="2049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204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CCFBD9-256B-A946-AEBF-2FED1D99D69F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20484" name="Picture 1028" descr="2G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794125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35"/>
          <p:cNvSpPr txBox="1">
            <a:spLocks noChangeArrowheads="1"/>
          </p:cNvSpPr>
          <p:nvPr/>
        </p:nvSpPr>
        <p:spPr bwMode="auto">
          <a:xfrm>
            <a:off x="5265738" y="33385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Driver</a:t>
            </a:r>
          </a:p>
        </p:txBody>
      </p:sp>
      <p:sp>
        <p:nvSpPr>
          <p:cNvPr id="8" name="Text Box 1036"/>
          <p:cNvSpPr txBox="1">
            <a:spLocks noChangeArrowheads="1"/>
          </p:cNvSpPr>
          <p:nvPr/>
        </p:nvSpPr>
        <p:spPr bwMode="auto">
          <a:xfrm>
            <a:off x="6561138" y="334803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/>
              <a:t>Follower</a:t>
            </a:r>
          </a:p>
        </p:txBody>
      </p:sp>
      <p:pic>
        <p:nvPicPr>
          <p:cNvPr id="20487" name="Picture 1028" descr="2G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145088" y="3662363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35"/>
          <p:cNvSpPr txBox="1">
            <a:spLocks noChangeArrowheads="1"/>
          </p:cNvSpPr>
          <p:nvPr/>
        </p:nvSpPr>
        <p:spPr bwMode="auto">
          <a:xfrm>
            <a:off x="1165225" y="343376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Driver</a:t>
            </a:r>
          </a:p>
        </p:txBody>
      </p:sp>
      <p:sp>
        <p:nvSpPr>
          <p:cNvPr id="11" name="Text Box 1036"/>
          <p:cNvSpPr txBox="1">
            <a:spLocks noChangeArrowheads="1"/>
          </p:cNvSpPr>
          <p:nvPr/>
        </p:nvSpPr>
        <p:spPr bwMode="auto">
          <a:xfrm>
            <a:off x="2460625" y="344328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/>
              <a:t>Follower</a:t>
            </a:r>
          </a:p>
        </p:txBody>
      </p:sp>
      <p:sp>
        <p:nvSpPr>
          <p:cNvPr id="20490" name="TextBox 1"/>
          <p:cNvSpPr txBox="1">
            <a:spLocks noChangeArrowheads="1"/>
          </p:cNvSpPr>
          <p:nvPr/>
        </p:nvSpPr>
        <p:spPr bwMode="auto">
          <a:xfrm>
            <a:off x="5903913" y="54975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24/40 = 3:5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1577975" y="54800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40/24 = 5:3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24413" y="2133600"/>
            <a:ext cx="3233737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3" name="TextBox 18"/>
          <p:cNvSpPr txBox="1">
            <a:spLocks noChangeArrowheads="1"/>
          </p:cNvSpPr>
          <p:nvPr/>
        </p:nvSpPr>
        <p:spPr bwMode="auto">
          <a:xfrm>
            <a:off x="1066800" y="228600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Gearing Down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(increases torque, decreases speed)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5265738" y="230505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Gearing Up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(increases speed, decreases torque)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081338"/>
            <a:ext cx="401796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Change the Direction of Motion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5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215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70CEDC-FBF1-5E49-8058-AE94ED5734A7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14097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357563" y="1524000"/>
            <a:ext cx="2586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You can use gears to change the direction of motion.</a:t>
            </a: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309563" y="5341938"/>
            <a:ext cx="86058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Credits:  All the animated images are from: </a:t>
            </a:r>
            <a:r>
              <a:rPr lang="en-US" altLang="en-US">
                <a:hlinkClick r:id="rId5"/>
              </a:rPr>
              <a:t>http://technicopedia.com/fundamentals.html</a:t>
            </a:r>
            <a:r>
              <a:rPr lang="en-US" altLang="en-US"/>
              <a:t>. To view them correctly, you will need to use “Slideshow Mode” on PowerPoint.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3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6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9.xml><?xml version="1.0" encoding="utf-8"?>
<a:theme xmlns:a="http://schemas.openxmlformats.org/drawingml/2006/main" name="2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</Template>
  <TotalTime>12</TotalTime>
  <Words>668</Words>
  <Application>Microsoft Macintosh PowerPoint</Application>
  <PresentationFormat>On-screen Show (4:3)</PresentationFormat>
  <Paragraphs>131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 Black</vt:lpstr>
      <vt:lpstr>Calibri</vt:lpstr>
      <vt:lpstr>Calibri Light</vt:lpstr>
      <vt:lpstr>Helvetica Neue</vt:lpstr>
      <vt:lpstr>ＭＳ Ｐゴシック</vt:lpstr>
      <vt:lpstr>Arial</vt:lpstr>
      <vt:lpstr>intermediate</vt:lpstr>
      <vt:lpstr>robotdesign</vt:lpstr>
      <vt:lpstr>beginner</vt:lpstr>
      <vt:lpstr>Custom Design</vt:lpstr>
      <vt:lpstr>1_robotdesign</vt:lpstr>
      <vt:lpstr>1_beginner</vt:lpstr>
      <vt:lpstr>1_Custom Design</vt:lpstr>
      <vt:lpstr>2_robotdesign</vt:lpstr>
      <vt:lpstr>2_beginner</vt:lpstr>
      <vt:lpstr>2_Custom Design</vt:lpstr>
      <vt:lpstr>ROBOT DESIGN LESSON</vt:lpstr>
      <vt:lpstr>Objectives</vt:lpstr>
      <vt:lpstr>What Is a Gear?</vt:lpstr>
      <vt:lpstr>COMMON LEGO GEARS</vt:lpstr>
      <vt:lpstr>Naming LEGO GEARS</vt:lpstr>
      <vt:lpstr>Drivers, Followers &amp; Idlers</vt:lpstr>
      <vt:lpstr>Gearing Down and Up</vt:lpstr>
      <vt:lpstr>Calculating Gear Ratios</vt:lpstr>
      <vt:lpstr>Change the Direction of Motion</vt:lpstr>
      <vt:lpstr>PROBLEMS with LEGO gears</vt:lpstr>
      <vt:lpstr>Gear boxes Can be helpful</vt:lpstr>
      <vt:lpstr>RACK GEARS For Vertical &amp; Horizontal Movement</vt:lpstr>
      <vt:lpstr>USEFUL ONLINE GEAR TOOL</vt:lpstr>
      <vt:lpstr>OTHER Useful resources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DESIGN LESSON</dc:title>
  <dc:creator>Microsoft Office User</dc:creator>
  <cp:lastModifiedBy>Microsoft Office User</cp:lastModifiedBy>
  <cp:revision>5</cp:revision>
  <cp:lastPrinted>2016-07-19T03:13:05Z</cp:lastPrinted>
  <dcterms:created xsi:type="dcterms:W3CDTF">2016-07-19T03:02:19Z</dcterms:created>
  <dcterms:modified xsi:type="dcterms:W3CDTF">2016-07-19T11:51:02Z</dcterms:modified>
</cp:coreProperties>
</file>