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0" r:id="rId1"/>
    <p:sldMasterId id="2147483762" r:id="rId2"/>
    <p:sldMasterId id="2147483774" r:id="rId3"/>
    <p:sldMasterId id="2147483786" r:id="rId4"/>
  </p:sldMasterIdLst>
  <p:notesMasterIdLst>
    <p:notesMasterId r:id="rId22"/>
  </p:notesMasterIdLst>
  <p:handoutMasterIdLst>
    <p:handoutMasterId r:id="rId23"/>
  </p:handoutMasterIdLst>
  <p:sldIdLst>
    <p:sldId id="413" r:id="rId5"/>
    <p:sldId id="405" r:id="rId6"/>
    <p:sldId id="411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76" r:id="rId16"/>
    <p:sldId id="409" r:id="rId17"/>
    <p:sldId id="410" r:id="rId18"/>
    <p:sldId id="377" r:id="rId19"/>
    <p:sldId id="408" r:id="rId20"/>
    <p:sldId id="40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00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580" autoAdjust="0"/>
  </p:normalViewPr>
  <p:slideViewPr>
    <p:cSldViewPr snapToGrid="0" snapToObjects="1">
      <p:cViewPr varScale="1">
        <p:scale>
          <a:sx n="116" d="100"/>
          <a:sy n="116" d="100"/>
        </p:scale>
        <p:origin x="4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6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0ED9-E5F8-1A45-80A6-0ED4F5AC6D65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2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6761-D73C-8640-8993-84D4024CFCE0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0692-AE87-7C49-98F7-8C25C292C0ED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6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2341448"/>
            <a:ext cx="6270922" cy="1732270"/>
          </a:xfr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4465439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C001C2-5D41-F84D-A1F8-E6C48E93B81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614" cy="6858000"/>
            <a:chOff x="564643" y="744469"/>
            <a:chExt cx="9143614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7251997" y="3193981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18084" r="3256" b="25058"/>
          <a:stretch/>
        </p:blipFill>
        <p:spPr>
          <a:xfrm>
            <a:off x="3601281" y="4879077"/>
            <a:ext cx="1941298" cy="1208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543" y="451540"/>
            <a:ext cx="257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TABLET LESSONS</a:t>
            </a:r>
            <a:endParaRPr lang="en-US" sz="3200" dirty="0"/>
          </a:p>
        </p:txBody>
      </p:sp>
      <p:pic>
        <p:nvPicPr>
          <p:cNvPr id="19" name="Picture 18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42" y="191844"/>
            <a:ext cx="5787394" cy="2149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0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14114"/>
            <a:ext cx="8271164" cy="991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8271164" cy="45616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FFDF-19E7-844D-A418-E9BE9160A07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3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825F2-527A-F84B-BDB0-747B2CE820B2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76952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132-87E7-B14A-BEA9-9CDCD9D79D5B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2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C1E8-B7E2-C440-BA33-CDF263813746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41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A6C-0526-FD4E-A22F-8F16DD47A95F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4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F69-E21E-9542-B059-3CF8A522B3FD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54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26CC3F-83F4-2F4F-BA26-6D7812957083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03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42C4-5878-764A-BCB8-97613745AE11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0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D94017-4663-C245-A9AE-9CA3D1534548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121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19E8-458D-554E-83D8-8DE5666239D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37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8A-3F2F-ED4E-B6CA-61B85C36392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01C2-5D41-F84D-A1F8-E6C48E93B81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27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FFDF-19E7-844D-A418-E9BE9160A07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77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25F2-527A-F84B-BDB0-747B2CE820B2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26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132-87E7-B14A-BEA9-9CDCD9D79D5B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3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C1E8-B7E2-C440-BA33-CDF263813746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14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A6C-0526-FD4E-A22F-8F16DD47A95F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F69-E21E-9542-B059-3CF8A522B3FD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6C59-3123-E340-9504-C54B1AB0ABA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7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CC3F-83F4-2F4F-BA26-6D7812957083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93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4017-4663-C245-A9AE-9CA3D1534548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1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19E8-458D-554E-83D8-8DE5666239D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65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8A-3F2F-ED4E-B6CA-61B85C36392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6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2341448"/>
            <a:ext cx="6270922" cy="1732270"/>
          </a:xfr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4465439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C001C2-5D41-F84D-A1F8-E6C48E93B81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614" cy="6858000"/>
            <a:chOff x="564643" y="744469"/>
            <a:chExt cx="9143614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7251997" y="3193981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18084" r="3256" b="25058"/>
          <a:stretch/>
        </p:blipFill>
        <p:spPr>
          <a:xfrm>
            <a:off x="3601281" y="4879077"/>
            <a:ext cx="1941298" cy="1208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543" y="451540"/>
            <a:ext cx="257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TABLET LESSONS</a:t>
            </a:r>
            <a:endParaRPr lang="en-US" sz="3200" dirty="0"/>
          </a:p>
        </p:txBody>
      </p:sp>
      <p:pic>
        <p:nvPicPr>
          <p:cNvPr id="19" name="Picture 18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42" y="191844"/>
            <a:ext cx="5787394" cy="2149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91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14114"/>
            <a:ext cx="8271164" cy="991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8271164" cy="45616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FFDF-19E7-844D-A418-E9BE9160A07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30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825F2-527A-F84B-BDB0-747B2CE820B2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83395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132-87E7-B14A-BEA9-9CDCD9D79D5B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7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C1E8-B7E2-C440-BA33-CDF263813746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A6C-0526-FD4E-A22F-8F16DD47A95F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F40B-1BE6-2A44-AAED-EE29010CAAAC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527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F69-E21E-9542-B059-3CF8A522B3FD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90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26CC3F-83F4-2F4F-BA26-6D7812957083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2419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D94017-4663-C245-A9AE-9CA3D1534548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8745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19E8-458D-554E-83D8-8DE5666239D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835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8A-3F2F-ED4E-B6CA-61B85C36392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55B2-127F-194C-9E77-A1641292AD24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4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BD7-EB19-694D-AA66-BF9B865037A7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63A9-0B57-3443-81D5-1A533E775046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0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E53A-1013-324B-BDD4-88DC0955E228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9FDD-1352-764D-9862-7DD51E667CF7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64CA-B936-6A4C-8B5B-91B10186261D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C278D7EF-26F4-224B-8677-B085B9165B8F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0" y="376"/>
            <a:ext cx="171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600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5988" indent="-42703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406400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4048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64CA-B936-6A4C-8B5B-91B10186261D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7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C278D7EF-26F4-224B-8677-B085B9165B8F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0" y="376"/>
            <a:ext cx="171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559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5988" indent="-42703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406400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4048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tags" Target="../tags/tag25.xml"/><Relationship Id="rId12" Type="http://schemas.openxmlformats.org/officeDocument/2006/relationships/tags" Target="../tags/tag26.xml"/><Relationship Id="rId13" Type="http://schemas.openxmlformats.org/officeDocument/2006/relationships/tags" Target="../tags/tag27.xml"/><Relationship Id="rId14" Type="http://schemas.openxmlformats.org/officeDocument/2006/relationships/tags" Target="../tags/tag28.xml"/><Relationship Id="rId15" Type="http://schemas.openxmlformats.org/officeDocument/2006/relationships/tags" Target="../tags/tag29.xml"/><Relationship Id="rId16" Type="http://schemas.openxmlformats.org/officeDocument/2006/relationships/tags" Target="../tags/tag30.xml"/><Relationship Id="rId17" Type="http://schemas.openxmlformats.org/officeDocument/2006/relationships/tags" Target="../tags/tag31.xml"/><Relationship Id="rId18" Type="http://schemas.openxmlformats.org/officeDocument/2006/relationships/tags" Target="../tags/tag32.xml"/><Relationship Id="rId19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Line Follower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8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21199" r="58852" b="38732"/>
          <a:stretch/>
        </p:blipFill>
        <p:spPr>
          <a:xfrm>
            <a:off x="3878815" y="4426815"/>
            <a:ext cx="2496896" cy="1826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Follower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7" y="1003246"/>
            <a:ext cx="6282021" cy="383893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Step 1: </a:t>
            </a:r>
            <a:r>
              <a:rPr lang="en-US" sz="1800" dirty="0"/>
              <a:t>Write a program that follows the RIGHT edge of a line.</a:t>
            </a:r>
          </a:p>
          <a:p>
            <a:r>
              <a:rPr lang="en-US" sz="1800" dirty="0"/>
              <a:t>Hints: If your sensor sees black, turn </a:t>
            </a:r>
            <a:r>
              <a:rPr lang="en-US" sz="1800" dirty="0" smtClean="0"/>
              <a:t>right. </a:t>
            </a:r>
            <a:r>
              <a:rPr lang="en-US" sz="1800" dirty="0"/>
              <a:t>If your sensor sees white, turn </a:t>
            </a:r>
            <a:r>
              <a:rPr lang="en-US" sz="1800" dirty="0" smtClean="0"/>
              <a:t>left. </a:t>
            </a:r>
            <a:r>
              <a:rPr lang="en-US" sz="1800" dirty="0"/>
              <a:t>Use loops and switches!</a:t>
            </a:r>
          </a:p>
          <a:p>
            <a:r>
              <a:rPr lang="en-US" sz="1800" dirty="0">
                <a:solidFill>
                  <a:srgbClr val="FF0000"/>
                </a:solidFill>
              </a:rPr>
              <a:t>Step 2: </a:t>
            </a:r>
            <a:r>
              <a:rPr lang="en-US" sz="1800" dirty="0"/>
              <a:t>Try it out on different lines.</a:t>
            </a:r>
          </a:p>
          <a:p>
            <a:r>
              <a:rPr lang="en-US" sz="1800" dirty="0">
                <a:solidFill>
                  <a:srgbClr val="0000FF"/>
                </a:solidFill>
              </a:rPr>
              <a:t>Did your line follower work the same on straight and curved lines?</a:t>
            </a:r>
          </a:p>
          <a:p>
            <a:r>
              <a:rPr lang="en-US" sz="1800" dirty="0">
                <a:solidFill>
                  <a:srgbClr val="FF0000"/>
                </a:solidFill>
              </a:rPr>
              <a:t>Step 3: If not, </a:t>
            </a:r>
            <a:r>
              <a:rPr lang="en-US" sz="1800" dirty="0"/>
              <a:t>instead of turn Steering = 50, try smaller values. </a:t>
            </a:r>
          </a:p>
          <a:p>
            <a:r>
              <a:rPr lang="en-US" sz="1800" dirty="0"/>
              <a:t>Is it better on the curved lines now?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524318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491616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46259" y="5704628"/>
            <a:ext cx="556530" cy="4549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9" idx="7"/>
          </p:cNvCxnSpPr>
          <p:nvPr/>
        </p:nvCxnSpPr>
        <p:spPr>
          <a:xfrm flipH="1">
            <a:off x="4521287" y="3836768"/>
            <a:ext cx="609978" cy="19344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6949709" y="5464876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7" y="5455610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0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1" r="7173" b="28534"/>
          <a:stretch/>
        </p:blipFill>
        <p:spPr>
          <a:xfrm>
            <a:off x="424236" y="1244945"/>
            <a:ext cx="5445863" cy="2268446"/>
          </a:xfrm>
          <a:prstGeom prst="rect">
            <a:avLst/>
          </a:prstGeom>
        </p:spPr>
      </p:pic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4236" y="256183"/>
            <a:ext cx="8266176" cy="1485900"/>
          </a:xfrm>
        </p:spPr>
        <p:txBody>
          <a:bodyPr/>
          <a:lstStyle/>
          <a:p>
            <a:r>
              <a:rPr lang="en-US" dirty="0" smtClean="0"/>
              <a:t>Challenge 1 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79351" y="2003286"/>
            <a:ext cx="254857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Q. Does this program follow the Right or Left side of a line?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A. The robot is following the Right Side of the line.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20444" r="6533" b="29067"/>
          <a:stretch/>
        </p:blipFill>
        <p:spPr>
          <a:xfrm>
            <a:off x="550845" y="3545852"/>
            <a:ext cx="5420298" cy="22704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1200000">
            <a:off x="2704818" y="1363440"/>
            <a:ext cx="592666" cy="50800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200000">
            <a:off x="2992146" y="3691363"/>
            <a:ext cx="592666" cy="50800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4236" y="256183"/>
            <a:ext cx="8266176" cy="1485900"/>
          </a:xfrm>
        </p:spPr>
        <p:txBody>
          <a:bodyPr/>
          <a:lstStyle/>
          <a:p>
            <a:r>
              <a:rPr lang="en-US" dirty="0" smtClean="0"/>
              <a:t>Challenge 1 Solution (Cont.)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88936" y="2247441"/>
            <a:ext cx="236129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Q. This line follower goes forever. How do we make this stop?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A. Change the end condition on the loop.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1" r="7173" b="28534"/>
          <a:stretch/>
        </p:blipFill>
        <p:spPr>
          <a:xfrm>
            <a:off x="424237" y="3842956"/>
            <a:ext cx="5443330" cy="2267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20444" r="6533" b="29067"/>
          <a:stretch/>
        </p:blipFill>
        <p:spPr>
          <a:xfrm>
            <a:off x="424236" y="1355075"/>
            <a:ext cx="5529904" cy="231636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1200000">
            <a:off x="2977962" y="1503391"/>
            <a:ext cx="592666" cy="50800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6771" y="1913603"/>
            <a:ext cx="1553497" cy="71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07817" y="4382121"/>
            <a:ext cx="1553497" cy="71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200000">
            <a:off x="2722739" y="3974475"/>
            <a:ext cx="592666" cy="50800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55" y="190041"/>
            <a:ext cx="7200900" cy="1485900"/>
          </a:xfrm>
        </p:spPr>
        <p:txBody>
          <a:bodyPr/>
          <a:lstStyle/>
          <a:p>
            <a:r>
              <a:rPr lang="en-US" dirty="0" smtClean="0"/>
              <a:t>Line Follower </a:t>
            </a:r>
            <a:r>
              <a:rPr lang="en-US" dirty="0"/>
              <a:t>C</a:t>
            </a:r>
            <a:r>
              <a:rPr lang="en-US" dirty="0" smtClean="0"/>
              <a:t>hallenge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64" y="1055594"/>
            <a:ext cx="7972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1: Make a line follower that stops when you press the touch sensor</a:t>
            </a:r>
          </a:p>
          <a:p>
            <a:endParaRPr lang="en-US" sz="2800" dirty="0"/>
          </a:p>
          <a:p>
            <a:r>
              <a:rPr lang="en-US" sz="2800" dirty="0" smtClean="0"/>
              <a:t>Part 2: Make a line follower that stops after it travels a particular distance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6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24744" r="9892" b="31307"/>
          <a:stretch/>
        </p:blipFill>
        <p:spPr>
          <a:xfrm>
            <a:off x="337975" y="2384437"/>
            <a:ext cx="5403241" cy="252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63" y="244795"/>
            <a:ext cx="7200900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 2 Solution (Touch)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203247" y="3173432"/>
            <a:ext cx="989116" cy="297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4" t="24224" r="26204" b="34294"/>
          <a:stretch/>
        </p:blipFill>
        <p:spPr>
          <a:xfrm>
            <a:off x="6192363" y="1900016"/>
            <a:ext cx="2717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15822" r="23733" b="40800"/>
          <a:stretch/>
        </p:blipFill>
        <p:spPr>
          <a:xfrm>
            <a:off x="471496" y="1872977"/>
            <a:ext cx="5979247" cy="2752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87" y="215704"/>
            <a:ext cx="8357671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 2 Solution </a:t>
            </a:r>
            <a:r>
              <a:rPr lang="en-US" smtClean="0"/>
              <a:t>(Distance)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688003" y="2778361"/>
            <a:ext cx="1079733" cy="2744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0" t="14756" r="33600" b="46489"/>
          <a:stretch/>
        </p:blipFill>
        <p:spPr>
          <a:xfrm>
            <a:off x="6767736" y="1872977"/>
            <a:ext cx="2036064" cy="19993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1250" y="4878534"/>
            <a:ext cx="6925733" cy="541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Note: You cannot add any block before the line follower (end after distance mode) because there is no rotation reset block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Guide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56632"/>
            <a:ext cx="8245474" cy="51014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is it important for the robot to follow the same side of the line?</a:t>
            </a:r>
          </a:p>
          <a:p>
            <a:pPr lvl="1"/>
            <a:r>
              <a:rPr lang="en-US" b="0" dirty="0" smtClean="0"/>
              <a:t>The robot only knows to check if it is on or off the line. </a:t>
            </a:r>
            <a:endParaRPr lang="en-US" dirty="0" smtClean="0"/>
          </a:p>
          <a:p>
            <a:r>
              <a:rPr lang="en-US" dirty="0" smtClean="0"/>
              <a:t>This is a basic line follower.  What are some things that were not good about this line follower? Do you think the line follower can be improved?</a:t>
            </a:r>
          </a:p>
          <a:p>
            <a:pPr lvl="1"/>
            <a:r>
              <a:rPr lang="en-US" b="0" dirty="0" smtClean="0"/>
              <a:t>It wiggles a lot. Smoother line followers are described in the	Advanced lessons</a:t>
            </a:r>
            <a:endParaRPr lang="en-US" dirty="0" smtClean="0"/>
          </a:p>
          <a:p>
            <a:r>
              <a:rPr lang="en-US" dirty="0" smtClean="0"/>
              <a:t>What sensor measures how far you have travelled?</a:t>
            </a:r>
          </a:p>
          <a:p>
            <a:pPr lvl="1"/>
            <a:r>
              <a:rPr lang="en-US" b="0" dirty="0" smtClean="0"/>
              <a:t>The rotation sensor used in Challenge 2 solution measures </a:t>
            </a:r>
            <a:r>
              <a:rPr lang="en-US" b="0" dirty="0" smtClean="0"/>
              <a:t>how </a:t>
            </a:r>
            <a:r>
              <a:rPr lang="en-US" b="0" dirty="0" smtClean="0"/>
              <a:t>much the wheels have turned</a:t>
            </a:r>
            <a:endParaRPr lang="en-US" dirty="0" smtClean="0"/>
          </a:p>
          <a:p>
            <a:r>
              <a:rPr lang="en-US" dirty="0" smtClean="0"/>
              <a:t>How would you write a line follower that will stop when it sees a line? Or another colour?</a:t>
            </a:r>
          </a:p>
          <a:p>
            <a:pPr lvl="1"/>
            <a:r>
              <a:rPr lang="en-US" b="0" dirty="0" smtClean="0"/>
              <a:t>Change the loop exit condition to use the colour sensor.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37" y="1205345"/>
            <a:ext cx="8271164" cy="4561609"/>
          </a:xfrm>
        </p:spPr>
        <p:txBody>
          <a:bodyPr/>
          <a:lstStyle/>
          <a:p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r>
              <a:rPr lang="en-US" dirty="0" smtClean="0"/>
              <a:t>More lessons are available at www.ev3lessons.com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412" y="1752600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humans and robots follow 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get a robot to follow a line using </a:t>
            </a:r>
            <a:r>
              <a:rPr lang="en-US" dirty="0"/>
              <a:t>C</a:t>
            </a:r>
            <a:r>
              <a:rPr lang="en-US" dirty="0" smtClean="0"/>
              <a:t>olour Mode on the EV3 </a:t>
            </a:r>
            <a:r>
              <a:rPr lang="en-US" dirty="0"/>
              <a:t>C</a:t>
            </a:r>
            <a:r>
              <a:rPr lang="en-US" dirty="0" smtClean="0"/>
              <a:t>olour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follow a line until a sensor is activated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follow a line for a particular distance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combine sensors, loops and switches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Slides 4-7 are animated.  For students to better understand how a line follower works and how a human and a robot follow a line, we recommend that you play the animation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Give each student/team a copy of the worksheet.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Challenge 1 begins on slide 10 and Challenge 2 on Slide 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Discussion Guide is on Slide 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More advanced students might be interested in other line followers on EV3Lessons.com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08531" cy="4373563"/>
          </a:xfrm>
        </p:spPr>
        <p:txBody>
          <a:bodyPr/>
          <a:lstStyle/>
          <a:p>
            <a:r>
              <a:rPr lang="en-US" dirty="0" smtClean="0"/>
              <a:t>Humans want to follow the line in the middle.  </a:t>
            </a:r>
          </a:p>
          <a:p>
            <a:r>
              <a:rPr lang="en-US" dirty="0" smtClean="0"/>
              <a:t>Let’s have the robot do the same thing using the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olour</a:t>
            </a:r>
            <a:r>
              <a:rPr lang="en-US" dirty="0" smtClean="0">
                <a:solidFill>
                  <a:srgbClr val="FF0000"/>
                </a:solidFill>
              </a:rPr>
              <a:t> Sensor</a:t>
            </a:r>
          </a:p>
          <a:p>
            <a:r>
              <a:rPr lang="en-US" dirty="0" smtClean="0"/>
              <a:t>What type of questions can we ask using this sensor</a:t>
            </a:r>
          </a:p>
          <a:p>
            <a:pPr lvl="1"/>
            <a:r>
              <a:rPr lang="en-US" dirty="0" smtClean="0"/>
              <a:t>Are you on line or not?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4595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0" y="456126"/>
            <a:ext cx="812763" cy="171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7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9144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2989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Seems to work fine here…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30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flipV="1">
            <a:off x="5330584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106446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OH NO… my robot is running away….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When the robot leaves the left side of the line, the program no longer works!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46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Following: Robot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774873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could the Human follow the middle?: </a:t>
            </a:r>
          </a:p>
          <a:p>
            <a:pPr lvl="1"/>
            <a:r>
              <a:rPr lang="en-US" dirty="0" smtClean="0"/>
              <a:t>They can </a:t>
            </a:r>
            <a:r>
              <a:rPr lang="en-US" dirty="0" smtClean="0">
                <a:solidFill>
                  <a:srgbClr val="FF0000"/>
                </a:solidFill>
              </a:rPr>
              <a:t>see ahead.</a:t>
            </a:r>
          </a:p>
          <a:p>
            <a:pPr lvl="1"/>
            <a:r>
              <a:rPr lang="en-US" dirty="0" smtClean="0"/>
              <a:t>They can </a:t>
            </a:r>
            <a:r>
              <a:rPr lang="en-US" dirty="0" smtClean="0">
                <a:solidFill>
                  <a:srgbClr val="FF0000"/>
                </a:solidFill>
              </a:rPr>
              <a:t>see the whole line and its surroundings</a:t>
            </a:r>
          </a:p>
          <a:p>
            <a:pPr lvl="1"/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see both sides</a:t>
            </a:r>
            <a:r>
              <a:rPr lang="en-US" dirty="0" smtClean="0"/>
              <a:t> and which side they left</a:t>
            </a:r>
          </a:p>
          <a:p>
            <a:endParaRPr lang="en-US" dirty="0" smtClean="0"/>
          </a:p>
          <a:p>
            <a:r>
              <a:rPr lang="en-US" dirty="0" smtClean="0"/>
              <a:t>Why can’t the Robot do the same thing?: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Can’t tell right or left side of the line</a:t>
            </a:r>
          </a:p>
          <a:p>
            <a:pPr lvl="1"/>
            <a:r>
              <a:rPr lang="en-US" dirty="0" smtClean="0">
                <a:solidFill>
                  <a:srgbClr val="00B900"/>
                </a:solidFill>
              </a:rPr>
              <a:t>How do we make sure the robot always veers off on the SAME SIDE of the line?</a:t>
            </a:r>
          </a:p>
          <a:p>
            <a:pPr lvl="2"/>
            <a:r>
              <a:rPr lang="en-US" dirty="0" smtClean="0"/>
              <a:t>Instead of the middle, could the robot follow the “edge”?</a:t>
            </a:r>
          </a:p>
          <a:p>
            <a:pPr lvl="1"/>
            <a:r>
              <a:rPr lang="en-US" dirty="0" smtClean="0"/>
              <a:t>So now the robot will fall off only the same side.</a:t>
            </a:r>
          </a:p>
          <a:p>
            <a:pPr lvl="1"/>
            <a:r>
              <a:rPr lang="en-US" dirty="0" smtClean="0"/>
              <a:t>We will now show you how this works!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3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83101" y="88755"/>
            <a:ext cx="8442258" cy="1485900"/>
          </a:xfrm>
        </p:spPr>
        <p:txBody>
          <a:bodyPr/>
          <a:lstStyle/>
          <a:p>
            <a:r>
              <a:rPr lang="en-US" dirty="0" smtClean="0"/>
              <a:t>Line Following at the Edges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1" y="1752600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789420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71174" y="1752600"/>
            <a:ext cx="1101225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846263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499325" y="1177925"/>
            <a:ext cx="24430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Left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5848350" y="1177925"/>
            <a:ext cx="25969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Right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396" y="2103060"/>
            <a:ext cx="263212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robot has to choose which way to turn when the colour sensor sees a different colour.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answer depends on what side of the line you are following!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00766" y="1717527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left.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right.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4003" y="1779895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right.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left.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926364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92636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415" y="124558"/>
            <a:ext cx="8365162" cy="1485900"/>
          </a:xfrm>
        </p:spPr>
        <p:txBody>
          <a:bodyPr/>
          <a:lstStyle/>
          <a:p>
            <a:r>
              <a:rPr lang="en-US" dirty="0" smtClean="0"/>
              <a:t>The Correct Side of the Line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edit: 7/26/2016)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2883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248628"/>
            <a:ext cx="914400" cy="3810000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3027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30790" y="1251915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48240" y="36077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10140" y="44205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170465" y="1978990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19665" y="28076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251914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5125554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9065" y="5227128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44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ab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ABB15429-6CE4-214D-9FC4-D4CB9F89B862}" vid="{300D6715-A09A-164F-B0BC-56921AA3CAE7}"/>
    </a:ext>
  </a:extLst>
</a:theme>
</file>

<file path=ppt/theme/theme2.xml><?xml version="1.0" encoding="utf-8"?>
<a:theme xmlns:a="http://schemas.openxmlformats.org/drawingml/2006/main" name="1_tab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6B5697A5-2352-164F-88C9-F4A7AD5A0085}" vid="{BE539F0E-AD3C-3E45-83C0-566ADEB3BDB5}"/>
    </a:ext>
  </a:extLst>
</a:theme>
</file>

<file path=ppt/theme/theme3.xml><?xml version="1.0" encoding="utf-8"?>
<a:theme xmlns:a="http://schemas.openxmlformats.org/drawingml/2006/main" name="2_tab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ABB15429-6CE4-214D-9FC4-D4CB9F89B862}" vid="{300D6715-A09A-164F-B0BC-56921AA3CAE7}"/>
    </a:ext>
  </a:extLst>
</a:theme>
</file>

<file path=ppt/theme/theme4.xml><?xml version="1.0" encoding="utf-8"?>
<a:theme xmlns:a="http://schemas.openxmlformats.org/drawingml/2006/main" name="3_tab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6B5697A5-2352-164F-88C9-F4A7AD5A0085}" vid="{BE539F0E-AD3C-3E45-83C0-566ADEB3BDB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tablet</Template>
  <TotalTime>6290</TotalTime>
  <Words>933</Words>
  <Application>Microsoft Macintosh PowerPoint</Application>
  <PresentationFormat>On-screen Show (4:3)</PresentationFormat>
  <Paragraphs>130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Calibri Light</vt:lpstr>
      <vt:lpstr>Franklin Gothic Book</vt:lpstr>
      <vt:lpstr>Helvetica Neue</vt:lpstr>
      <vt:lpstr>Zapf Dingbats</vt:lpstr>
      <vt:lpstr>Arial</vt:lpstr>
      <vt:lpstr>tablet</vt:lpstr>
      <vt:lpstr>1_tablet</vt:lpstr>
      <vt:lpstr>2_tablet</vt:lpstr>
      <vt:lpstr>3_tablet</vt:lpstr>
      <vt:lpstr>Basic Line Follower</vt:lpstr>
      <vt:lpstr>Lesson Objectives</vt:lpstr>
      <vt:lpstr>Teacher Instructions</vt:lpstr>
      <vt:lpstr>Follow the Middle</vt:lpstr>
      <vt:lpstr>PowerPoint Presentation</vt:lpstr>
      <vt:lpstr>PowerPoint Presentation</vt:lpstr>
      <vt:lpstr>Line Following: Robot Style</vt:lpstr>
      <vt:lpstr>Line Following at the Edges</vt:lpstr>
      <vt:lpstr>The Correct Side of the Line</vt:lpstr>
      <vt:lpstr>Line Follower Challenge 1</vt:lpstr>
      <vt:lpstr>Challenge 1 Solution</vt:lpstr>
      <vt:lpstr>Challenge 1 Solution (Cont.)</vt:lpstr>
      <vt:lpstr>Line Follower Challenge 2</vt:lpstr>
      <vt:lpstr>Challenge 2 Solution (Touch)</vt:lpstr>
      <vt:lpstr>Challenge 2 Solution (Distance)</vt:lpstr>
      <vt:lpstr>Discussion Guide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cp:lastModifiedBy>Microsoft Office User</cp:lastModifiedBy>
  <cp:revision>19</cp:revision>
  <dcterms:created xsi:type="dcterms:W3CDTF">2014-08-07T02:19:13Z</dcterms:created>
  <dcterms:modified xsi:type="dcterms:W3CDTF">2016-07-26T16:47:38Z</dcterms:modified>
</cp:coreProperties>
</file>