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4" r:id="rId1"/>
  </p:sldMasterIdLst>
  <p:notesMasterIdLst>
    <p:notesMasterId r:id="rId8"/>
  </p:notesMasterIdLst>
  <p:handoutMasterIdLst>
    <p:handoutMasterId r:id="rId9"/>
  </p:handoutMasterIdLst>
  <p:sldIdLst>
    <p:sldId id="408" r:id="rId2"/>
    <p:sldId id="412" r:id="rId3"/>
    <p:sldId id="410" r:id="rId4"/>
    <p:sldId id="403" r:id="rId5"/>
    <p:sldId id="411" r:id="rId6"/>
    <p:sldId id="40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748" autoAdjust="0"/>
    <p:restoredTop sz="99563" autoAdjust="0"/>
  </p:normalViewPr>
  <p:slideViewPr>
    <p:cSldViewPr snapToGrid="0" snapToObjects="1">
      <p:cViewPr varScale="1">
        <p:scale>
          <a:sx n="92" d="100"/>
          <a:sy n="92" d="100"/>
        </p:scale>
        <p:origin x="50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8/3/2015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184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144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693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875-8CB1-8345-9F0C-E2C0AEE5DDC9}" type="datetime1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89961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89590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89231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8337-FEF1-9C4F-9B94-C4CC29FEEDCB}" type="datetime1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DB3E7-3AFD-0D40-AF6A-A4A3391BA5D3}" type="datetime1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F6E6-7F1E-FF49-A346-9F74402A4C27}" type="datetime1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1522" y="6269672"/>
            <a:ext cx="642303" cy="365125"/>
          </a:xfr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C71C-BC17-6C42-AF7C-115179B22B91}" type="datetime1">
              <a:rPr lang="en-US" smtClean="0"/>
              <a:t>8/3/2015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0679-EC11-8047-9AC6-8326B1F10CDB}" type="datetime1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B38A-71FB-FA4B-A89F-44C39431BE17}" type="datetime1">
              <a:rPr lang="en-US" smtClean="0"/>
              <a:t>8/3/2015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8FFF-51E7-B949-8C12-DD72996CE2FB}" type="datetime1">
              <a:rPr lang="en-US" smtClean="0"/>
              <a:t>8/3/2015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AC877-DA6A-494F-A066-D0A7F5E95D31}" type="datetime1">
              <a:rPr lang="en-US" smtClean="0"/>
              <a:t>8/3/2015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DFB-D3F8-4E4A-A46C-C3F901998BDB}" type="datetime1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E06AB-8AE5-7247-A0CA-E19CB247BDC0}" type="datetime1">
              <a:rPr lang="en-US" smtClean="0"/>
              <a:t>8/3/2015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018E712-267D-EA4C-905C-040E5E25E716}" type="datetime1">
              <a:rPr lang="en-US" smtClean="0"/>
              <a:t>8/3/2015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EV3Lessons.com, 2015, (Last edit: 2/28/2015)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7523" y="6354445"/>
            <a:ext cx="703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8912380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mailto:team@droidsrobotics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305" y="311631"/>
            <a:ext cx="4182799" cy="1923569"/>
          </a:xfrm>
        </p:spPr>
        <p:txBody>
          <a:bodyPr/>
          <a:lstStyle/>
          <a:p>
            <a:pPr algn="ctr"/>
            <a:r>
              <a:rPr lang="en-US" sz="3200" dirty="0" smtClean="0"/>
              <a:t>BEGINNER EV3 PROGRAMMING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Lesson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487501" y="5949643"/>
            <a:ext cx="4750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By: Droids Robotics</a:t>
            </a:r>
          </a:p>
        </p:txBody>
      </p:sp>
      <p:pic>
        <p:nvPicPr>
          <p:cNvPr id="3" name="Picture 2" descr="Droidslog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06" y="5456830"/>
            <a:ext cx="1085195" cy="1085195"/>
          </a:xfrm>
          <a:prstGeom prst="rect">
            <a:avLst/>
          </a:prstGeom>
        </p:spPr>
      </p:pic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105" y="436041"/>
            <a:ext cx="4231698" cy="1571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3"/>
          <p:cNvSpPr txBox="1"/>
          <p:nvPr/>
        </p:nvSpPr>
        <p:spPr>
          <a:xfrm>
            <a:off x="550088" y="2734885"/>
            <a:ext cx="8187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3600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موضوع الدرس: </a:t>
            </a:r>
            <a:r>
              <a:rPr lang="ar-SA" sz="3600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التحدي النهائي للمرحلة الأساسية</a:t>
            </a:r>
            <a:endParaRPr lang="en-US" sz="3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9" name="TextBox 7"/>
          <p:cNvSpPr txBox="1"/>
          <p:nvPr/>
        </p:nvSpPr>
        <p:spPr>
          <a:xfrm>
            <a:off x="4931922" y="5886112"/>
            <a:ext cx="3805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تعريب : أ.</a:t>
            </a:r>
            <a:r>
              <a:rPr lang="en-US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2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عبد الملك حلواني</a:t>
            </a:r>
            <a:endParaRPr lang="en-US" sz="2800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88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27943"/>
          </a:xfrm>
        </p:spPr>
        <p:txBody>
          <a:bodyPr>
            <a:normAutofit/>
          </a:bodyPr>
          <a:lstStyle/>
          <a:p>
            <a:pPr algn="r" rtl="1"/>
            <a:r>
              <a:rPr lang="ar-SA" dirty="0" smtClean="0"/>
              <a:t>تعليمات للمدرس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0264" y="1142700"/>
            <a:ext cx="7632408" cy="4032626"/>
          </a:xfrm>
        </p:spPr>
        <p:txBody>
          <a:bodyPr>
            <a:norm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b="0" dirty="0" smtClean="0"/>
              <a:t>بالإمكان اعداد أي تحدي باستخدام الشرائط اللاصقة الملونة (المستخدمة للتمديدات الكهربائية) على لوح ابيض أو على ورق بوستر أبيض.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b="0" dirty="0" smtClean="0"/>
              <a:t>ملاحظة: قد يواجه حساس الألوان صعوبة في التعرف على ألوان الشرائط اللاصقة كونها تختلف عن درجات ألوان الليجو.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b="0" dirty="0" smtClean="0"/>
              <a:t>بالإمكان كذلك استخدام بساط التحديات السابقة لمنافسة </a:t>
            </a:r>
            <a:r>
              <a:rPr lang="ar-SA" b="0" dirty="0" err="1" smtClean="0"/>
              <a:t>الفيرست</a:t>
            </a:r>
            <a:r>
              <a:rPr lang="ar-SA" b="0" dirty="0" smtClean="0"/>
              <a:t> ليجو ليج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b="0" dirty="0" smtClean="0"/>
              <a:t>فيما يلي بعض الأمثلة على التحديات مناسبة لسلسلة الدروس الأساسية</a:t>
            </a:r>
            <a:endParaRPr lang="en-US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565952"/>
            <a:ext cx="4071485" cy="2703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322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10833"/>
          </a:xfrm>
        </p:spPr>
        <p:txBody>
          <a:bodyPr>
            <a:normAutofit/>
          </a:bodyPr>
          <a:lstStyle/>
          <a:p>
            <a:pPr algn="r" rtl="1"/>
            <a:r>
              <a:rPr lang="ar-SA" dirty="0" smtClean="0"/>
              <a:t>المتاهة الأولى: السير الى الأمام ثم الالتفاف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79720" y="6390847"/>
            <a:ext cx="3429000" cy="283845"/>
          </a:xfrm>
        </p:spPr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9334" y="1627427"/>
            <a:ext cx="5167792" cy="45111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408682" y="5058254"/>
            <a:ext cx="1328443" cy="10803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القاعدة\البداية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059711" y="1641201"/>
            <a:ext cx="1328443" cy="10803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dirty="0" smtClean="0"/>
              <a:t>النهاية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123979" y="2558191"/>
            <a:ext cx="2654261" cy="20930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r" rtl="1">
              <a:buAutoNum type="arabicParenR"/>
            </a:pPr>
            <a:r>
              <a:rPr lang="ar-SA" dirty="0" smtClean="0"/>
              <a:t>اخرج من القاعدة</a:t>
            </a:r>
          </a:p>
          <a:p>
            <a:pPr marL="342900" indent="-342900" algn="r" rtl="1">
              <a:buAutoNum type="arabicParenR"/>
            </a:pPr>
            <a:r>
              <a:rPr lang="ar-SA" dirty="0" smtClean="0"/>
              <a:t>التف يسارا الى الممر</a:t>
            </a:r>
          </a:p>
          <a:p>
            <a:pPr marL="342900" indent="-342900" algn="r" rtl="1">
              <a:buAutoNum type="arabicParenR"/>
            </a:pPr>
            <a:r>
              <a:rPr lang="ar-SA" dirty="0" smtClean="0"/>
              <a:t>التف يمينا</a:t>
            </a:r>
          </a:p>
          <a:p>
            <a:pPr marL="342900" indent="-342900" algn="r" rtl="1">
              <a:buAutoNum type="arabicParenR"/>
            </a:pPr>
            <a:r>
              <a:rPr lang="ar-SA" dirty="0" smtClean="0"/>
              <a:t>التف يمينا وسر الى الأمام الى النهاية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948818" y="3273287"/>
            <a:ext cx="0" cy="159335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1218957" y="3273287"/>
            <a:ext cx="368150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185567" y="2275609"/>
            <a:ext cx="0" cy="9768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408682" y="4121915"/>
            <a:ext cx="0" cy="204342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138478" y="4121915"/>
            <a:ext cx="22967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111974" y="2721545"/>
            <a:ext cx="22967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24" idx="1"/>
          </p:cNvCxnSpPr>
          <p:nvPr/>
        </p:nvCxnSpPr>
        <p:spPr>
          <a:xfrm>
            <a:off x="1185567" y="2181373"/>
            <a:ext cx="187414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59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810833"/>
          </a:xfrm>
        </p:spPr>
        <p:txBody>
          <a:bodyPr>
            <a:normAutofit/>
          </a:bodyPr>
          <a:lstStyle/>
          <a:p>
            <a:pPr algn="r" rtl="1"/>
            <a:r>
              <a:rPr lang="ar-SA" dirty="0" smtClean="0"/>
              <a:t>المتاهة الثانية: استخدام الحساسات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7134" y="6390847"/>
            <a:ext cx="3429000" cy="283845"/>
          </a:xfrm>
        </p:spPr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9334" y="1627427"/>
            <a:ext cx="5167792" cy="45111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84123" y="1349908"/>
            <a:ext cx="5153003" cy="2572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حائط شمالي صلب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408682" y="5058254"/>
            <a:ext cx="1328443" cy="10803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القاعدة\البداية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84123" y="1627427"/>
            <a:ext cx="1328443" cy="108034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النهاية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893618" y="6138597"/>
            <a:ext cx="3057222" cy="50935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dirty="0" smtClean="0"/>
              <a:t>لا تلمس هذا الصندوق الخفيف لكيلا يقع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123979" y="1349908"/>
            <a:ext cx="2654261" cy="478868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r" rtl="1">
              <a:buAutoNum type="arabicParenR"/>
            </a:pPr>
            <a:r>
              <a:rPr lang="ar-SA" dirty="0" smtClean="0"/>
              <a:t>اخرج من القاعدة</a:t>
            </a:r>
          </a:p>
          <a:p>
            <a:pPr marL="342900" indent="-342900" algn="r" rtl="1">
              <a:buAutoNum type="arabicParenR"/>
            </a:pPr>
            <a:r>
              <a:rPr lang="ar-SA" dirty="0" smtClean="0"/>
              <a:t>استمر باتجاه الحائط الشمالي حتى </a:t>
            </a:r>
            <a:r>
              <a:rPr lang="ar-SA" dirty="0" smtClean="0">
                <a:solidFill>
                  <a:srgbClr val="FF0000"/>
                </a:solidFill>
              </a:rPr>
              <a:t>تصطدم به</a:t>
            </a:r>
            <a:endParaRPr lang="ar-SA" dirty="0" smtClean="0">
              <a:solidFill>
                <a:srgbClr val="FF0000"/>
              </a:solidFill>
            </a:endParaRPr>
          </a:p>
          <a:p>
            <a:pPr marL="342900" indent="-342900" algn="r" rtl="1">
              <a:buAutoNum type="arabicParenR"/>
            </a:pPr>
            <a:r>
              <a:rPr lang="ar-SA" dirty="0" smtClean="0"/>
              <a:t>التف الى الخلف وسر الى الممر</a:t>
            </a:r>
          </a:p>
          <a:p>
            <a:pPr marL="342900" indent="-342900" algn="r" rtl="1">
              <a:buAutoNum type="arabicParenR"/>
            </a:pPr>
            <a:r>
              <a:rPr lang="ar-SA" dirty="0" smtClean="0"/>
              <a:t>سر حتى تصل الى الحائط الخفيف </a:t>
            </a:r>
            <a:r>
              <a:rPr lang="ar-SA" dirty="0" smtClean="0">
                <a:solidFill>
                  <a:srgbClr val="FF0000"/>
                </a:solidFill>
              </a:rPr>
              <a:t>دون أن تصطدم به</a:t>
            </a:r>
          </a:p>
          <a:p>
            <a:pPr marL="342900" indent="-342900" algn="r" rtl="1">
              <a:buAutoNum type="arabicParenR"/>
            </a:pPr>
            <a:r>
              <a:rPr lang="ar-SA" dirty="0" smtClean="0"/>
              <a:t>التف وس</a:t>
            </a:r>
            <a:r>
              <a:rPr lang="ar-SA" dirty="0" smtClean="0"/>
              <a:t>ر الى الحائط الغربي</a:t>
            </a:r>
          </a:p>
          <a:p>
            <a:pPr marL="342900" indent="-342900" algn="r" rtl="1">
              <a:buAutoNum type="arabicParenR"/>
            </a:pPr>
            <a:r>
              <a:rPr lang="ar-SA" dirty="0" smtClean="0"/>
              <a:t>التف ثم سر الى النهاية!</a:t>
            </a:r>
          </a:p>
          <a:p>
            <a:pPr algn="r" rtl="1"/>
            <a:endParaRPr lang="en-US" dirty="0"/>
          </a:p>
          <a:p>
            <a:pPr algn="r" rtl="1"/>
            <a:r>
              <a:rPr lang="ar-SA" dirty="0" smtClean="0"/>
              <a:t>استخدم 2-3 حساسات!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948818" y="1616669"/>
            <a:ext cx="0" cy="32499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022285" y="3064313"/>
            <a:ext cx="14854" cy="263117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1218957" y="5792559"/>
            <a:ext cx="180332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189375" y="2561780"/>
            <a:ext cx="0" cy="30366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1965121" y="1627427"/>
            <a:ext cx="0" cy="343082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4408682" y="2994991"/>
            <a:ext cx="0" cy="314360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4789753" y="1659150"/>
            <a:ext cx="23159" cy="62139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reeform 2"/>
          <p:cNvSpPr/>
          <p:nvPr/>
        </p:nvSpPr>
        <p:spPr>
          <a:xfrm>
            <a:off x="2761668" y="2255188"/>
            <a:ext cx="465313" cy="3343238"/>
          </a:xfrm>
          <a:custGeom>
            <a:avLst/>
            <a:gdLst>
              <a:gd name="connsiteX0" fmla="*/ 1773382 w 1773382"/>
              <a:gd name="connsiteY0" fmla="*/ 0 h 3445164"/>
              <a:gd name="connsiteX1" fmla="*/ 249382 w 1773382"/>
              <a:gd name="connsiteY1" fmla="*/ 1246909 h 3445164"/>
              <a:gd name="connsiteX2" fmla="*/ 0 w 1773382"/>
              <a:gd name="connsiteY2" fmla="*/ 3445164 h 3445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3382" h="3445164">
                <a:moveTo>
                  <a:pt x="1773382" y="0"/>
                </a:moveTo>
                <a:cubicBezTo>
                  <a:pt x="1159164" y="336357"/>
                  <a:pt x="544946" y="672715"/>
                  <a:pt x="249382" y="1246909"/>
                </a:cubicBezTo>
                <a:cubicBezTo>
                  <a:pt x="-46182" y="1821103"/>
                  <a:pt x="43103" y="3055697"/>
                  <a:pt x="0" y="3445164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 28"/>
          <p:cNvSpPr/>
          <p:nvPr/>
        </p:nvSpPr>
        <p:spPr>
          <a:xfrm>
            <a:off x="3212127" y="2133657"/>
            <a:ext cx="1467077" cy="158929"/>
          </a:xfrm>
          <a:custGeom>
            <a:avLst/>
            <a:gdLst>
              <a:gd name="connsiteX0" fmla="*/ 1773382 w 1773382"/>
              <a:gd name="connsiteY0" fmla="*/ 0 h 3445164"/>
              <a:gd name="connsiteX1" fmla="*/ 249382 w 1773382"/>
              <a:gd name="connsiteY1" fmla="*/ 1246909 h 3445164"/>
              <a:gd name="connsiteX2" fmla="*/ 0 w 1773382"/>
              <a:gd name="connsiteY2" fmla="*/ 3445164 h 3445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3382" h="3445164">
                <a:moveTo>
                  <a:pt x="1773382" y="0"/>
                </a:moveTo>
                <a:cubicBezTo>
                  <a:pt x="1159164" y="336357"/>
                  <a:pt x="544946" y="672715"/>
                  <a:pt x="249382" y="1246909"/>
                </a:cubicBezTo>
                <a:cubicBezTo>
                  <a:pt x="-46182" y="1821103"/>
                  <a:pt x="43103" y="3055697"/>
                  <a:pt x="0" y="3445164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https://openclipart.org/image/300px/svg_to_png/7449/freedo-Compass-ros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885" y="1841623"/>
            <a:ext cx="700193" cy="705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Straight Arrow Connector 31"/>
          <p:cNvCxnSpPr/>
          <p:nvPr/>
        </p:nvCxnSpPr>
        <p:spPr>
          <a:xfrm flipH="1">
            <a:off x="3212127" y="2353810"/>
            <a:ext cx="1401251" cy="5461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98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730509"/>
          </a:xfrm>
        </p:spPr>
        <p:txBody>
          <a:bodyPr/>
          <a:lstStyle/>
          <a:p>
            <a:pPr algn="r" rtl="1"/>
            <a:r>
              <a:rPr lang="ar-SA" dirty="0" smtClean="0"/>
              <a:t>التوقف عند خط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52601"/>
            <a:ext cx="4197927" cy="3453244"/>
          </a:xfrm>
        </p:spPr>
        <p:txBody>
          <a:bodyPr>
            <a:noAutofit/>
          </a:bodyPr>
          <a:lstStyle/>
          <a:p>
            <a:pPr algn="r" rtl="1"/>
            <a:r>
              <a:rPr lang="ar-SA" sz="2400" dirty="0" smtClean="0"/>
              <a:t>قم ببرمجة الروبوت الخاص بك للسير الى الأمام والتوقف تماما عند الخط الثالث</a:t>
            </a:r>
          </a:p>
          <a:p>
            <a:pPr algn="r" rtl="1"/>
            <a:endParaRPr lang="ar-SA" sz="2400" dirty="0" smtClean="0"/>
          </a:p>
          <a:p>
            <a:pPr algn="r" rtl="1"/>
            <a:r>
              <a:rPr lang="ar-SA" sz="2400" dirty="0" smtClean="0"/>
              <a:t>يجب عليك استخدام أمر التكرار واستخدام احدى الحساسات!</a:t>
            </a:r>
          </a:p>
          <a:p>
            <a:pPr algn="r" rtl="1"/>
            <a:endParaRPr lang="ar-SA" sz="2400" dirty="0" smtClean="0"/>
          </a:p>
          <a:p>
            <a:pPr algn="r" rtl="1"/>
            <a:r>
              <a:rPr lang="ar-SA" sz="2400" dirty="0" smtClean="0"/>
              <a:t>ما هو الحساس الذي ستستخدمه؟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67130" y="1948070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67130" y="2749509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67130" y="3537696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67130" y="4339454"/>
            <a:ext cx="1789044" cy="78187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251706" y="2821131"/>
            <a:ext cx="0" cy="303664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9103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This tutorial was created by Sanjay Seshan and Arvind Seshan from Droids Robotics.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More lessons are available at www.ev3lessons.com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Author’s Email: </a:t>
            </a:r>
            <a:r>
              <a:rPr lang="en-US" sz="1800" dirty="0" smtClean="0">
                <a:hlinkClick r:id="rId2"/>
              </a:rPr>
              <a:t>team@droidsrobotics.org</a:t>
            </a:r>
            <a:endParaRPr lang="en-US" sz="1800" dirty="0" smtClean="0"/>
          </a:p>
          <a:p>
            <a:pPr marL="342900" indent="-342900">
              <a:buFont typeface="Arial"/>
              <a:buChar char="•"/>
            </a:pPr>
            <a:endParaRPr lang="en-US" sz="1800" b="0" dirty="0"/>
          </a:p>
          <a:p>
            <a:pPr marL="342900" indent="-342900" algn="r" rtl="1">
              <a:buFont typeface="Arial"/>
              <a:buChar char="•"/>
            </a:pPr>
            <a:r>
              <a:rPr lang="ar-SA" sz="1800" b="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قام بتعريب هذا العمل الأستاذ عبد الملك حلواني، البريد الإلكتروني: </a:t>
            </a:r>
            <a:r>
              <a:rPr lang="en-US" sz="18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ahalawani@live.com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EV3Lessons.com, 2015, (Last edit: 2/28/2015)</a:t>
            </a:r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74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6215</TotalTime>
  <Words>301</Words>
  <Application>Microsoft Office PowerPoint</Application>
  <PresentationFormat>عرض على الشاشة (3:4)‏</PresentationFormat>
  <Paragraphs>55</Paragraphs>
  <Slides>6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Helvetica Neue</vt:lpstr>
      <vt:lpstr>Simplified Arabic</vt:lpstr>
      <vt:lpstr>Tahoma</vt:lpstr>
      <vt:lpstr>Essential</vt:lpstr>
      <vt:lpstr>BEGINNER EV3 PROGRAMMING Lesson</vt:lpstr>
      <vt:lpstr>تعليمات للمدرس</vt:lpstr>
      <vt:lpstr>المتاهة الأولى: السير الى الأمام ثم الالتفاف</vt:lpstr>
      <vt:lpstr>المتاهة الثانية: استخدام الحساسات</vt:lpstr>
      <vt:lpstr>التوقف عند خط</vt:lpstr>
      <vt:lpstr>CREDITS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Sanjay Seshan</dc:creator>
  <cp:lastModifiedBy>Abdelmalek Halawani</cp:lastModifiedBy>
  <cp:revision>9</cp:revision>
  <dcterms:created xsi:type="dcterms:W3CDTF">2014-08-07T02:19:13Z</dcterms:created>
  <dcterms:modified xsi:type="dcterms:W3CDTF">2015-08-03T13:04:02Z</dcterms:modified>
</cp:coreProperties>
</file>