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4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4" r:id="rId1"/>
    <p:sldMasterId id="2147483726" r:id="rId2"/>
  </p:sldMasterIdLst>
  <p:notesMasterIdLst>
    <p:notesMasterId r:id="rId44"/>
  </p:notesMasterIdLst>
  <p:handoutMasterIdLst>
    <p:handoutMasterId r:id="rId45"/>
  </p:handoutMasterIdLst>
  <p:sldIdLst>
    <p:sldId id="479" r:id="rId3"/>
    <p:sldId id="480" r:id="rId4"/>
    <p:sldId id="536" r:id="rId5"/>
    <p:sldId id="524" r:id="rId6"/>
    <p:sldId id="528" r:id="rId7"/>
    <p:sldId id="529" r:id="rId8"/>
    <p:sldId id="531" r:id="rId9"/>
    <p:sldId id="532" r:id="rId10"/>
    <p:sldId id="530" r:id="rId11"/>
    <p:sldId id="482" r:id="rId12"/>
    <p:sldId id="495" r:id="rId13"/>
    <p:sldId id="422" r:id="rId14"/>
    <p:sldId id="496" r:id="rId15"/>
    <p:sldId id="534" r:id="rId16"/>
    <p:sldId id="424" r:id="rId17"/>
    <p:sldId id="429" r:id="rId18"/>
    <p:sldId id="430" r:id="rId19"/>
    <p:sldId id="483" r:id="rId20"/>
    <p:sldId id="436" r:id="rId21"/>
    <p:sldId id="497" r:id="rId22"/>
    <p:sldId id="437" r:id="rId23"/>
    <p:sldId id="533" r:id="rId24"/>
    <p:sldId id="439" r:id="rId25"/>
    <p:sldId id="454" r:id="rId26"/>
    <p:sldId id="505" r:id="rId27"/>
    <p:sldId id="457" r:id="rId28"/>
    <p:sldId id="458" r:id="rId29"/>
    <p:sldId id="459" r:id="rId30"/>
    <p:sldId id="460" r:id="rId31"/>
    <p:sldId id="461" r:id="rId32"/>
    <p:sldId id="462" r:id="rId33"/>
    <p:sldId id="522" r:id="rId34"/>
    <p:sldId id="521" r:id="rId35"/>
    <p:sldId id="520" r:id="rId36"/>
    <p:sldId id="463" r:id="rId37"/>
    <p:sldId id="535" r:id="rId38"/>
    <p:sldId id="464" r:id="rId39"/>
    <p:sldId id="465" r:id="rId40"/>
    <p:sldId id="466" r:id="rId41"/>
    <p:sldId id="467" r:id="rId42"/>
    <p:sldId id="468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B7B7"/>
    <a:srgbClr val="6BD7FF"/>
    <a:srgbClr val="00B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6" autoAdjust="0"/>
    <p:restoredTop sz="99563" autoAdjust="0"/>
  </p:normalViewPr>
  <p:slideViewPr>
    <p:cSldViewPr snapToGrid="0" snapToObjects="1">
      <p:cViewPr varScale="1">
        <p:scale>
          <a:sx n="60" d="100"/>
          <a:sy n="60" d="100"/>
        </p:scale>
        <p:origin x="44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8" d="100"/>
        <a:sy n="12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9B3D7-15CB-9343-AA49-EFB5A8F33F18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9BD6B-3536-BC44-B54A-7079C6CEB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032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EFF1E-85A1-6640-AFB9-C38833E80A84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67457-1E83-1040-AFF7-8D09C473D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8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637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415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432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Right side</a:t>
            </a: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985AEE0-3598-4062-9022-895D296AD73A}" type="slidenum">
              <a:rPr lang="en-US">
                <a:latin typeface="Calibri" pitchFamily="34" charset="0"/>
              </a:rPr>
              <a:pPr eaLnBrk="1" hangingPunct="1"/>
              <a:t>37</a:t>
            </a:fld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266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Right side</a:t>
            </a: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985AEE0-3598-4062-9022-895D296AD73A}" type="slidenum">
              <a:rPr lang="en-US">
                <a:latin typeface="Calibri" pitchFamily="34" charset="0"/>
              </a:rPr>
              <a:pPr eaLnBrk="1" hangingPunct="1"/>
              <a:t>38</a:t>
            </a:fld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266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3736C-B73A-49BD-907A-B46D5C358051}" type="datetime1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9/05/2015)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F250A-20D8-4DB0-B518-5D0FE3A4B125}" type="datetime1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9/05/2015)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4607-1298-45AB-87AA-84BED9998DF0}" type="datetime1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9/05/2015)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5E19-5423-4520-B9BB-9BDF29FDE0DA}" type="datetime1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9/05/2015)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88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8D471-595D-4BCB-9C2B-EC16E2036986}" type="datetime1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9/05/2015)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324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263F2-4C7E-4389-B831-B1CD3AE6CE00}" type="datetime1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9/05/2015)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90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B96C5-A1D3-4142-B7E9-1B3DC00E3769}" type="datetime1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9/05/2015)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80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D95BB-0AF8-403C-A125-9FBAEE09B46F}" type="datetime1">
              <a:rPr lang="en-US" smtClean="0"/>
              <a:t>9/8/2015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9/05/2015)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485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82771-AFB0-4818-A790-F0B3F6E6999A}" type="datetime1">
              <a:rPr lang="en-US" smtClean="0"/>
              <a:t>9/8/2015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9/05/2015)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3931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83729-E711-499C-AC15-DEB8A6DA567D}" type="datetime1">
              <a:rPr lang="en-US" smtClean="0"/>
              <a:t>9/8/2015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9/05/2015)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736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7FE6-AE96-48AA-BE56-ADBDF2C13555}" type="datetime1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9/05/2015)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50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011F2-2AF8-41DA-9D62-B6ABACF023CD}" type="datetime1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9/05/2015)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81721-C888-4F8C-90EE-E49082530993}" type="datetime1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9/05/2015)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5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29846-2DA0-4539-B9BE-3FEE49E44111}" type="datetime1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9/05/2015)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841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13A2-1DFE-4F9B-B62D-426CB88031B1}" type="datetime1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9/05/2015)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17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30B95-228F-4D11-9828-2B959D5810FE}" type="datetime1">
              <a:rPr lang="en-US" smtClean="0"/>
              <a:t>9/8/2015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Copyright © EV3Lessons.com 2015 (Last edit: 9/05/2015)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DCECB-C290-45A2-8D80-51E657D5BB1F}" type="datetime1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9/05/2015)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94075-8A4E-49ED-9B3B-DDF9FD00A4D1}" type="datetime1">
              <a:rPr lang="en-US" smtClean="0"/>
              <a:t>9/8/2015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9/05/2015)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75B3A-2460-41D9-9773-0342FA83EBA1}" type="datetime1">
              <a:rPr lang="en-US" smtClean="0"/>
              <a:t>9/8/2015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9/05/2015)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4DAC0-989E-4986-9C7F-8B0847B5D79F}" type="datetime1">
              <a:rPr lang="en-US" smtClean="0"/>
              <a:t>9/8/2015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9/05/2015)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BA4CB-BF89-4E18-8A3A-FB345B349A83}" type="datetime1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9/05/2015)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473EB-4264-466E-8DAF-E591B90474F0}" type="datetime1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9/05/2015)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314D341A-1B7A-4757-870D-C23D7923CB84}" type="datetime1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Copyright © EV3Lessons.com 2015 (Last edit: 9/05/2015)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 userDrawn="1"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2B736-D8B8-4A96-8177-FD789BC4F8B6}" type="datetime1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© EV3Lessons.com 2015 (Last edit: 9/05/2015)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37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calgary.ca/IOSTEM/files/IOSTEM/media_crop/44/public/sensors.jp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slideLayout" Target="../slideLayouts/slideLayout6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tags" Target="../tags/tag27.xml"/><Relationship Id="rId18" Type="http://schemas.openxmlformats.org/officeDocument/2006/relationships/tags" Target="../tags/tag32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tags" Target="../tags/tag26.xml"/><Relationship Id="rId17" Type="http://schemas.openxmlformats.org/officeDocument/2006/relationships/tags" Target="../tags/tag31.xml"/><Relationship Id="rId2" Type="http://schemas.openxmlformats.org/officeDocument/2006/relationships/tags" Target="../tags/tag16.xml"/><Relationship Id="rId16" Type="http://schemas.openxmlformats.org/officeDocument/2006/relationships/tags" Target="../tags/tag30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tags" Target="../tags/tag25.xml"/><Relationship Id="rId5" Type="http://schemas.openxmlformats.org/officeDocument/2006/relationships/tags" Target="../tags/tag19.xml"/><Relationship Id="rId15" Type="http://schemas.openxmlformats.org/officeDocument/2006/relationships/tags" Target="../tags/tag29.xml"/><Relationship Id="rId10" Type="http://schemas.openxmlformats.org/officeDocument/2006/relationships/tags" Target="../tags/tag24.xml"/><Relationship Id="rId19" Type="http://schemas.openxmlformats.org/officeDocument/2006/relationships/slideLayout" Target="../slideLayouts/slideLayout6.xml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tags" Target="../tags/tag2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30.emf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56675"/>
            <a:ext cx="7772400" cy="4571999"/>
          </a:xfrm>
        </p:spPr>
        <p:txBody>
          <a:bodyPr/>
          <a:lstStyle/>
          <a:p>
            <a:pPr algn="ctr"/>
            <a:r>
              <a:rPr lang="en-US" sz="6600" dirty="0" smtClean="0"/>
              <a:t>BEGINNER FLL PROGRAMMING WORKSHOP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2357" y="4848727"/>
            <a:ext cx="6858000" cy="914400"/>
          </a:xfrm>
        </p:spPr>
        <p:txBody>
          <a:bodyPr/>
          <a:lstStyle/>
          <a:p>
            <a:pPr algn="ctr"/>
            <a:r>
              <a:rPr lang="en-US" dirty="0" smtClean="0"/>
              <a:t>By DROIDS ROBOTICS &amp; EV3LESSONS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82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Sensors in FLL?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Sensors can help you know your position on the FLL table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Sensors can help you be more accurate therefore receiving less touch penalties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Sensors can help you do accurate turns, straighten up on lines, move until a certain distance from a wall, and know when you are on a wall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Moving up to a mission model accurately might need a sensor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9/05/2015)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1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a sensor?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930166"/>
            <a:ext cx="8245474" cy="519599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 sensor lets an EV3 program measure and collect data about is surroundings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EV3 sensors for FLL include:</a:t>
            </a:r>
          </a:p>
          <a:p>
            <a:pPr marL="800100" lvl="1" indent="-342900"/>
            <a:r>
              <a:rPr lang="en-US" dirty="0" smtClean="0">
                <a:solidFill>
                  <a:srgbClr val="00B050"/>
                </a:solidFill>
              </a:rPr>
              <a:t>Color – measures color and darkness</a:t>
            </a:r>
          </a:p>
          <a:p>
            <a:pPr marL="800100" lvl="1" indent="-342900"/>
            <a:r>
              <a:rPr lang="en-US" dirty="0" smtClean="0">
                <a:solidFill>
                  <a:srgbClr val="00B050"/>
                </a:solidFill>
              </a:rPr>
              <a:t>Gyro – measures rotation of robot </a:t>
            </a:r>
          </a:p>
          <a:p>
            <a:pPr marL="800100" lvl="1" indent="-342900"/>
            <a:r>
              <a:rPr lang="en-US" dirty="0" smtClean="0">
                <a:solidFill>
                  <a:srgbClr val="00B050"/>
                </a:solidFill>
              </a:rPr>
              <a:t>Ultrasonic – measures distance to nearby surfaces</a:t>
            </a:r>
          </a:p>
          <a:p>
            <a:pPr marL="800100" lvl="1" indent="-342900"/>
            <a:r>
              <a:rPr lang="en-US" dirty="0" smtClean="0">
                <a:solidFill>
                  <a:srgbClr val="00B050"/>
                </a:solidFill>
              </a:rPr>
              <a:t>Touch – measures contact with surface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26" name="Picture 2" descr="http://www.ucalgary.ca/IOSTEM/files/IOSTEM/media_crop/44/public/senso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837" y="4346768"/>
            <a:ext cx="5715070" cy="182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6225020"/>
            <a:ext cx="73694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Image from: </a:t>
            </a:r>
            <a:r>
              <a:rPr lang="en-US" sz="1100" dirty="0">
                <a:hlinkClick r:id="rId4"/>
              </a:rPr>
              <a:t>http://</a:t>
            </a:r>
            <a:r>
              <a:rPr lang="en-US" sz="1100" dirty="0" smtClean="0">
                <a:hlinkClick r:id="rId4"/>
              </a:rPr>
              <a:t>www.ucalgary.ca/IOSTEM/files/IOSTEM/media_crop/44/public/sensors.jpg</a:t>
            </a:r>
            <a:r>
              <a:rPr lang="en-US" sz="1100" dirty="0" smtClean="0"/>
              <a:t>  </a:t>
            </a:r>
            <a:endParaRPr lang="en-US" sz="11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9/05/2015)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6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TOUCH SENSOR?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707" y="1408946"/>
            <a:ext cx="5721393" cy="499534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Touch Sensor can detect when the sensor’s red button has been pressed or released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With this information, you can program an action when the sensor is: </a:t>
            </a:r>
          </a:p>
          <a:p>
            <a:pPr algn="r"/>
            <a:r>
              <a:rPr lang="en-US" b="0" dirty="0" smtClean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9/05/2015)</a:t>
            </a:r>
            <a:endParaRPr lang="en-US"/>
          </a:p>
        </p:txBody>
      </p:sp>
      <p:pic>
        <p:nvPicPr>
          <p:cNvPr id="8" name="Picture 7" descr="Screen Shot 2014-08-08 at 6.00.39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1" r="21771" b="11300"/>
          <a:stretch/>
        </p:blipFill>
        <p:spPr>
          <a:xfrm>
            <a:off x="6244639" y="1378098"/>
            <a:ext cx="1728714" cy="23922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38928" y="2655772"/>
            <a:ext cx="2034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Currently Pressed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7108" y="3025104"/>
            <a:ext cx="2146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Currently Released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03156" y="3370080"/>
            <a:ext cx="1070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Bumped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43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When might you use this </a:t>
            </a:r>
            <a:r>
              <a:rPr lang="en-US" dirty="0" smtClean="0"/>
              <a:t>sensor IN FLL?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Useful </a:t>
            </a:r>
            <a:r>
              <a:rPr lang="en-US" dirty="0"/>
              <a:t>for programming “moving until touch sensor is pressed/</a:t>
            </a:r>
            <a:r>
              <a:rPr lang="en-US" dirty="0" smtClean="0"/>
              <a:t>released”</a:t>
            </a: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/>
              <a:t>For example, if you put a touch sensor on the front the robot, you can have it stop moving if it runs into something.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You can also have your program start or stop when a touch sensor is pressed.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9/05/2015)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 on and OFF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9/05/2015)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35105" y="4975041"/>
            <a:ext cx="3128895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Rookie Tip: </a:t>
            </a:r>
            <a:r>
              <a:rPr lang="en-US" dirty="0" smtClean="0"/>
              <a:t>Motor On needs to be followed by another block (e.g. Wait Block)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301374"/>
            <a:ext cx="5683541" cy="353907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What would happen if you placed a Move Steering Block and left the motor “On”?</a:t>
            </a:r>
          </a:p>
          <a:p>
            <a:r>
              <a:rPr lang="en-US" dirty="0" smtClean="0"/>
              <a:t>Would the robot…</a:t>
            </a:r>
          </a:p>
          <a:p>
            <a:r>
              <a:rPr lang="en-US" dirty="0" smtClean="0"/>
              <a:t>	1) Move?</a:t>
            </a:r>
          </a:p>
          <a:p>
            <a:r>
              <a:rPr lang="en-US" dirty="0" smtClean="0"/>
              <a:t>	2) Move for a little while?</a:t>
            </a:r>
          </a:p>
          <a:p>
            <a:r>
              <a:rPr lang="en-US" dirty="0" smtClean="0"/>
              <a:t>	3) Not move at all?</a:t>
            </a:r>
          </a:p>
          <a:p>
            <a:endParaRPr lang="en-US" dirty="0"/>
          </a:p>
          <a:p>
            <a:r>
              <a:rPr lang="en-US" dirty="0" smtClean="0"/>
              <a:t>ANS.</a:t>
            </a:r>
          </a:p>
          <a:p>
            <a:endParaRPr lang="en-US" dirty="0" smtClean="0"/>
          </a:p>
          <a:p>
            <a:r>
              <a:rPr lang="en-US" dirty="0" smtClean="0"/>
              <a:t>What does Motor Off do?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952" y="1531006"/>
            <a:ext cx="2191430" cy="1517144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072887" y="2514362"/>
            <a:ext cx="667262" cy="629478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2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69425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 you program with the Touch Sensor?</a:t>
            </a:r>
            <a:endParaRPr lang="en-US" dirty="0"/>
          </a:p>
        </p:txBody>
      </p:sp>
      <p:pic>
        <p:nvPicPr>
          <p:cNvPr id="6" name="Picture 5" descr="Screen Shot 2014-08-07 at 12.27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74" y="2640712"/>
            <a:ext cx="3354455" cy="3898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4148" y="1694736"/>
            <a:ext cx="31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>
                  <a:solidFill>
                    <a:srgbClr val="FF6600"/>
                  </a:solidFill>
                </a:ln>
              </a:rPr>
              <a:t>Wait For Block</a:t>
            </a:r>
            <a:endParaRPr lang="en-US" sz="2800" b="1" dirty="0">
              <a:ln>
                <a:solidFill>
                  <a:srgbClr val="FF6600"/>
                </a:solidFill>
              </a:ln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15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039060" y="3167809"/>
            <a:ext cx="2282426" cy="2359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u="sng" dirty="0" smtClean="0"/>
              <a:t>Orange Flow Tab: Wait for Block</a:t>
            </a:r>
          </a:p>
          <a:p>
            <a:pPr lvl="1"/>
            <a:r>
              <a:rPr lang="en-US" dirty="0" smtClean="0"/>
              <a:t>Used to wait for a sensor reading (or time)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9/05/2015)</a:t>
            </a:r>
            <a:endParaRPr lang="en-US"/>
          </a:p>
        </p:txBody>
      </p:sp>
      <p:pic>
        <p:nvPicPr>
          <p:cNvPr id="11" name="Picture 10" descr="Screen Shot 2014-08-08 at 6.00.39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1" r="21771" b="11300"/>
          <a:stretch/>
        </p:blipFill>
        <p:spPr>
          <a:xfrm>
            <a:off x="3626800" y="3156487"/>
            <a:ext cx="1322819" cy="183053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616009" y="3124102"/>
            <a:ext cx="682869" cy="6918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0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26396"/>
            <a:ext cx="4414983" cy="478918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Program your robot to move until it hits the edge of a wall. Then back up and turn right 90 degrees.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2050" y="1609410"/>
            <a:ext cx="1423624" cy="1291340"/>
          </a:xfrm>
          <a:prstGeom prst="rect">
            <a:avLst/>
          </a:prstGeom>
        </p:spPr>
      </p:pic>
      <p:pic>
        <p:nvPicPr>
          <p:cNvPr id="4" name="Picture 3" descr="Screen Shot 2014-08-08 at 6.00.3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250" y="1412696"/>
            <a:ext cx="2209800" cy="3009900"/>
          </a:xfrm>
          <a:prstGeom prst="rect">
            <a:avLst/>
          </a:prstGeom>
        </p:spPr>
      </p:pic>
      <p:pic>
        <p:nvPicPr>
          <p:cNvPr id="6" name="Picture 5" descr="Screen Shot 2014-08-07 at 12.27.3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830" y="1022882"/>
            <a:ext cx="3354455" cy="3898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58614" y="3059546"/>
            <a:ext cx="1773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 = released</a:t>
            </a:r>
          </a:p>
          <a:p>
            <a:r>
              <a:rPr lang="en-US" dirty="0" smtClean="0"/>
              <a:t>1 = pressed</a:t>
            </a:r>
          </a:p>
          <a:p>
            <a:r>
              <a:rPr lang="en-US" dirty="0" smtClean="0"/>
              <a:t>2 = bumped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558614" y="3313545"/>
            <a:ext cx="1465477" cy="4271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2182" y="5137528"/>
            <a:ext cx="32630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Hint: </a:t>
            </a:r>
            <a:r>
              <a:rPr lang="en-US" dirty="0" smtClean="0"/>
              <a:t>You will combine Move Steering + Turning + Wait Block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9/05/2015)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03564" y="3740727"/>
            <a:ext cx="3352800" cy="2410691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747873" y="3982876"/>
            <a:ext cx="1199001" cy="1371767"/>
            <a:chOff x="6507213" y="1384746"/>
            <a:chExt cx="1199001" cy="1371767"/>
          </a:xfrm>
        </p:grpSpPr>
        <p:grpSp>
          <p:nvGrpSpPr>
            <p:cNvPr id="14" name="Group 13"/>
            <p:cNvGrpSpPr/>
            <p:nvPr/>
          </p:nvGrpSpPr>
          <p:grpSpPr>
            <a:xfrm rot="5400000">
              <a:off x="6518630" y="1512901"/>
              <a:ext cx="1141996" cy="1164830"/>
              <a:chOff x="6310708" y="2223671"/>
              <a:chExt cx="809489" cy="898563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6451830" y="2223671"/>
                <a:ext cx="519438" cy="89856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20" name="Oval 19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7216809" y="1384746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240594" y="2387181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  <p:cxnSp>
        <p:nvCxnSpPr>
          <p:cNvPr id="21" name="Straight Arrow Connector 20"/>
          <p:cNvCxnSpPr/>
          <p:nvPr/>
        </p:nvCxnSpPr>
        <p:spPr>
          <a:xfrm>
            <a:off x="2937168" y="4677410"/>
            <a:ext cx="108065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583593" y="5065356"/>
            <a:ext cx="0" cy="60016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3477495" y="4889846"/>
            <a:ext cx="54032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337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Challenge Solution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9/05/2015)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15804" b="66665"/>
          <a:stretch/>
        </p:blipFill>
        <p:spPr>
          <a:xfrm>
            <a:off x="678578" y="2245489"/>
            <a:ext cx="7341219" cy="8565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28" t="8235" r="1496" b="9057"/>
          <a:stretch/>
        </p:blipFill>
        <p:spPr>
          <a:xfrm>
            <a:off x="206856" y="3150888"/>
            <a:ext cx="8495818" cy="11111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57223" b="5820"/>
          <a:stretch/>
        </p:blipFill>
        <p:spPr>
          <a:xfrm>
            <a:off x="761530" y="4304678"/>
            <a:ext cx="7341219" cy="180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17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Program with the Ultrasonic?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similar to the touch sensor</a:t>
            </a:r>
          </a:p>
          <a:p>
            <a:r>
              <a:rPr lang="en-US" dirty="0" smtClean="0"/>
              <a:t>Just change the wait for block to wait for a reading from the ultrasonic sensor</a:t>
            </a:r>
          </a:p>
          <a:p>
            <a:r>
              <a:rPr lang="en-US" dirty="0" smtClean="0"/>
              <a:t>	Use it to stay a particular distance away from the wall or mission model.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9/05/2015)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54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the color sensor?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47560"/>
            <a:ext cx="5938830" cy="5058900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What are they?  Sensors that detect the intensity of light that enters 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Three modes: Color, Reflected Light Intensity and Ambient Light Intensity</a:t>
            </a:r>
          </a:p>
          <a:p>
            <a:pPr marL="800100" lvl="1" indent="-342900"/>
            <a:r>
              <a:rPr lang="en-US" b="1" dirty="0" smtClean="0">
                <a:solidFill>
                  <a:srgbClr val="FF0000"/>
                </a:solidFill>
              </a:rPr>
              <a:t>Color Mode</a:t>
            </a:r>
            <a:r>
              <a:rPr lang="en-US" b="1" dirty="0" smtClean="0"/>
              <a:t>: </a:t>
            </a:r>
            <a:r>
              <a:rPr lang="en-US" b="0" dirty="0" smtClean="0"/>
              <a:t>Recognizes 7 colors (black, brown, blue, green, yellow, red, white) and No Color</a:t>
            </a:r>
          </a:p>
          <a:p>
            <a:pPr marL="800100" lvl="1" indent="-342900"/>
            <a:r>
              <a:rPr lang="en-US" b="1" dirty="0" smtClean="0"/>
              <a:t>Reflected Light: </a:t>
            </a:r>
            <a:r>
              <a:rPr lang="en-US" b="0" dirty="0" smtClean="0"/>
              <a:t>Measures the intensity of the light reflected back from a lamp that emits a red light. (0=very dark and 100=very light)</a:t>
            </a:r>
          </a:p>
          <a:p>
            <a:pPr marL="800100" lvl="1" indent="-342900"/>
            <a:r>
              <a:rPr lang="en-US" b="1" dirty="0" smtClean="0"/>
              <a:t>Ambient Light: </a:t>
            </a:r>
            <a:r>
              <a:rPr lang="en-US" b="0" dirty="0" smtClean="0"/>
              <a:t>Measures the strength of the light that enters the sensor from the environment. </a:t>
            </a:r>
            <a:r>
              <a:rPr lang="en-US" b="0" dirty="0"/>
              <a:t>(0=very dark and 100=very light)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5185" y="2256419"/>
            <a:ext cx="1962198" cy="184868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9/05/2015)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1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this workshop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6336"/>
            <a:ext cx="8245474" cy="4373563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Use sensors to solve FLL missions 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	</a:t>
            </a:r>
            <a:r>
              <a:rPr lang="en-US" dirty="0" smtClean="0"/>
              <a:t>Wait For Block with a Sensor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	</a:t>
            </a:r>
            <a:r>
              <a:rPr lang="en-US" dirty="0" smtClean="0"/>
              <a:t>Line Following with Loops &amp; Switches</a:t>
            </a:r>
          </a:p>
          <a:p>
            <a:r>
              <a:rPr lang="en-US" dirty="0"/>
              <a:t>	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Learn some tips &amp; tricks in building and programming</a:t>
            </a: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Understand where on the Trash Trek Mat you can use these techniques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9/05/2015)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63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a Color Sensor in FLL?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6562"/>
            <a:ext cx="8245474" cy="2457283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FLL mats have many lines that you can use to make your robot more reliable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Use the color sensor to </a:t>
            </a:r>
            <a:r>
              <a:rPr lang="en-US" dirty="0" smtClean="0">
                <a:solidFill>
                  <a:srgbClr val="FF0000"/>
                </a:solidFill>
              </a:rPr>
              <a:t>move until a line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follow a line</a:t>
            </a:r>
            <a:r>
              <a:rPr lang="en-US" dirty="0" smtClean="0"/>
              <a:t>, and         </a:t>
            </a:r>
            <a:r>
              <a:rPr lang="en-US" dirty="0" smtClean="0">
                <a:solidFill>
                  <a:srgbClr val="FF0000"/>
                </a:solidFill>
              </a:rPr>
              <a:t>square up on a line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We will teach you </a:t>
            </a:r>
            <a:r>
              <a:rPr lang="en-US" dirty="0"/>
              <a:t>to move until a </a:t>
            </a:r>
            <a:r>
              <a:rPr lang="en-US" dirty="0" smtClean="0"/>
              <a:t>line and follow a line in this workshop.  The </a:t>
            </a:r>
            <a:r>
              <a:rPr lang="en-US" dirty="0"/>
              <a:t>other square up on a </a:t>
            </a:r>
            <a:r>
              <a:rPr lang="en-US" dirty="0" smtClean="0"/>
              <a:t>line lesson is available on EV3Lessons.com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9/05/2015)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20</a:t>
            </a:fld>
            <a:endParaRPr lang="en-US"/>
          </a:p>
        </p:txBody>
      </p:sp>
      <p:pic>
        <p:nvPicPr>
          <p:cNvPr id="8" name="Picture 7" descr="trashtrek-fiel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596" y="3880550"/>
            <a:ext cx="4892780" cy="268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27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MOVE STEERING TIP: COAST or Brake?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52600"/>
            <a:ext cx="5814291" cy="43735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Something more about the Move Steering Block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You will notice you have an option to COAST or BRAKE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Coast </a:t>
            </a:r>
            <a:r>
              <a:rPr lang="en-US" b="0" dirty="0"/>
              <a:t>will make the motors keep moving.  </a:t>
            </a:r>
            <a:r>
              <a:rPr lang="en-US" b="0" dirty="0" smtClean="0"/>
              <a:t>Brake makes </a:t>
            </a:r>
            <a:r>
              <a:rPr lang="en-US" b="0" dirty="0"/>
              <a:t>the motors stop immediately. </a:t>
            </a:r>
            <a:endParaRPr lang="en-US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Which </a:t>
            </a:r>
            <a:r>
              <a:rPr lang="en-US" b="0" dirty="0"/>
              <a:t>do you use to stop EXACTLY on </a:t>
            </a:r>
            <a:r>
              <a:rPr lang="en-US" b="0" dirty="0" smtClean="0"/>
              <a:t>a colored line</a:t>
            </a:r>
            <a:r>
              <a:rPr lang="en-US" b="0" dirty="0"/>
              <a:t>?</a:t>
            </a:r>
          </a:p>
          <a:p>
            <a:endParaRPr lang="en-US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9/05/2015)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 descr="Screen Shot 2014-08-08 at 6.46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635" y="1752600"/>
            <a:ext cx="1840923" cy="1521493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5994400" y="2918691"/>
            <a:ext cx="143769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465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SENSOR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186" y="932639"/>
            <a:ext cx="3486540" cy="5056206"/>
          </a:xfrm>
        </p:spPr>
        <p:txBody>
          <a:bodyPr>
            <a:normAutofit/>
          </a:bodyPr>
          <a:lstStyle/>
          <a:p>
            <a:r>
              <a:rPr lang="en-US" dirty="0" smtClean="0"/>
              <a:t>Make the robot move up to a black line using the color sensor?</a:t>
            </a:r>
          </a:p>
          <a:p>
            <a:r>
              <a:rPr lang="en-US" dirty="0" smtClean="0"/>
              <a:t>Step 1: </a:t>
            </a:r>
            <a:r>
              <a:rPr lang="en-US" dirty="0"/>
              <a:t>Use Wait For Color</a:t>
            </a:r>
          </a:p>
          <a:p>
            <a:r>
              <a:rPr lang="en-US" dirty="0" smtClean="0"/>
              <a:t>Step 2: </a:t>
            </a:r>
            <a:r>
              <a:rPr lang="en-US" dirty="0"/>
              <a:t>Use the color sensor in COLOR MODE</a:t>
            </a:r>
          </a:p>
          <a:p>
            <a:r>
              <a:rPr lang="en-US" dirty="0" smtClean="0"/>
              <a:t>Step 3: Coast or Brake?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b="0" dirty="0" smtClean="0">
                <a:solidFill>
                  <a:srgbClr val="FF0000"/>
                </a:solidFill>
              </a:rPr>
              <a:t>Hint: You will use Move Steering (think about motor on and off) and Wait for “Color”</a:t>
            </a:r>
            <a:endParaRPr lang="en-US" b="0" dirty="0"/>
          </a:p>
        </p:txBody>
      </p:sp>
      <p:pic>
        <p:nvPicPr>
          <p:cNvPr id="8" name="Picture 7" descr="Screen Shot 2014-08-08 at 6.40.38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3"/>
          <a:stretch/>
        </p:blipFill>
        <p:spPr>
          <a:xfrm>
            <a:off x="4537364" y="1333026"/>
            <a:ext cx="4306746" cy="3804701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075545" y="2297546"/>
            <a:ext cx="4849384" cy="704272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Screen Shot 2014-08-08 at 6.46.2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713" y="5218545"/>
            <a:ext cx="1840923" cy="152149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9/05/2015)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9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Sensor Challenge Solution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7657067" y="1803731"/>
            <a:ext cx="932751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7657067" y="5490740"/>
            <a:ext cx="932751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8024706" y="2004257"/>
            <a:ext cx="0" cy="33554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561683" y="1366551"/>
            <a:ext cx="941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FINISH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561683" y="5677029"/>
            <a:ext cx="915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</a:t>
            </a:r>
            <a:endParaRPr lang="en-US" dirty="0"/>
          </a:p>
        </p:txBody>
      </p:sp>
      <p:pic>
        <p:nvPicPr>
          <p:cNvPr id="15" name="Picture 14" descr="Screen Shot 2014-08-08 at 6.53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37" y="1735883"/>
            <a:ext cx="5511800" cy="42418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976091" y="3267364"/>
            <a:ext cx="1685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Move Steering</a:t>
            </a:r>
          </a:p>
          <a:p>
            <a:r>
              <a:rPr lang="en-US" dirty="0" smtClean="0"/>
              <a:t>Set to “OFF” with BRAKE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653309" y="3267364"/>
            <a:ext cx="1685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Move Steering</a:t>
            </a:r>
          </a:p>
          <a:p>
            <a:r>
              <a:rPr lang="en-US" dirty="0" smtClean="0"/>
              <a:t>Set to “ON”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505378" y="5977683"/>
            <a:ext cx="3336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Wait until Color is Black (#1)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9/05/2015)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23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574699" y="3421651"/>
            <a:ext cx="1211165" cy="552637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81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2305" y="311631"/>
            <a:ext cx="4182799" cy="1923569"/>
          </a:xfrm>
        </p:spPr>
        <p:txBody>
          <a:bodyPr/>
          <a:lstStyle/>
          <a:p>
            <a:pPr algn="ctr"/>
            <a:r>
              <a:rPr lang="en-US" sz="3200" dirty="0" smtClean="0"/>
              <a:t>BEGINNER PROGRAMMING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200" dirty="0" smtClean="0"/>
              <a:t>Lesson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487501" y="5949643"/>
            <a:ext cx="4750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By: Droids Robotics</a:t>
            </a:r>
          </a:p>
        </p:txBody>
      </p:sp>
      <p:pic>
        <p:nvPicPr>
          <p:cNvPr id="3" name="Picture 2" descr="Droidslogo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06" y="5456830"/>
            <a:ext cx="1085195" cy="10851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0088" y="2713113"/>
            <a:ext cx="8187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Basic Line </a:t>
            </a:r>
            <a:r>
              <a:rPr lang="en-US" sz="2800" dirty="0">
                <a:solidFill>
                  <a:srgbClr val="FF0000"/>
                </a:solidFill>
              </a:rPr>
              <a:t>Follower</a:t>
            </a:r>
          </a:p>
          <a:p>
            <a:endParaRPr lang="en-US" sz="2800" dirty="0"/>
          </a:p>
        </p:txBody>
      </p:sp>
      <p:pic>
        <p:nvPicPr>
          <p:cNvPr id="1026" name="Picture 2" descr="EV3Lessons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105" y="436041"/>
            <a:ext cx="4231698" cy="157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72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line following could be useful in FLL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Trash Trek mat is covered with black lines</a:t>
            </a:r>
          </a:p>
          <a:p>
            <a:r>
              <a:rPr lang="en-US" dirty="0" smtClean="0"/>
              <a:t>Lines go up to useful regions</a:t>
            </a:r>
          </a:p>
          <a:p>
            <a:r>
              <a:rPr lang="en-US" dirty="0" smtClean="0"/>
              <a:t>Lines go up to mission models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9/05/2015)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1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FOLLOW THE MIDDLE?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5208531" cy="4373563"/>
          </a:xfrm>
        </p:spPr>
        <p:txBody>
          <a:bodyPr/>
          <a:lstStyle/>
          <a:p>
            <a:r>
              <a:rPr lang="en-US" dirty="0" smtClean="0"/>
              <a:t>Humans want to follow the line in the middle.  </a:t>
            </a:r>
          </a:p>
          <a:p>
            <a:r>
              <a:rPr lang="en-US" dirty="0" smtClean="0"/>
              <a:t>Let’s have the robot do the same thing using the </a:t>
            </a:r>
            <a:r>
              <a:rPr lang="en-US" dirty="0" smtClean="0">
                <a:solidFill>
                  <a:srgbClr val="FF0000"/>
                </a:solidFill>
              </a:rPr>
              <a:t>Color Sensor</a:t>
            </a:r>
          </a:p>
          <a:p>
            <a:r>
              <a:rPr lang="en-US" dirty="0" smtClean="0"/>
              <a:t>What type of questions can we ask using this sensor</a:t>
            </a:r>
          </a:p>
          <a:p>
            <a:pPr lvl="1"/>
            <a:r>
              <a:rPr lang="en-US" dirty="0" smtClean="0"/>
              <a:t>Are you on line or not?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9/05/2015)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954595" y="1322150"/>
            <a:ext cx="645428" cy="4892994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537014" y="1322150"/>
            <a:ext cx="645428" cy="4892994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200387787-0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260" y="456126"/>
            <a:ext cx="812763" cy="171845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7521883" y="5424547"/>
            <a:ext cx="660559" cy="790597"/>
            <a:chOff x="6310708" y="2223671"/>
            <a:chExt cx="809489" cy="898563"/>
          </a:xfrm>
        </p:grpSpPr>
        <p:sp>
          <p:nvSpPr>
            <p:cNvPr id="11" name="Rounded Rectangle 10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8403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13047 L 0.01146 0.64608 " pathEditMode="relative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8468E-7 -3.86611E-6 L 7.88468E-7 -0.5777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8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4875089" y="3142782"/>
            <a:ext cx="0" cy="3219749"/>
          </a:xfrm>
          <a:prstGeom prst="line">
            <a:avLst/>
          </a:prstGeom>
          <a:ln w="4572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Arc 7"/>
          <p:cNvSpPr/>
          <p:nvPr/>
        </p:nvSpPr>
        <p:spPr>
          <a:xfrm>
            <a:off x="0" y="1048073"/>
            <a:ext cx="4875089" cy="4189417"/>
          </a:xfrm>
          <a:prstGeom prst="arc">
            <a:avLst>
              <a:gd name="adj1" fmla="val 16199999"/>
              <a:gd name="adj2" fmla="val 0"/>
            </a:avLst>
          </a:prstGeom>
          <a:ln w="4572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4533433" y="5988322"/>
            <a:ext cx="660559" cy="790597"/>
            <a:chOff x="6310708" y="2223671"/>
            <a:chExt cx="809489" cy="898563"/>
          </a:xfrm>
        </p:grpSpPr>
        <p:sp>
          <p:nvSpPr>
            <p:cNvPr id="15" name="Rounded Rectangle 14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533433" y="1986561"/>
            <a:ext cx="660559" cy="790597"/>
            <a:chOff x="6310708" y="2223671"/>
            <a:chExt cx="809489" cy="898563"/>
          </a:xfrm>
        </p:grpSpPr>
        <p:sp>
          <p:nvSpPr>
            <p:cNvPr id="29" name="Rounded Rectangle 28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Bent Arrow 33"/>
          <p:cNvSpPr/>
          <p:nvPr/>
        </p:nvSpPr>
        <p:spPr>
          <a:xfrm flipH="1">
            <a:off x="4366297" y="1166234"/>
            <a:ext cx="568813" cy="67270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 rot="19800000">
            <a:off x="4544808" y="1984602"/>
            <a:ext cx="660559" cy="790597"/>
            <a:chOff x="6310708" y="2223671"/>
            <a:chExt cx="809489" cy="898563"/>
          </a:xfrm>
        </p:grpSpPr>
        <p:sp>
          <p:nvSpPr>
            <p:cNvPr id="36" name="Rounded Rectangle 35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9" name="Oval 38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Bent Arrow 39"/>
          <p:cNvSpPr/>
          <p:nvPr/>
        </p:nvSpPr>
        <p:spPr>
          <a:xfrm flipH="1">
            <a:off x="3573538" y="375364"/>
            <a:ext cx="568813" cy="67270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 rot="17100000">
            <a:off x="3528539" y="821707"/>
            <a:ext cx="660559" cy="790597"/>
            <a:chOff x="6310708" y="2223671"/>
            <a:chExt cx="809489" cy="898563"/>
          </a:xfrm>
        </p:grpSpPr>
        <p:sp>
          <p:nvSpPr>
            <p:cNvPr id="42" name="Rounded Rectangle 41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45" name="Oval 44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667118" y="3271059"/>
            <a:ext cx="29896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If we are on black, keep going straight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If we are on white, turn left to get back to the line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r>
              <a:rPr lang="en-US" dirty="0" smtClean="0"/>
              <a:t>Seems to work fine here…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9/05/2015)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0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8468E-7 -3.86611E-6 L 7.88468E-7 -0.577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8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0.00579 L -0.11966 -0.1702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2" y="-88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51 -0.00069 L -0.17646 -0.0379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06" y="-18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40" grpId="0" animBg="1"/>
      <p:bldP spid="40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4875089" y="3142782"/>
            <a:ext cx="0" cy="3219749"/>
          </a:xfrm>
          <a:prstGeom prst="line">
            <a:avLst/>
          </a:prstGeom>
          <a:ln w="4572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Arc 7"/>
          <p:cNvSpPr/>
          <p:nvPr/>
        </p:nvSpPr>
        <p:spPr>
          <a:xfrm flipH="1">
            <a:off x="4875089" y="1073047"/>
            <a:ext cx="4875089" cy="4189417"/>
          </a:xfrm>
          <a:prstGeom prst="arc">
            <a:avLst>
              <a:gd name="adj1" fmla="val 16199999"/>
              <a:gd name="adj2" fmla="val 0"/>
            </a:avLst>
          </a:prstGeom>
          <a:ln w="4572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4533433" y="5988322"/>
            <a:ext cx="660559" cy="790597"/>
            <a:chOff x="6310708" y="2223671"/>
            <a:chExt cx="809489" cy="898563"/>
          </a:xfrm>
        </p:grpSpPr>
        <p:sp>
          <p:nvSpPr>
            <p:cNvPr id="15" name="Rounded Rectangle 14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533433" y="1986561"/>
            <a:ext cx="660559" cy="790597"/>
            <a:chOff x="6310708" y="2223671"/>
            <a:chExt cx="809489" cy="898563"/>
          </a:xfrm>
        </p:grpSpPr>
        <p:sp>
          <p:nvSpPr>
            <p:cNvPr id="29" name="Rounded Rectangle 28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Bent Arrow 33"/>
          <p:cNvSpPr/>
          <p:nvPr/>
        </p:nvSpPr>
        <p:spPr>
          <a:xfrm flipH="1">
            <a:off x="4366297" y="1166234"/>
            <a:ext cx="568813" cy="67270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 rot="19800000">
            <a:off x="4544808" y="1984602"/>
            <a:ext cx="660559" cy="790597"/>
            <a:chOff x="6310708" y="2223671"/>
            <a:chExt cx="809489" cy="898563"/>
          </a:xfrm>
        </p:grpSpPr>
        <p:sp>
          <p:nvSpPr>
            <p:cNvPr id="36" name="Rounded Rectangle 35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9" name="Oval 38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Bent Arrow 25"/>
          <p:cNvSpPr/>
          <p:nvPr/>
        </p:nvSpPr>
        <p:spPr>
          <a:xfrm flipH="1">
            <a:off x="3791364" y="828343"/>
            <a:ext cx="568813" cy="67270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 rot="17100000">
            <a:off x="3926157" y="1443644"/>
            <a:ext cx="660559" cy="790597"/>
            <a:chOff x="6310708" y="2223671"/>
            <a:chExt cx="809489" cy="898563"/>
          </a:xfrm>
        </p:grpSpPr>
        <p:sp>
          <p:nvSpPr>
            <p:cNvPr id="33" name="Rounded Rectangle 32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48" name="Oval 47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469087" y="2264463"/>
            <a:ext cx="385704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If we are on black, keep going straight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If we are on white, turn left to get back to the line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OH NO… my robot is running away….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When the robot leaves the left side of the line, the program no longer works!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9/05/2015)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2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8468E-7 -3.86611E-6 L 7.88468E-7 -0.577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8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8468E-7 -2.93259E-6 L -0.05471 -0.0836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4" y="-41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51 -0.00069 L -0.17646 -0.0379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06" y="-187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26" grpId="0" animBg="1"/>
      <p:bldP spid="26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Line Following: ROBOT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6774873" cy="43735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Why could the Human follow the middle?: </a:t>
            </a:r>
          </a:p>
          <a:p>
            <a:pPr lvl="1"/>
            <a:r>
              <a:rPr lang="en-US" dirty="0" smtClean="0"/>
              <a:t>They can </a:t>
            </a:r>
            <a:r>
              <a:rPr lang="en-US" dirty="0" smtClean="0">
                <a:solidFill>
                  <a:srgbClr val="FF0000"/>
                </a:solidFill>
              </a:rPr>
              <a:t>see ahead.</a:t>
            </a:r>
          </a:p>
          <a:p>
            <a:pPr lvl="1"/>
            <a:r>
              <a:rPr lang="en-US" dirty="0" smtClean="0"/>
              <a:t>They can </a:t>
            </a:r>
            <a:r>
              <a:rPr lang="en-US" dirty="0" smtClean="0">
                <a:solidFill>
                  <a:srgbClr val="FF0000"/>
                </a:solidFill>
              </a:rPr>
              <a:t>see the whole line and its surroundings</a:t>
            </a:r>
          </a:p>
          <a:p>
            <a:pPr lvl="1"/>
            <a:r>
              <a:rPr lang="en-US" dirty="0" smtClean="0"/>
              <a:t>They </a:t>
            </a:r>
            <a:r>
              <a:rPr lang="en-US" dirty="0" smtClean="0">
                <a:solidFill>
                  <a:srgbClr val="FF0000"/>
                </a:solidFill>
              </a:rPr>
              <a:t>see both sides</a:t>
            </a:r>
            <a:r>
              <a:rPr lang="en-US" dirty="0" smtClean="0"/>
              <a:t> and which side they left</a:t>
            </a:r>
          </a:p>
          <a:p>
            <a:endParaRPr lang="en-US" dirty="0" smtClean="0"/>
          </a:p>
          <a:p>
            <a:r>
              <a:rPr lang="en-US" dirty="0" smtClean="0"/>
              <a:t>Why can’t the Robot do the same thing?: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Can’t tell right or left side of the line</a:t>
            </a:r>
          </a:p>
          <a:p>
            <a:pPr lvl="1"/>
            <a:r>
              <a:rPr lang="en-US" dirty="0" smtClean="0">
                <a:solidFill>
                  <a:srgbClr val="00B900"/>
                </a:solidFill>
              </a:rPr>
              <a:t>How do we make sure the robot always veers off on the SAME SIDE of the line?</a:t>
            </a:r>
          </a:p>
          <a:p>
            <a:pPr lvl="2"/>
            <a:r>
              <a:rPr lang="en-US" dirty="0" smtClean="0"/>
              <a:t>Instead of the middle, could the robot follow the “edge”?</a:t>
            </a:r>
          </a:p>
          <a:p>
            <a:pPr lvl="1"/>
            <a:r>
              <a:rPr lang="en-US" dirty="0" smtClean="0"/>
              <a:t>So now the robot will fall off only the same side.</a:t>
            </a:r>
          </a:p>
          <a:p>
            <a:pPr lvl="1"/>
            <a:r>
              <a:rPr lang="en-US" dirty="0" smtClean="0"/>
              <a:t>We will now show you how this works!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9/05/2015)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537014" y="1322150"/>
            <a:ext cx="645428" cy="4892994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7521883" y="5424547"/>
            <a:ext cx="660559" cy="790597"/>
            <a:chOff x="6310708" y="2223671"/>
            <a:chExt cx="809489" cy="898563"/>
          </a:xfrm>
        </p:grpSpPr>
        <p:sp>
          <p:nvSpPr>
            <p:cNvPr id="15" name="Rounded Rectangle 14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7543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9918E-6 3.85327E-6 L -0.0349 3.8532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91 -4.71882E-6 L -0.03491 -0.5776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8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Can I learn more?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During the workshop, we only provided a review of Moving Straight, Turning and Port View.  If you want to learn more, please visit EV3Lessons.com – Beginner.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We only provided a quick introduction to Loops and Switches during the Line Following lesson.  For fun challenges and to learn more, please view the Beginner lessons on Display Blocks, Loops and Switches.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9/05/2015)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64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ROBOT LINE FOLLOWING Happens on the edges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9/05/2015)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4275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52601" y="1605552"/>
            <a:ext cx="1245518" cy="4876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4276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537213" y="1642372"/>
            <a:ext cx="463550" cy="4759325"/>
            <a:chOff x="2145" y="1178"/>
            <a:chExt cx="292" cy="2998"/>
          </a:xfrm>
        </p:grpSpPr>
        <p:grpSp>
          <p:nvGrpSpPr>
            <p:cNvPr id="54288" name="Group 5"/>
            <p:cNvGrpSpPr>
              <a:grpSpLocks/>
            </p:cNvGrpSpPr>
            <p:nvPr/>
          </p:nvGrpSpPr>
          <p:grpSpPr bwMode="auto">
            <a:xfrm>
              <a:off x="2160" y="2688"/>
              <a:ext cx="277" cy="1488"/>
              <a:chOff x="2160" y="2688"/>
              <a:chExt cx="277" cy="1488"/>
            </a:xfrm>
          </p:grpSpPr>
          <p:sp>
            <p:nvSpPr>
              <p:cNvPr id="54292" name="Line 6"/>
              <p:cNvSpPr>
                <a:spLocks noChangeShapeType="1"/>
              </p:cNvSpPr>
              <p:nvPr>
                <p:custDataLst>
                  <p:tags r:id="rId13"/>
                </p:custDataLst>
              </p:nvPr>
            </p:nvSpPr>
            <p:spPr bwMode="auto">
              <a:xfrm flipV="1">
                <a:off x="2160" y="3456"/>
                <a:ext cx="277" cy="72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293" name="Line 7"/>
              <p:cNvSpPr>
                <a:spLocks noChangeShapeType="1"/>
              </p:cNvSpPr>
              <p:nvPr>
                <p:custDataLst>
                  <p:tags r:id="rId14"/>
                </p:custDataLst>
              </p:nvPr>
            </p:nvSpPr>
            <p:spPr bwMode="auto">
              <a:xfrm flipH="1" flipV="1">
                <a:off x="2160" y="2688"/>
                <a:ext cx="277" cy="72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4289" name="Group 8"/>
            <p:cNvGrpSpPr>
              <a:grpSpLocks/>
            </p:cNvGrpSpPr>
            <p:nvPr/>
          </p:nvGrpSpPr>
          <p:grpSpPr bwMode="auto">
            <a:xfrm>
              <a:off x="2145" y="1178"/>
              <a:ext cx="187" cy="1510"/>
              <a:chOff x="2097" y="2618"/>
              <a:chExt cx="187" cy="1510"/>
            </a:xfrm>
          </p:grpSpPr>
          <p:sp>
            <p:nvSpPr>
              <p:cNvPr id="54290" name="Line 9"/>
              <p:cNvSpPr>
                <a:spLocks noChangeShapeType="1"/>
              </p:cNvSpPr>
              <p:nvPr>
                <p:custDataLst>
                  <p:tags r:id="rId11"/>
                </p:custDataLst>
              </p:nvPr>
            </p:nvSpPr>
            <p:spPr bwMode="auto">
              <a:xfrm flipV="1">
                <a:off x="2097" y="3408"/>
                <a:ext cx="187" cy="72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291" name="Line 10"/>
              <p:cNvSpPr>
                <a:spLocks noChangeShapeType="1"/>
              </p:cNvSpPr>
              <p:nvPr>
                <p:custDataLst>
                  <p:tags r:id="rId12"/>
                </p:custDataLst>
              </p:nvPr>
            </p:nvSpPr>
            <p:spPr bwMode="auto">
              <a:xfrm flipH="1" flipV="1">
                <a:off x="2112" y="2618"/>
                <a:ext cx="172" cy="79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54280" name="Rectangle 1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671174" y="1605552"/>
            <a:ext cx="1101225" cy="4876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4281" name="Group 13"/>
          <p:cNvGrpSpPr>
            <a:grpSpLocks/>
          </p:cNvGrpSpPr>
          <p:nvPr/>
        </p:nvGrpSpPr>
        <p:grpSpPr bwMode="auto">
          <a:xfrm>
            <a:off x="7364416" y="1699215"/>
            <a:ext cx="563563" cy="4783138"/>
            <a:chOff x="2143" y="1211"/>
            <a:chExt cx="355" cy="3013"/>
          </a:xfrm>
          <a:solidFill>
            <a:srgbClr val="000000"/>
          </a:solidFill>
        </p:grpSpPr>
        <p:grpSp>
          <p:nvGrpSpPr>
            <p:cNvPr id="54282" name="Group 14"/>
            <p:cNvGrpSpPr>
              <a:grpSpLocks/>
            </p:cNvGrpSpPr>
            <p:nvPr/>
          </p:nvGrpSpPr>
          <p:grpSpPr bwMode="auto">
            <a:xfrm>
              <a:off x="2143" y="2736"/>
              <a:ext cx="355" cy="1488"/>
              <a:chOff x="2143" y="2736"/>
              <a:chExt cx="355" cy="1488"/>
            </a:xfrm>
            <a:grpFill/>
          </p:grpSpPr>
          <p:sp>
            <p:nvSpPr>
              <p:cNvPr id="54286" name="Line 15"/>
              <p:cNvSpPr>
                <a:spLocks noChangeShapeType="1"/>
              </p:cNvSpPr>
              <p:nvPr>
                <p:custDataLst>
                  <p:tags r:id="rId9"/>
                </p:custDataLst>
              </p:nvPr>
            </p:nvSpPr>
            <p:spPr bwMode="auto">
              <a:xfrm flipV="1">
                <a:off x="2250" y="3456"/>
                <a:ext cx="248" cy="768"/>
              </a:xfrm>
              <a:prstGeom prst="line">
                <a:avLst/>
              </a:prstGeom>
              <a:grp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x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287" name="Line 16"/>
              <p:cNvSpPr>
                <a:spLocks noChangeShapeType="1"/>
              </p:cNvSpPr>
              <p:nvPr>
                <p:custDataLst>
                  <p:tags r:id="rId10"/>
                </p:custDataLst>
              </p:nvPr>
            </p:nvSpPr>
            <p:spPr bwMode="auto">
              <a:xfrm flipH="1" flipV="1">
                <a:off x="2143" y="2736"/>
                <a:ext cx="355" cy="768"/>
              </a:xfrm>
              <a:prstGeom prst="line">
                <a:avLst/>
              </a:prstGeom>
              <a:grp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x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4283" name="Group 17"/>
            <p:cNvGrpSpPr>
              <a:grpSpLocks/>
            </p:cNvGrpSpPr>
            <p:nvPr/>
          </p:nvGrpSpPr>
          <p:grpSpPr bwMode="auto">
            <a:xfrm>
              <a:off x="2143" y="1211"/>
              <a:ext cx="355" cy="1525"/>
              <a:chOff x="2095" y="2651"/>
              <a:chExt cx="355" cy="1525"/>
            </a:xfrm>
            <a:grpFill/>
          </p:grpSpPr>
          <p:sp>
            <p:nvSpPr>
              <p:cNvPr id="54284" name="Line 18"/>
              <p:cNvSpPr>
                <a:spLocks noChangeShapeType="1"/>
              </p:cNvSpPr>
              <p:nvPr>
                <p:custDataLst>
                  <p:tags r:id="rId7"/>
                </p:custDataLst>
              </p:nvPr>
            </p:nvSpPr>
            <p:spPr bwMode="auto">
              <a:xfrm flipV="1">
                <a:off x="2095" y="3456"/>
                <a:ext cx="355" cy="720"/>
              </a:xfrm>
              <a:prstGeom prst="line">
                <a:avLst/>
              </a:prstGeom>
              <a:grp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x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285" name="Line 19"/>
              <p:cNvSpPr>
                <a:spLocks noChangeShapeType="1"/>
              </p:cNvSpPr>
              <p:nvPr>
                <p:custDataLst>
                  <p:tags r:id="rId8"/>
                </p:custDataLst>
              </p:nvPr>
            </p:nvSpPr>
            <p:spPr bwMode="auto">
              <a:xfrm flipH="1" flipV="1">
                <a:off x="2202" y="2651"/>
                <a:ext cx="248" cy="805"/>
              </a:xfrm>
              <a:prstGeom prst="line">
                <a:avLst/>
              </a:prstGeom>
              <a:grp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x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2" name="TextBox 1"/>
          <p:cNvSpPr txBox="1"/>
          <p:nvPr>
            <p:custDataLst>
              <p:tags r:id="rId5"/>
            </p:custDataLst>
          </p:nvPr>
        </p:nvSpPr>
        <p:spPr>
          <a:xfrm>
            <a:off x="1499325" y="1177925"/>
            <a:ext cx="244305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Left side </a:t>
            </a:r>
            <a:r>
              <a:rPr lang="en-US" dirty="0" smtClean="0">
                <a:solidFill>
                  <a:srgbClr val="000000"/>
                </a:solidFill>
              </a:rPr>
              <a:t>line following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>
            <p:custDataLst>
              <p:tags r:id="rId6"/>
            </p:custDataLst>
          </p:nvPr>
        </p:nvSpPr>
        <p:spPr>
          <a:xfrm>
            <a:off x="5848350" y="1177925"/>
            <a:ext cx="259691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Right side </a:t>
            </a:r>
            <a:r>
              <a:rPr lang="en-US" dirty="0" smtClean="0">
                <a:solidFill>
                  <a:srgbClr val="000000"/>
                </a:solidFill>
              </a:rPr>
              <a:t>line following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87396" y="1956012"/>
            <a:ext cx="2632125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robot has to choose which way to turn when the color sensor sees a different color.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The answer depends on what side of the line you are following!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000766" y="1717527"/>
            <a:ext cx="10486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If on black, turn left.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If on white turn right.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84003" y="1632847"/>
            <a:ext cx="10486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If on black, turn right.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If on white turn left.</a:t>
            </a:r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422321" y="5779316"/>
            <a:ext cx="660559" cy="790597"/>
            <a:chOff x="6310708" y="2223671"/>
            <a:chExt cx="809489" cy="898563"/>
          </a:xfrm>
        </p:grpSpPr>
        <p:sp>
          <p:nvSpPr>
            <p:cNvPr id="28" name="Rounded Rectangle 27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368843" y="5779316"/>
            <a:ext cx="660559" cy="790597"/>
            <a:chOff x="6310708" y="2223671"/>
            <a:chExt cx="809489" cy="898563"/>
          </a:xfrm>
        </p:grpSpPr>
        <p:sp>
          <p:nvSpPr>
            <p:cNvPr id="33" name="Rounded Rectangle 32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6" name="Oval 35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0373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starting the roboT on the correct side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9/05/2015)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Rectangle 4"/>
          <p:cNvSpPr/>
          <p:nvPr>
            <p:custDataLst>
              <p:tags r:id="rId2"/>
            </p:custDataLst>
          </p:nvPr>
        </p:nvSpPr>
        <p:spPr>
          <a:xfrm>
            <a:off x="977598" y="1288315"/>
            <a:ext cx="381000" cy="5486400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56327" name="Group 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 flipH="1">
            <a:off x="1218898" y="1248628"/>
            <a:ext cx="914400" cy="3810000"/>
            <a:chOff x="3581400" y="1219200"/>
            <a:chExt cx="914400" cy="3810000"/>
          </a:xfrm>
        </p:grpSpPr>
        <p:cxnSp>
          <p:nvCxnSpPr>
            <p:cNvPr id="26" name="Straight Connector 25"/>
            <p:cNvCxnSpPr/>
            <p:nvPr>
              <p:custDataLst>
                <p:tags r:id="rId14"/>
              </p:custDataLst>
            </p:nvPr>
          </p:nvCxnSpPr>
          <p:spPr>
            <a:xfrm rot="10800000">
              <a:off x="3657600" y="4343400"/>
              <a:ext cx="838200" cy="685800"/>
            </a:xfrm>
            <a:prstGeom prst="line">
              <a:avLst/>
            </a:prstGeom>
            <a:ln w="444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>
              <p:custDataLst>
                <p:tags r:id="rId15"/>
              </p:custDataLst>
            </p:nvPr>
          </p:nvCxnSpPr>
          <p:spPr>
            <a:xfrm rot="5400000" flipH="1" flipV="1">
              <a:off x="3619500" y="3543300"/>
              <a:ext cx="838200" cy="762000"/>
            </a:xfrm>
            <a:prstGeom prst="line">
              <a:avLst/>
            </a:prstGeom>
            <a:ln w="444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>
              <p:custDataLst>
                <p:tags r:id="rId16"/>
              </p:custDataLst>
            </p:nvPr>
          </p:nvCxnSpPr>
          <p:spPr>
            <a:xfrm rot="10800000">
              <a:off x="3581400" y="2743200"/>
              <a:ext cx="838200" cy="762000"/>
            </a:xfrm>
            <a:prstGeom prst="line">
              <a:avLst/>
            </a:prstGeom>
            <a:ln w="444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>
              <p:custDataLst>
                <p:tags r:id="rId17"/>
              </p:custDataLst>
            </p:nvPr>
          </p:nvCxnSpPr>
          <p:spPr>
            <a:xfrm flipV="1">
              <a:off x="3657600" y="1981200"/>
              <a:ext cx="838200" cy="762000"/>
            </a:xfrm>
            <a:prstGeom prst="line">
              <a:avLst/>
            </a:prstGeom>
            <a:ln w="444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>
              <p:custDataLst>
                <p:tags r:id="rId18"/>
              </p:custDataLst>
            </p:nvPr>
          </p:nvCxnSpPr>
          <p:spPr>
            <a:xfrm rot="10800000">
              <a:off x="3657600" y="1219200"/>
              <a:ext cx="838200" cy="762000"/>
            </a:xfrm>
            <a:prstGeom prst="line">
              <a:avLst/>
            </a:prstGeom>
            <a:ln w="444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/>
          <p:nvPr>
            <p:custDataLst>
              <p:tags r:id="rId4"/>
            </p:custDataLst>
          </p:nvPr>
        </p:nvSpPr>
        <p:spPr>
          <a:xfrm>
            <a:off x="3018065" y="1302715"/>
            <a:ext cx="381000" cy="5486400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23" name="Straight Connector 22"/>
          <p:cNvCxnSpPr/>
          <p:nvPr>
            <p:custDataLst>
              <p:tags r:id="rId5"/>
            </p:custDataLst>
          </p:nvPr>
        </p:nvCxnSpPr>
        <p:spPr>
          <a:xfrm rot="16200000" flipV="1">
            <a:off x="3230790" y="1251915"/>
            <a:ext cx="762000" cy="762000"/>
          </a:xfrm>
          <a:prstGeom prst="line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>
            <p:custDataLst>
              <p:tags r:id="rId6"/>
            </p:custDataLst>
          </p:nvPr>
        </p:nvCxnSpPr>
        <p:spPr>
          <a:xfrm rot="5400000" flipH="1" flipV="1">
            <a:off x="3148240" y="3607765"/>
            <a:ext cx="838200" cy="762000"/>
          </a:xfrm>
          <a:prstGeom prst="line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>
            <p:custDataLst>
              <p:tags r:id="rId7"/>
            </p:custDataLst>
          </p:nvPr>
        </p:nvCxnSpPr>
        <p:spPr>
          <a:xfrm rot="10800000">
            <a:off x="3110140" y="4420565"/>
            <a:ext cx="838200" cy="762000"/>
          </a:xfrm>
          <a:prstGeom prst="line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>
            <p:custDataLst>
              <p:tags r:id="rId8"/>
            </p:custDataLst>
          </p:nvPr>
        </p:nvCxnSpPr>
        <p:spPr>
          <a:xfrm flipV="1">
            <a:off x="3170465" y="1978990"/>
            <a:ext cx="838200" cy="762000"/>
          </a:xfrm>
          <a:prstGeom prst="line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>
            <p:custDataLst>
              <p:tags r:id="rId9"/>
            </p:custDataLst>
          </p:nvPr>
        </p:nvCxnSpPr>
        <p:spPr>
          <a:xfrm rot="10800000">
            <a:off x="3119665" y="2807665"/>
            <a:ext cx="838200" cy="762000"/>
          </a:xfrm>
          <a:prstGeom prst="line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>
            <p:custDataLst>
              <p:tags r:id="rId10"/>
            </p:custDataLst>
          </p:nvPr>
        </p:nvSpPr>
        <p:spPr>
          <a:xfrm>
            <a:off x="8321674" y="1251914"/>
            <a:ext cx="381000" cy="5486400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56" name="Straight Connector 55"/>
          <p:cNvCxnSpPr/>
          <p:nvPr>
            <p:custDataLst>
              <p:tags r:id="rId11"/>
            </p:custDataLst>
          </p:nvPr>
        </p:nvCxnSpPr>
        <p:spPr>
          <a:xfrm flipH="1">
            <a:off x="4984749" y="4452314"/>
            <a:ext cx="814388" cy="768350"/>
          </a:xfrm>
          <a:prstGeom prst="line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>
            <p:custDataLst>
              <p:tags r:id="rId12"/>
            </p:custDataLst>
          </p:nvPr>
        </p:nvCxnSpPr>
        <p:spPr>
          <a:xfrm flipH="1">
            <a:off x="5821362" y="4376114"/>
            <a:ext cx="990600" cy="0"/>
          </a:xfrm>
          <a:prstGeom prst="line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>
            <p:custDataLst>
              <p:tags r:id="rId13"/>
            </p:custDataLst>
          </p:nvPr>
        </p:nvCxnSpPr>
        <p:spPr>
          <a:xfrm flipH="1" flipV="1">
            <a:off x="6923087" y="4376114"/>
            <a:ext cx="714375" cy="685800"/>
          </a:xfrm>
          <a:prstGeom prst="line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008665" y="2170649"/>
            <a:ext cx="9760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8800" dirty="0">
              <a:solidFill>
                <a:srgbClr val="008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355671" y="1841604"/>
            <a:ext cx="97608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sz="11500" dirty="0">
              <a:solidFill>
                <a:srgbClr val="FF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0756" y="2313591"/>
            <a:ext cx="9760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8800" dirty="0">
              <a:solidFill>
                <a:srgbClr val="008000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907896" y="5125554"/>
            <a:ext cx="660559" cy="790597"/>
            <a:chOff x="6310708" y="2223671"/>
            <a:chExt cx="809489" cy="898563"/>
          </a:xfrm>
        </p:grpSpPr>
        <p:sp>
          <p:nvSpPr>
            <p:cNvPr id="49" name="Rounded Rectangle 48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65" name="Oval 64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3399065" y="5227128"/>
            <a:ext cx="660559" cy="790597"/>
            <a:chOff x="6310708" y="2223671"/>
            <a:chExt cx="809489" cy="898563"/>
          </a:xfrm>
        </p:grpSpPr>
        <p:sp>
          <p:nvSpPr>
            <p:cNvPr id="68" name="Rounded Rectangle 67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71" name="Oval 70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7307182" y="5182566"/>
            <a:ext cx="660559" cy="790597"/>
            <a:chOff x="6310708" y="2223671"/>
            <a:chExt cx="809489" cy="898563"/>
          </a:xfrm>
        </p:grpSpPr>
        <p:sp>
          <p:nvSpPr>
            <p:cNvPr id="73" name="Rounded Rectangle 72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ounded Rectangle 73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76" name="Oval 75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8026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write a line follower?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9/05/2015)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32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46737" y="1893078"/>
            <a:ext cx="769030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First, the robot will have to decide between 2 actions.  What are the two actions?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ANS:</a:t>
            </a:r>
          </a:p>
          <a:p>
            <a:endParaRPr lang="en-US" sz="2800" dirty="0"/>
          </a:p>
          <a:p>
            <a:r>
              <a:rPr lang="en-US" sz="2800" dirty="0" smtClean="0"/>
              <a:t>Second, the robot is repeating </a:t>
            </a:r>
            <a:r>
              <a:rPr lang="en-US" sz="2800" dirty="0"/>
              <a:t>an action over and over </a:t>
            </a:r>
            <a:r>
              <a:rPr lang="en-US" sz="2800" dirty="0" smtClean="0"/>
              <a:t>again. What action does the robot repeat again and again?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ANS: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573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 Blocks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4564"/>
            <a:ext cx="3917552" cy="4908435"/>
          </a:xfrm>
        </p:spPr>
        <p:txBody>
          <a:bodyPr>
            <a:normAutofit/>
          </a:bodyPr>
          <a:lstStyle/>
          <a:p>
            <a:r>
              <a:rPr lang="en-US" dirty="0" smtClean="0"/>
              <a:t>Asking the robot a question and doing something different based on the answer</a:t>
            </a:r>
          </a:p>
          <a:p>
            <a:pPr lvl="1"/>
            <a:r>
              <a:rPr lang="en-US" dirty="0" smtClean="0"/>
              <a:t>Example: Does the robot see a line? Or not?</a:t>
            </a:r>
          </a:p>
          <a:p>
            <a:pPr lvl="1"/>
            <a:endParaRPr lang="en-US" dirty="0"/>
          </a:p>
          <a:p>
            <a:r>
              <a:rPr lang="en-US" dirty="0" smtClean="0"/>
              <a:t>Basically a YES/NO QUESTION</a:t>
            </a:r>
          </a:p>
          <a:p>
            <a:r>
              <a:rPr lang="en-US" dirty="0" smtClean="0"/>
              <a:t>Switch blocks are found in the orange/flow tab</a:t>
            </a:r>
            <a:endParaRPr lang="en-US" dirty="0"/>
          </a:p>
          <a:p>
            <a:pPr lvl="2"/>
            <a:endParaRPr lang="en-US" dirty="0" smtClean="0"/>
          </a:p>
        </p:txBody>
      </p:sp>
      <p:pic>
        <p:nvPicPr>
          <p:cNvPr id="5" name="Picture 4" descr="Screen Shot 2014-08-07 at 12.24.17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3" t="10427" r="21841" b="4255"/>
          <a:stretch/>
        </p:blipFill>
        <p:spPr>
          <a:xfrm>
            <a:off x="5362590" y="2001119"/>
            <a:ext cx="2334928" cy="2783608"/>
          </a:xfrm>
          <a:prstGeom prst="rect">
            <a:avLst/>
          </a:prstGeom>
        </p:spPr>
      </p:pic>
      <p:pic>
        <p:nvPicPr>
          <p:cNvPr id="6" name="Picture 5" descr="Screen Shot 2014-08-07 at 12.27.3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590" y="288121"/>
            <a:ext cx="3465446" cy="402712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9/05/2015)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33</a:t>
            </a:fld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272785" y="3384354"/>
            <a:ext cx="833905" cy="425467"/>
          </a:xfrm>
          <a:prstGeom prst="ellipse">
            <a:avLst/>
          </a:prstGeom>
          <a:noFill/>
          <a:ln w="38100" cmpd="sng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803809" y="3809821"/>
            <a:ext cx="725569" cy="1539323"/>
          </a:xfrm>
          <a:prstGeom prst="straightConnector1">
            <a:avLst/>
          </a:prstGeom>
          <a:ln>
            <a:solidFill>
              <a:srgbClr val="D1282E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39812" y="5349144"/>
            <a:ext cx="22204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question being asked:</a:t>
            </a:r>
            <a:r>
              <a:rPr lang="en-US" dirty="0"/>
              <a:t> </a:t>
            </a:r>
            <a:r>
              <a:rPr lang="en-US" dirty="0" smtClean="0"/>
              <a:t>is the touch sensor pressed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5964010" y="2189847"/>
            <a:ext cx="1682183" cy="991418"/>
          </a:xfrm>
          <a:prstGeom prst="ellipse">
            <a:avLst/>
          </a:prstGeom>
          <a:noFill/>
          <a:ln w="38100" cmpd="sng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644840" y="1660912"/>
            <a:ext cx="705605" cy="622416"/>
          </a:xfrm>
          <a:prstGeom prst="straightConnector1">
            <a:avLst/>
          </a:prstGeom>
          <a:ln>
            <a:solidFill>
              <a:srgbClr val="D1282E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092309" y="5349144"/>
            <a:ext cx="1951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Run this code if the answer is no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784506" y="1014581"/>
            <a:ext cx="1951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Run this code if the answer is yes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6015335" y="3560877"/>
            <a:ext cx="1682183" cy="991418"/>
          </a:xfrm>
          <a:prstGeom prst="ellipse">
            <a:avLst/>
          </a:prstGeom>
          <a:noFill/>
          <a:ln w="38100" cmpd="sng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>
            <a:stCxn id="19" idx="0"/>
            <a:endCxn id="21" idx="4"/>
          </p:cNvCxnSpPr>
          <p:nvPr/>
        </p:nvCxnSpPr>
        <p:spPr>
          <a:xfrm flipH="1" flipV="1">
            <a:off x="6856427" y="4552295"/>
            <a:ext cx="211677" cy="796849"/>
          </a:xfrm>
          <a:prstGeom prst="straightConnector1">
            <a:avLst/>
          </a:prstGeom>
          <a:ln>
            <a:solidFill>
              <a:srgbClr val="D1282E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701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121818" cy="5025381"/>
          </a:xfrm>
        </p:spPr>
        <p:txBody>
          <a:bodyPr>
            <a:normAutofit/>
          </a:bodyPr>
          <a:lstStyle/>
          <a:p>
            <a:r>
              <a:rPr lang="en-US" dirty="0" smtClean="0"/>
              <a:t>Loops make repeating a task multiple times easy</a:t>
            </a:r>
          </a:p>
          <a:p>
            <a:pPr lvl="1"/>
            <a:r>
              <a:rPr lang="en-US" dirty="0" smtClean="0"/>
              <a:t>KEEP GOING….Forever, for a Count, Until touch (or something else)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338" y="4169674"/>
            <a:ext cx="5943600" cy="1562100"/>
          </a:xfrm>
          <a:prstGeom prst="rect">
            <a:avLst/>
          </a:prstGeo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72" b="98087" l="0" r="100000">
                        <a14:backgroundMark x1="74545" y1="44536" x2="74545" y2="44536"/>
                        <a14:backgroundMark x1="81273" y1="48087" x2="81273" y2="48087"/>
                        <a14:backgroundMark x1="61636" y1="42350" x2="61636" y2="42350"/>
                        <a14:backgroundMark x1="57455" y1="42896" x2="57455" y2="428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013" y="-215123"/>
            <a:ext cx="2000335" cy="13311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7250" y="3142568"/>
            <a:ext cx="5859984" cy="602742"/>
          </a:xfrm>
          <a:prstGeom prst="rect">
            <a:avLst/>
          </a:prstGeom>
        </p:spPr>
      </p:pic>
      <p:sp>
        <p:nvSpPr>
          <p:cNvPr id="7" name="Curved Left Arrow 6"/>
          <p:cNvSpPr/>
          <p:nvPr/>
        </p:nvSpPr>
        <p:spPr>
          <a:xfrm>
            <a:off x="7191784" y="3326301"/>
            <a:ext cx="671344" cy="1021335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 descr="Screen Shot 2014-08-07 at 12.27.34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451" y="309235"/>
            <a:ext cx="3465446" cy="402712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9/05/2015)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83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 Follower challenge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837" y="826974"/>
            <a:ext cx="6282021" cy="383893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Step 1: </a:t>
            </a:r>
            <a:r>
              <a:rPr lang="en-US" dirty="0"/>
              <a:t>Write a program that follows the RIGHT edge of a line.</a:t>
            </a:r>
          </a:p>
          <a:p>
            <a:r>
              <a:rPr lang="en-US" dirty="0"/>
              <a:t>Hints: If your sensor sees black, turn </a:t>
            </a:r>
            <a:r>
              <a:rPr lang="en-US" dirty="0" smtClean="0"/>
              <a:t>right. </a:t>
            </a:r>
            <a:r>
              <a:rPr lang="en-US" dirty="0"/>
              <a:t>If your sensor sees white, turn </a:t>
            </a:r>
            <a:r>
              <a:rPr lang="en-US" dirty="0" smtClean="0"/>
              <a:t>left. </a:t>
            </a:r>
            <a:r>
              <a:rPr lang="en-US" dirty="0"/>
              <a:t>Use loops and switches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9/05/2015)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pPr/>
              <a:t>35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7451505" y="1524318"/>
            <a:ext cx="41640" cy="4285563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Freeform 22"/>
          <p:cNvSpPr/>
          <p:nvPr/>
        </p:nvSpPr>
        <p:spPr>
          <a:xfrm>
            <a:off x="8099641" y="1491616"/>
            <a:ext cx="452149" cy="4318265"/>
          </a:xfrm>
          <a:custGeom>
            <a:avLst/>
            <a:gdLst>
              <a:gd name="connsiteX0" fmla="*/ 326318 w 452149"/>
              <a:gd name="connsiteY0" fmla="*/ 4318265 h 4318265"/>
              <a:gd name="connsiteX1" fmla="*/ 295088 w 452149"/>
              <a:gd name="connsiteY1" fmla="*/ 4172516 h 4318265"/>
              <a:gd name="connsiteX2" fmla="*/ 451240 w 452149"/>
              <a:gd name="connsiteY2" fmla="*/ 3516647 h 4318265"/>
              <a:gd name="connsiteX3" fmla="*/ 211807 w 452149"/>
              <a:gd name="connsiteY3" fmla="*/ 2787903 h 4318265"/>
              <a:gd name="connsiteX4" fmla="*/ 378369 w 452149"/>
              <a:gd name="connsiteY4" fmla="*/ 2090391 h 4318265"/>
              <a:gd name="connsiteX5" fmla="*/ 170166 w 452149"/>
              <a:gd name="connsiteY5" fmla="*/ 1528217 h 4318265"/>
              <a:gd name="connsiteX6" fmla="*/ 388779 w 452149"/>
              <a:gd name="connsiteY6" fmla="*/ 966043 h 4318265"/>
              <a:gd name="connsiteX7" fmla="*/ 14015 w 452149"/>
              <a:gd name="connsiteY7" fmla="*/ 216478 h 4318265"/>
              <a:gd name="connsiteX8" fmla="*/ 76475 w 452149"/>
              <a:gd name="connsiteY8" fmla="*/ 18676 h 4318265"/>
              <a:gd name="connsiteX9" fmla="*/ 45245 w 452149"/>
              <a:gd name="connsiteY9" fmla="*/ 8266 h 4318265"/>
              <a:gd name="connsiteX10" fmla="*/ 45245 w 452149"/>
              <a:gd name="connsiteY10" fmla="*/ 8266 h 4318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2149" h="4318265">
                <a:moveTo>
                  <a:pt x="326318" y="4318265"/>
                </a:moveTo>
                <a:cubicBezTo>
                  <a:pt x="300293" y="4312192"/>
                  <a:pt x="274268" y="4306119"/>
                  <a:pt x="295088" y="4172516"/>
                </a:cubicBezTo>
                <a:cubicBezTo>
                  <a:pt x="315908" y="4038913"/>
                  <a:pt x="465120" y="3747416"/>
                  <a:pt x="451240" y="3516647"/>
                </a:cubicBezTo>
                <a:cubicBezTo>
                  <a:pt x="437360" y="3285878"/>
                  <a:pt x="223952" y="3025612"/>
                  <a:pt x="211807" y="2787903"/>
                </a:cubicBezTo>
                <a:cubicBezTo>
                  <a:pt x="199662" y="2550194"/>
                  <a:pt x="385309" y="2300339"/>
                  <a:pt x="378369" y="2090391"/>
                </a:cubicBezTo>
                <a:cubicBezTo>
                  <a:pt x="371429" y="1880443"/>
                  <a:pt x="168431" y="1715608"/>
                  <a:pt x="170166" y="1528217"/>
                </a:cubicBezTo>
                <a:cubicBezTo>
                  <a:pt x="171901" y="1340826"/>
                  <a:pt x="414804" y="1184666"/>
                  <a:pt x="388779" y="966043"/>
                </a:cubicBezTo>
                <a:cubicBezTo>
                  <a:pt x="362754" y="747420"/>
                  <a:pt x="66066" y="374372"/>
                  <a:pt x="14015" y="216478"/>
                </a:cubicBezTo>
                <a:cubicBezTo>
                  <a:pt x="-38036" y="58584"/>
                  <a:pt x="71270" y="53378"/>
                  <a:pt x="76475" y="18676"/>
                </a:cubicBezTo>
                <a:cubicBezTo>
                  <a:pt x="81680" y="-16026"/>
                  <a:pt x="45245" y="8266"/>
                  <a:pt x="45245" y="8266"/>
                </a:cubicBezTo>
                <a:lnTo>
                  <a:pt x="45245" y="8266"/>
                </a:lnTo>
              </a:path>
            </a:pathLst>
          </a:cu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6qc3Nq_aAkpt60pdvww4gFaPQxXNE3yZQQdwOo3LEO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086" y="4866249"/>
            <a:ext cx="2551329" cy="1409305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4022703" y="5620226"/>
            <a:ext cx="556530" cy="454982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endCxn id="9" idx="7"/>
          </p:cNvCxnSpPr>
          <p:nvPr/>
        </p:nvCxnSpPr>
        <p:spPr>
          <a:xfrm flipH="1">
            <a:off x="4497731" y="3934691"/>
            <a:ext cx="609978" cy="17521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 rot="16200000">
            <a:off x="6949709" y="5464876"/>
            <a:ext cx="948822" cy="1002435"/>
            <a:chOff x="6507213" y="1384746"/>
            <a:chExt cx="1199001" cy="1371767"/>
          </a:xfrm>
        </p:grpSpPr>
        <p:grpSp>
          <p:nvGrpSpPr>
            <p:cNvPr id="13" name="Group 12"/>
            <p:cNvGrpSpPr/>
            <p:nvPr/>
          </p:nvGrpSpPr>
          <p:grpSpPr>
            <a:xfrm rot="5400000">
              <a:off x="6518630" y="1512901"/>
              <a:ext cx="1141996" cy="1164830"/>
              <a:chOff x="6310708" y="2223671"/>
              <a:chExt cx="809489" cy="898563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6451829" y="2223671"/>
                <a:ext cx="519438" cy="89856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19" name="Oval 18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7216809" y="1384746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240594" y="2387181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 rot="16200000">
            <a:off x="7900777" y="5455610"/>
            <a:ext cx="948822" cy="1002435"/>
            <a:chOff x="6507213" y="1384746"/>
            <a:chExt cx="1199001" cy="1371767"/>
          </a:xfrm>
        </p:grpSpPr>
        <p:grpSp>
          <p:nvGrpSpPr>
            <p:cNvPr id="21" name="Group 20"/>
            <p:cNvGrpSpPr/>
            <p:nvPr/>
          </p:nvGrpSpPr>
          <p:grpSpPr>
            <a:xfrm rot="5400000">
              <a:off x="6518630" y="1512901"/>
              <a:ext cx="1141996" cy="1164830"/>
              <a:chOff x="6310708" y="2223671"/>
              <a:chExt cx="809489" cy="898563"/>
            </a:xfrm>
          </p:grpSpPr>
          <p:sp>
            <p:nvSpPr>
              <p:cNvPr id="27" name="Rounded Rectangle 26"/>
              <p:cNvSpPr/>
              <p:nvPr/>
            </p:nvSpPr>
            <p:spPr>
              <a:xfrm>
                <a:off x="6451829" y="2223671"/>
                <a:ext cx="519438" cy="89856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7216809" y="1384746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240594" y="2387181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7824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things to 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3768"/>
            <a:ext cx="8245474" cy="4922396"/>
          </a:xfrm>
        </p:spPr>
        <p:txBody>
          <a:bodyPr/>
          <a:lstStyle/>
          <a:p>
            <a:r>
              <a:rPr lang="en-US" sz="2800" dirty="0" smtClean="0">
                <a:solidFill>
                  <a:srgbClr val="00B0F0"/>
                </a:solidFill>
              </a:rPr>
              <a:t>Try the line follower on different lines.</a:t>
            </a:r>
          </a:p>
          <a:p>
            <a:r>
              <a:rPr lang="en-US" sz="2800" dirty="0" smtClean="0">
                <a:solidFill>
                  <a:srgbClr val="00B0F0"/>
                </a:solidFill>
              </a:rPr>
              <a:t>Can you write a smoother line follower (less wiggle)?</a:t>
            </a:r>
            <a:endParaRPr lang="en-US" sz="2800" dirty="0">
              <a:solidFill>
                <a:srgbClr val="00B0F0"/>
              </a:solidFill>
            </a:endParaRPr>
          </a:p>
          <a:p>
            <a:r>
              <a:rPr lang="en-US" sz="2800" dirty="0" smtClean="0">
                <a:solidFill>
                  <a:srgbClr val="00B0F0"/>
                </a:solidFill>
              </a:rPr>
              <a:t>Can you have your robot line follow for a particular distance?</a:t>
            </a:r>
            <a:br>
              <a:rPr lang="en-US" sz="2800" dirty="0" smtClean="0">
                <a:solidFill>
                  <a:srgbClr val="00B0F0"/>
                </a:solidFill>
              </a:rPr>
            </a:br>
            <a:r>
              <a:rPr lang="en-US" sz="2800" dirty="0" smtClean="0">
                <a:solidFill>
                  <a:srgbClr val="00B0F0"/>
                </a:solidFill>
              </a:rPr>
              <a:t>(Hint: Use Port View to measure the distance)</a:t>
            </a:r>
          </a:p>
          <a:p>
            <a:r>
              <a:rPr lang="en-US" sz="2800" dirty="0" smtClean="0">
                <a:solidFill>
                  <a:srgbClr val="00B0F0"/>
                </a:solidFill>
              </a:rPr>
              <a:t>Can you have your robot line follow until it finds an intersection? (Hint: Use the second color sensor)</a:t>
            </a:r>
            <a:endParaRPr lang="en-US" sz="2800" dirty="0">
              <a:solidFill>
                <a:srgbClr val="00B0F0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9/05/2015)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87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LINE FOLLOWING CHALLENGE SOLUTION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9/05/2015)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5300" name="Text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3065" y="5330380"/>
            <a:ext cx="774851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FF0000"/>
                </a:solidFill>
              </a:rPr>
              <a:t>Q. Does this program follow the Right or Left side of a line?</a:t>
            </a:r>
          </a:p>
          <a:p>
            <a:pPr eaLnBrk="1" hangingPunct="1"/>
            <a:r>
              <a:rPr lang="en-US" sz="2000" dirty="0" smtClean="0">
                <a:solidFill>
                  <a:srgbClr val="FF0000"/>
                </a:solidFill>
              </a:rPr>
              <a:t>A. The robot is following the Right Side of the line.</a:t>
            </a:r>
            <a:endParaRPr lang="en-US" sz="2000" dirty="0">
              <a:solidFill>
                <a:srgbClr val="FF00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33524" y="1130414"/>
            <a:ext cx="8298060" cy="4304135"/>
            <a:chOff x="186889" y="482860"/>
            <a:chExt cx="8298060" cy="4304135"/>
          </a:xfrm>
        </p:grpSpPr>
        <p:sp>
          <p:nvSpPr>
            <p:cNvPr id="4" name="Rectangle 3"/>
            <p:cNvSpPr/>
            <p:nvPr/>
          </p:nvSpPr>
          <p:spPr>
            <a:xfrm>
              <a:off x="853631" y="2300748"/>
              <a:ext cx="3050169" cy="9890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Screen Shot 2014-08-08 at 8.22.03 PM.png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83"/>
            <a:stretch/>
          </p:blipFill>
          <p:spPr>
            <a:xfrm>
              <a:off x="186889" y="482860"/>
              <a:ext cx="8298060" cy="4304135"/>
            </a:xfrm>
            <a:prstGeom prst="rect">
              <a:avLst/>
            </a:prstGeom>
          </p:spPr>
        </p:pic>
      </p:grpSp>
      <p:sp>
        <p:nvSpPr>
          <p:cNvPr id="9" name="Oval 8"/>
          <p:cNvSpPr/>
          <p:nvPr/>
        </p:nvSpPr>
        <p:spPr>
          <a:xfrm>
            <a:off x="5624052" y="1717160"/>
            <a:ext cx="1553497" cy="32677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92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CHALLENGE 1 SOLUTION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9/05/2015)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5300" name="Text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3065" y="5330380"/>
            <a:ext cx="77485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Q. This line follower goes forever. How do we make this stop?</a:t>
            </a: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A. Change the end condition on the loop.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88848" y="1130414"/>
            <a:ext cx="8298060" cy="4304135"/>
            <a:chOff x="242213" y="482860"/>
            <a:chExt cx="8298060" cy="4304135"/>
          </a:xfrm>
        </p:grpSpPr>
        <p:sp>
          <p:nvSpPr>
            <p:cNvPr id="4" name="Rectangle 3"/>
            <p:cNvSpPr/>
            <p:nvPr/>
          </p:nvSpPr>
          <p:spPr>
            <a:xfrm>
              <a:off x="853631" y="2300748"/>
              <a:ext cx="3050169" cy="9890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Screen Shot 2014-08-08 at 8.22.03 PM.png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83"/>
            <a:stretch/>
          </p:blipFill>
          <p:spPr>
            <a:xfrm>
              <a:off x="242213" y="482860"/>
              <a:ext cx="8298060" cy="4304135"/>
            </a:xfrm>
            <a:prstGeom prst="rect">
              <a:avLst/>
            </a:prstGeom>
          </p:spPr>
        </p:pic>
      </p:grpSp>
      <p:sp>
        <p:nvSpPr>
          <p:cNvPr id="6" name="Oval 5"/>
          <p:cNvSpPr/>
          <p:nvPr/>
        </p:nvSpPr>
        <p:spPr>
          <a:xfrm>
            <a:off x="7226709" y="2545031"/>
            <a:ext cx="1553497" cy="15107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56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 follower challenge 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9/05/2015)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39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4264" y="1055594"/>
            <a:ext cx="7972761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Part 1: Make a line follower that stops when you press the touch sensor</a:t>
            </a:r>
          </a:p>
          <a:p>
            <a:endParaRPr lang="en-US" sz="2800" dirty="0"/>
          </a:p>
          <a:p>
            <a:r>
              <a:rPr lang="en-US" sz="2800" dirty="0" smtClean="0"/>
              <a:t>Part 2: Make a line follower that stops after it travels a particular distance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Hint: You will have to use PORT VIEW in your brick to measure the distance first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7534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MOVING STRAIGHT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9/05/2015)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4</a:t>
            </a:fld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7351" y="1555832"/>
            <a:ext cx="2305050" cy="1173922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6644640" y="3269507"/>
            <a:ext cx="1376680" cy="8097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516559" y="1638904"/>
            <a:ext cx="3216534" cy="12701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 flipH="1" flipV="1">
            <a:off x="4908242" y="2058738"/>
            <a:ext cx="1537369" cy="50718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78587" y="5225605"/>
            <a:ext cx="2916945" cy="369332"/>
          </a:xfrm>
          <a:prstGeom prst="rect">
            <a:avLst/>
          </a:prstGeom>
          <a:solidFill>
            <a:srgbClr val="F5C2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Steering: Straight or turn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991189" y="5245234"/>
            <a:ext cx="1958217" cy="369332"/>
          </a:xfrm>
          <a:prstGeom prst="rect">
            <a:avLst/>
          </a:prstGeom>
          <a:solidFill>
            <a:srgbClr val="F5C2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Power/Speed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232343" y="5239505"/>
            <a:ext cx="2569940" cy="369332"/>
          </a:xfrm>
          <a:prstGeom prst="rect">
            <a:avLst/>
          </a:prstGeom>
          <a:solidFill>
            <a:srgbClr val="F5C2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Duration/Distance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93882" y="2946342"/>
            <a:ext cx="1231156" cy="646331"/>
          </a:xfrm>
          <a:prstGeom prst="rect">
            <a:avLst/>
          </a:prstGeom>
          <a:solidFill>
            <a:srgbClr val="F5C2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Mode of operation</a:t>
            </a:r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4182064" y="1841121"/>
            <a:ext cx="788233" cy="322197"/>
          </a:xfrm>
          <a:prstGeom prst="ellipse">
            <a:avLst/>
          </a:prstGeom>
          <a:noFill/>
          <a:ln w="5715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6513546" y="2882991"/>
            <a:ext cx="872854" cy="659144"/>
          </a:xfrm>
          <a:prstGeom prst="rect">
            <a:avLst/>
          </a:prstGeom>
          <a:solidFill>
            <a:srgbClr val="F5C2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Brake/Coast</a:t>
            </a:r>
            <a:endParaRPr lang="en-US" dirty="0"/>
          </a:p>
        </p:txBody>
      </p:sp>
      <p:grpSp>
        <p:nvGrpSpPr>
          <p:cNvPr id="41" name="Group 40"/>
          <p:cNvGrpSpPr/>
          <p:nvPr/>
        </p:nvGrpSpPr>
        <p:grpSpPr>
          <a:xfrm>
            <a:off x="6507213" y="1384746"/>
            <a:ext cx="1199001" cy="1371767"/>
            <a:chOff x="6507213" y="1384746"/>
            <a:chExt cx="1199001" cy="1371767"/>
          </a:xfrm>
        </p:grpSpPr>
        <p:grpSp>
          <p:nvGrpSpPr>
            <p:cNvPr id="42" name="Group 41"/>
            <p:cNvGrpSpPr/>
            <p:nvPr/>
          </p:nvGrpSpPr>
          <p:grpSpPr>
            <a:xfrm rot="5400000">
              <a:off x="6518630" y="1512901"/>
              <a:ext cx="1141996" cy="1164830"/>
              <a:chOff x="6310708" y="2223671"/>
              <a:chExt cx="809489" cy="898563"/>
            </a:xfrm>
          </p:grpSpPr>
          <p:sp>
            <p:nvSpPr>
              <p:cNvPr id="45" name="Rounded Rectangle 44"/>
              <p:cNvSpPr/>
              <p:nvPr/>
            </p:nvSpPr>
            <p:spPr>
              <a:xfrm>
                <a:off x="6451830" y="2223671"/>
                <a:ext cx="519438" cy="89856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47" name="Rounded Rectangle 46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7216809" y="1384746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240594" y="2387181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322" y="3649327"/>
            <a:ext cx="2305050" cy="146740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970" t="11899"/>
          <a:stretch/>
        </p:blipFill>
        <p:spPr>
          <a:xfrm>
            <a:off x="5569245" y="2946342"/>
            <a:ext cx="987272" cy="755248"/>
          </a:xfrm>
          <a:prstGeom prst="rect">
            <a:avLst/>
          </a:prstGeom>
        </p:spPr>
      </p:pic>
      <p:cxnSp>
        <p:nvCxnSpPr>
          <p:cNvPr id="51" name="Straight Arrow Connector 50"/>
          <p:cNvCxnSpPr>
            <a:endCxn id="35" idx="0"/>
          </p:cNvCxnSpPr>
          <p:nvPr/>
        </p:nvCxnSpPr>
        <p:spPr>
          <a:xfrm flipH="1">
            <a:off x="2137060" y="2666315"/>
            <a:ext cx="1458472" cy="255929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36" idx="0"/>
          </p:cNvCxnSpPr>
          <p:nvPr/>
        </p:nvCxnSpPr>
        <p:spPr>
          <a:xfrm>
            <a:off x="3896481" y="2729754"/>
            <a:ext cx="1073817" cy="25154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37" idx="0"/>
          </p:cNvCxnSpPr>
          <p:nvPr/>
        </p:nvCxnSpPr>
        <p:spPr>
          <a:xfrm>
            <a:off x="4190083" y="2687732"/>
            <a:ext cx="3327230" cy="25517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50" idx="1"/>
          </p:cNvCxnSpPr>
          <p:nvPr/>
        </p:nvCxnSpPr>
        <p:spPr>
          <a:xfrm>
            <a:off x="4519851" y="2643876"/>
            <a:ext cx="1049394" cy="68009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1729897" y="2666315"/>
            <a:ext cx="1459829" cy="983012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57199" y="1245588"/>
            <a:ext cx="3732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Move Steering Block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3997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Challenge 2 SOLUTION: </a:t>
            </a:r>
            <a:r>
              <a:rPr lang="en-US" dirty="0" err="1" smtClean="0"/>
              <a:t>SEnsor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9/05/2015)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40</a:t>
            </a:fld>
            <a:endParaRPr lang="en-US"/>
          </a:p>
        </p:txBody>
      </p:sp>
      <p:pic>
        <p:nvPicPr>
          <p:cNvPr id="4" name="Content Placeholder 3" descr="Screen Shot 2014-08-13 at 7.00.49 PM.png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" r="2120" b="1626"/>
          <a:stretch/>
        </p:blipFill>
        <p:spPr>
          <a:xfrm>
            <a:off x="0" y="1185863"/>
            <a:ext cx="6288088" cy="4922837"/>
          </a:xfrm>
        </p:spPr>
      </p:pic>
      <p:pic>
        <p:nvPicPr>
          <p:cNvPr id="6" name="Picture 5" descr="Screen Shot 2014-08-13 at 7.03.44 PM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4B4B4B"/>
              </a:clrFrom>
              <a:clrTo>
                <a:srgbClr val="4B4B4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72" l="0" r="100000">
                        <a14:backgroundMark x1="77500" y1="66895" x2="77500" y2="66895"/>
                        <a14:backgroundMark x1="80714" y1="28995" x2="80714" y2="28995"/>
                        <a14:backgroundMark x1="82500" y1="15297" x2="82500" y2="15297"/>
                        <a14:backgroundMark x1="86786" y1="8219" x2="86786" y2="8219"/>
                        <a14:backgroundMark x1="95357" y1="9589" x2="95357" y2="9589"/>
                        <a14:backgroundMark x1="91071" y1="25114" x2="91071" y2="25114"/>
                        <a14:backgroundMark x1="91071" y1="25114" x2="91071" y2="25114"/>
                        <a14:backgroundMark x1="91071" y1="25114" x2="91071" y2="25114"/>
                        <a14:backgroundMark x1="91071" y1="25114" x2="91071" y2="25114"/>
                        <a14:backgroundMark x1="87500" y1="17123" x2="87500" y2="17123"/>
                        <a14:backgroundMark x1="87500" y1="17123" x2="87500" y2="17123"/>
                        <a14:backgroundMark x1="90357" y1="57763" x2="90357" y2="57763"/>
                        <a14:backgroundMark x1="87857" y1="78311" x2="87857" y2="78311"/>
                        <a14:backgroundMark x1="79286" y1="80137" x2="79286" y2="80137"/>
                        <a14:backgroundMark x1="80000" y1="84018" x2="80000" y2="84018"/>
                        <a14:backgroundMark x1="92857" y1="85160" x2="92857" y2="85160"/>
                        <a14:backgroundMark x1="79286" y1="93607" x2="79286" y2="93607"/>
                        <a14:backgroundMark x1="90357" y1="38128" x2="90357" y2="38128"/>
                        <a14:backgroundMark x1="76071" y1="32648" x2="76071" y2="32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413" y="1842751"/>
            <a:ext cx="2560541" cy="4005419"/>
          </a:xfrm>
          <a:prstGeom prst="rect">
            <a:avLst/>
          </a:prstGeom>
        </p:spPr>
      </p:pic>
      <p:cxnSp>
        <p:nvCxnSpPr>
          <p:cNvPr id="8" name="Straight Arrow Connector 7"/>
          <p:cNvCxnSpPr>
            <a:endCxn id="6" idx="1"/>
          </p:cNvCxnSpPr>
          <p:nvPr/>
        </p:nvCxnSpPr>
        <p:spPr>
          <a:xfrm flipV="1">
            <a:off x="5236297" y="3845461"/>
            <a:ext cx="989116" cy="297968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631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Challenge 2 SOLUTION: PARTICULAR distance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9/05/2015)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41</a:t>
            </a:fld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4663"/>
            <a:ext cx="5943600" cy="40433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Arrow Connector 7"/>
          <p:cNvCxnSpPr>
            <a:endCxn id="6" idx="1"/>
          </p:cNvCxnSpPr>
          <p:nvPr/>
        </p:nvCxnSpPr>
        <p:spPr>
          <a:xfrm flipV="1">
            <a:off x="5475730" y="3660791"/>
            <a:ext cx="446578" cy="274426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5922308" y="1801038"/>
            <a:ext cx="3079794" cy="3719506"/>
            <a:chOff x="5943128" y="1801038"/>
            <a:chExt cx="3079794" cy="371950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1739"/>
            <a:stretch/>
          </p:blipFill>
          <p:spPr>
            <a:xfrm>
              <a:off x="5943128" y="1801038"/>
              <a:ext cx="1656270" cy="371950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563" t="26131" b="54098"/>
            <a:stretch/>
          </p:blipFill>
          <p:spPr>
            <a:xfrm>
              <a:off x="7557758" y="2748403"/>
              <a:ext cx="1465164" cy="8725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243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&amp; POSITIVE POWER: BACKWARD &amp; FORWARD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9/05/2015)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38140" y="2195039"/>
            <a:ext cx="2542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Negative Power = Backwards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01159" y="5493664"/>
            <a:ext cx="188917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B900"/>
                </a:solidFill>
              </a:rPr>
              <a:t>Positive Power = Forward</a:t>
            </a:r>
            <a:endParaRPr lang="en-US" sz="2000" dirty="0">
              <a:solidFill>
                <a:srgbClr val="00B900"/>
              </a:solidFill>
            </a:endParaRPr>
          </a:p>
        </p:txBody>
      </p:sp>
      <p:sp>
        <p:nvSpPr>
          <p:cNvPr id="8" name="Curved Right Arrow 7"/>
          <p:cNvSpPr/>
          <p:nvPr/>
        </p:nvSpPr>
        <p:spPr>
          <a:xfrm flipH="1">
            <a:off x="6312276" y="2839079"/>
            <a:ext cx="1594462" cy="3008528"/>
          </a:xfrm>
          <a:prstGeom prst="curvedRightArrow">
            <a:avLst>
              <a:gd name="adj1" fmla="val 3481"/>
              <a:gd name="adj2" fmla="val 30112"/>
              <a:gd name="adj3" fmla="val 25000"/>
            </a:avLst>
          </a:prstGeom>
          <a:solidFill>
            <a:srgbClr val="00B900"/>
          </a:solidFill>
          <a:ln>
            <a:solidFill>
              <a:srgbClr val="00B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rved Right Arrow 8"/>
          <p:cNvSpPr/>
          <p:nvPr/>
        </p:nvSpPr>
        <p:spPr>
          <a:xfrm flipH="1" flipV="1">
            <a:off x="6390356" y="3099854"/>
            <a:ext cx="1173415" cy="2128070"/>
          </a:xfrm>
          <a:prstGeom prst="curvedRightArrow">
            <a:avLst>
              <a:gd name="adj1" fmla="val 3481"/>
              <a:gd name="adj2" fmla="val 45822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27646" flipH="1">
            <a:off x="962153" y="1753697"/>
            <a:ext cx="5848090" cy="3750456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79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Moving Forward and Backwards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9/05/2015)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019" y="2310967"/>
            <a:ext cx="6886364" cy="2437773"/>
          </a:xfrm>
          <a:prstGeom prst="rect">
            <a:avLst/>
          </a:prstGeom>
        </p:spPr>
      </p:pic>
      <p:cxnSp>
        <p:nvCxnSpPr>
          <p:cNvPr id="7" name="Straight Arrow Connector 6"/>
          <p:cNvCxnSpPr>
            <a:stCxn id="8" idx="1"/>
          </p:cNvCxnSpPr>
          <p:nvPr/>
        </p:nvCxnSpPr>
        <p:spPr>
          <a:xfrm flipH="1" flipV="1">
            <a:off x="2109121" y="3830502"/>
            <a:ext cx="693018" cy="41001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802139" y="3959799"/>
            <a:ext cx="2310063" cy="561430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This would be changed for degrees or seconds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93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PIVOT &amp; SPIN TURNS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3301323"/>
              </p:ext>
            </p:extLst>
          </p:nvPr>
        </p:nvGraphicFramePr>
        <p:xfrm>
          <a:off x="647952" y="931840"/>
          <a:ext cx="7693293" cy="3627591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028821"/>
                <a:gridCol w="1996362"/>
                <a:gridCol w="1770334"/>
                <a:gridCol w="1897776"/>
              </a:tblGrid>
              <a:tr h="503423">
                <a:tc gridSpan="4">
                  <a:txBody>
                    <a:bodyPr/>
                    <a:lstStyle/>
                    <a:p>
                      <a:pPr lvl="1" algn="ctr"/>
                      <a:r>
                        <a:rPr lang="en-US" dirty="0" smtClean="0"/>
                        <a:t>Different Turns and Different</a:t>
                      </a:r>
                      <a:r>
                        <a:rPr lang="en-US" baseline="0" dirty="0" smtClean="0"/>
                        <a:t> Steering Values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dist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dist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dist"/>
                      <a:endParaRPr lang="en-US" dirty="0"/>
                    </a:p>
                  </a:txBody>
                  <a:tcPr/>
                </a:tc>
              </a:tr>
              <a:tr h="41459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5C2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-50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5C2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-100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04258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5C20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5C20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5258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Pivot Turn Right</a:t>
                      </a:r>
                    </a:p>
                  </a:txBody>
                  <a:tcPr>
                    <a:solidFill>
                      <a:srgbClr val="F5C2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Pivot Turn Left</a:t>
                      </a:r>
                      <a:endParaRPr lang="en-US" dirty="0"/>
                    </a:p>
                  </a:txBody>
                  <a:tcPr>
                    <a:solidFill>
                      <a:srgbClr val="F5C2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Spin Turn Right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Spin</a:t>
                      </a:r>
                      <a:r>
                        <a:rPr lang="en-US" baseline="0" dirty="0" smtClean="0"/>
                        <a:t> Turn Left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5258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More accurate,</a:t>
                      </a:r>
                      <a:r>
                        <a:rPr lang="en-US" baseline="0" dirty="0" smtClean="0"/>
                        <a:t> but takes more space</a:t>
                      </a:r>
                      <a:endParaRPr lang="en-US" dirty="0" smtClean="0"/>
                    </a:p>
                  </a:txBody>
                  <a:tcPr>
                    <a:solidFill>
                      <a:srgbClr val="F5C2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F5C2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Good</a:t>
                      </a:r>
                      <a:r>
                        <a:rPr lang="en-US" baseline="0" dirty="0" smtClean="0"/>
                        <a:t> for tight spaces, faster, less accurate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3" name="Picture 12" descr="6qc3Nq_aAkpt60pdvww4gFaPQxXNE3yZQQdwOo3LEO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5362" y="4804349"/>
            <a:ext cx="2846057" cy="1572108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 flipV="1">
            <a:off x="4348139" y="5201959"/>
            <a:ext cx="376001" cy="100735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50220" y="4804349"/>
            <a:ext cx="2718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Change Steering value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9/05/2015)</a:t>
            </a:r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209222" y="1779888"/>
            <a:ext cx="1144819" cy="1069096"/>
            <a:chOff x="892871" y="1572048"/>
            <a:chExt cx="1386064" cy="1452220"/>
          </a:xfrm>
        </p:grpSpPr>
        <p:grpSp>
          <p:nvGrpSpPr>
            <p:cNvPr id="11" name="Group 10"/>
            <p:cNvGrpSpPr/>
            <p:nvPr/>
          </p:nvGrpSpPr>
          <p:grpSpPr>
            <a:xfrm>
              <a:off x="892871" y="1572048"/>
              <a:ext cx="1199001" cy="1452220"/>
              <a:chOff x="6507213" y="1264631"/>
              <a:chExt cx="1199001" cy="1452220"/>
            </a:xfrm>
          </p:grpSpPr>
          <p:grpSp>
            <p:nvGrpSpPr>
              <p:cNvPr id="16" name="Group 15"/>
              <p:cNvGrpSpPr/>
              <p:nvPr/>
            </p:nvGrpSpPr>
            <p:grpSpPr>
              <a:xfrm rot="5400000">
                <a:off x="6518630" y="1512901"/>
                <a:ext cx="1141996" cy="1164830"/>
                <a:chOff x="6310708" y="2223671"/>
                <a:chExt cx="809489" cy="898563"/>
              </a:xfrm>
            </p:grpSpPr>
            <p:sp>
              <p:nvSpPr>
                <p:cNvPr id="19" name="Rounded Rectangle 18"/>
                <p:cNvSpPr/>
                <p:nvPr/>
              </p:nvSpPr>
              <p:spPr>
                <a:xfrm>
                  <a:off x="6451830" y="2223671"/>
                  <a:ext cx="519438" cy="898563"/>
                </a:xfrm>
                <a:prstGeom prst="round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ounded Rectangle 19"/>
                <p:cNvSpPr/>
                <p:nvPr/>
              </p:nvSpPr>
              <p:spPr>
                <a:xfrm>
                  <a:off x="6979076" y="2525434"/>
                  <a:ext cx="141121" cy="295036"/>
                </a:xfrm>
                <a:prstGeom prst="roundRect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effectLst/>
                  </a:endParaRPr>
                </a:p>
              </p:txBody>
            </p:sp>
            <p:sp>
              <p:nvSpPr>
                <p:cNvPr id="21" name="Rounded Rectangle 20"/>
                <p:cNvSpPr/>
                <p:nvPr/>
              </p:nvSpPr>
              <p:spPr>
                <a:xfrm>
                  <a:off x="6310708" y="2525434"/>
                  <a:ext cx="141121" cy="295036"/>
                </a:xfrm>
                <a:prstGeom prst="roundRect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effectLst/>
                  </a:endParaRPr>
                </a:p>
              </p:txBody>
            </p:sp>
            <p:sp>
              <p:nvSpPr>
                <p:cNvPr id="24" name="Oval 23"/>
                <p:cNvSpPr>
                  <a:spLocks noChangeAspect="1"/>
                </p:cNvSpPr>
                <p:nvPr/>
              </p:nvSpPr>
              <p:spPr>
                <a:xfrm>
                  <a:off x="6621904" y="2247641"/>
                  <a:ext cx="179290" cy="166284"/>
                </a:xfrm>
                <a:prstGeom prst="ellipse">
                  <a:avLst/>
                </a:prstGeom>
                <a:solidFill>
                  <a:srgbClr val="FF0000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7" name="TextBox 16"/>
              <p:cNvSpPr txBox="1"/>
              <p:nvPr/>
            </p:nvSpPr>
            <p:spPr>
              <a:xfrm>
                <a:off x="7204218" y="1264631"/>
                <a:ext cx="4656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240595" y="2347519"/>
                <a:ext cx="4656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</a:t>
                </a:r>
                <a:endParaRPr lang="en-US" dirty="0"/>
              </a:p>
            </p:txBody>
          </p:sp>
        </p:grpSp>
        <p:cxnSp>
          <p:nvCxnSpPr>
            <p:cNvPr id="12" name="Curved Connector 11"/>
            <p:cNvCxnSpPr/>
            <p:nvPr/>
          </p:nvCxnSpPr>
          <p:spPr>
            <a:xfrm>
              <a:off x="1930037" y="1876829"/>
              <a:ext cx="348898" cy="393929"/>
            </a:xfrm>
            <a:prstGeom prst="curvedConnector2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4899757" y="1812922"/>
            <a:ext cx="1302446" cy="1045659"/>
            <a:chOff x="648829" y="4659819"/>
            <a:chExt cx="1485589" cy="1520349"/>
          </a:xfrm>
        </p:grpSpPr>
        <p:grpSp>
          <p:nvGrpSpPr>
            <p:cNvPr id="26" name="Group 25"/>
            <p:cNvGrpSpPr/>
            <p:nvPr/>
          </p:nvGrpSpPr>
          <p:grpSpPr>
            <a:xfrm>
              <a:off x="809518" y="4659819"/>
              <a:ext cx="1199001" cy="1520349"/>
              <a:chOff x="6507213" y="1236164"/>
              <a:chExt cx="1199001" cy="1520349"/>
            </a:xfrm>
          </p:grpSpPr>
          <p:grpSp>
            <p:nvGrpSpPr>
              <p:cNvPr id="29" name="Group 28"/>
              <p:cNvGrpSpPr/>
              <p:nvPr/>
            </p:nvGrpSpPr>
            <p:grpSpPr>
              <a:xfrm rot="5400000">
                <a:off x="6518630" y="1512901"/>
                <a:ext cx="1141996" cy="1164830"/>
                <a:chOff x="6310708" y="2223671"/>
                <a:chExt cx="809489" cy="898563"/>
              </a:xfrm>
            </p:grpSpPr>
            <p:sp>
              <p:nvSpPr>
                <p:cNvPr id="32" name="Rounded Rectangle 31"/>
                <p:cNvSpPr/>
                <p:nvPr/>
              </p:nvSpPr>
              <p:spPr>
                <a:xfrm>
                  <a:off x="6451830" y="2223671"/>
                  <a:ext cx="519438" cy="898563"/>
                </a:xfrm>
                <a:prstGeom prst="round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ounded Rectangle 32"/>
                <p:cNvSpPr/>
                <p:nvPr/>
              </p:nvSpPr>
              <p:spPr>
                <a:xfrm>
                  <a:off x="6979076" y="2525434"/>
                  <a:ext cx="141121" cy="295036"/>
                </a:xfrm>
                <a:prstGeom prst="roundRect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effectLst/>
                  </a:endParaRPr>
                </a:p>
              </p:txBody>
            </p:sp>
            <p:sp>
              <p:nvSpPr>
                <p:cNvPr id="34" name="Rounded Rectangle 33"/>
                <p:cNvSpPr/>
                <p:nvPr/>
              </p:nvSpPr>
              <p:spPr>
                <a:xfrm>
                  <a:off x="6310708" y="2525434"/>
                  <a:ext cx="141121" cy="295036"/>
                </a:xfrm>
                <a:prstGeom prst="roundRect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effectLst/>
                  </a:endParaRPr>
                </a:p>
              </p:txBody>
            </p:sp>
            <p:sp>
              <p:nvSpPr>
                <p:cNvPr id="35" name="Oval 34"/>
                <p:cNvSpPr>
                  <a:spLocks noChangeAspect="1"/>
                </p:cNvSpPr>
                <p:nvPr/>
              </p:nvSpPr>
              <p:spPr>
                <a:xfrm>
                  <a:off x="6621904" y="2247641"/>
                  <a:ext cx="179290" cy="166284"/>
                </a:xfrm>
                <a:prstGeom prst="ellipse">
                  <a:avLst/>
                </a:prstGeom>
                <a:solidFill>
                  <a:srgbClr val="FF0000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0" name="TextBox 29"/>
              <p:cNvSpPr txBox="1"/>
              <p:nvPr/>
            </p:nvSpPr>
            <p:spPr>
              <a:xfrm>
                <a:off x="7216809" y="1236164"/>
                <a:ext cx="465620" cy="369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7240594" y="2387181"/>
                <a:ext cx="4656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</a:t>
                </a:r>
                <a:endParaRPr lang="en-US" dirty="0"/>
              </a:p>
            </p:txBody>
          </p:sp>
        </p:grpSp>
        <p:cxnSp>
          <p:nvCxnSpPr>
            <p:cNvPr id="27" name="Curved Connector 26"/>
            <p:cNvCxnSpPr/>
            <p:nvPr/>
          </p:nvCxnSpPr>
          <p:spPr>
            <a:xfrm>
              <a:off x="1785520" y="4980768"/>
              <a:ext cx="348898" cy="393929"/>
            </a:xfrm>
            <a:prstGeom prst="curvedConnector2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urved Connector 27"/>
            <p:cNvCxnSpPr/>
            <p:nvPr/>
          </p:nvCxnSpPr>
          <p:spPr>
            <a:xfrm rot="16200000" flipV="1">
              <a:off x="643486" y="5573839"/>
              <a:ext cx="438638" cy="427951"/>
            </a:xfrm>
            <a:prstGeom prst="curvedConnector3">
              <a:avLst>
                <a:gd name="adj1" fmla="val 2789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3188038" y="1789283"/>
            <a:ext cx="990314" cy="1082863"/>
            <a:chOff x="6507213" y="1285591"/>
            <a:chExt cx="1199001" cy="1470922"/>
          </a:xfrm>
        </p:grpSpPr>
        <p:grpSp>
          <p:nvGrpSpPr>
            <p:cNvPr id="39" name="Group 38"/>
            <p:cNvGrpSpPr/>
            <p:nvPr/>
          </p:nvGrpSpPr>
          <p:grpSpPr>
            <a:xfrm rot="5400000">
              <a:off x="6518630" y="1512901"/>
              <a:ext cx="1141996" cy="1164830"/>
              <a:chOff x="6310708" y="2223671"/>
              <a:chExt cx="809489" cy="898563"/>
            </a:xfrm>
          </p:grpSpPr>
          <p:sp>
            <p:nvSpPr>
              <p:cNvPr id="42" name="Rounded Rectangle 41"/>
              <p:cNvSpPr/>
              <p:nvPr/>
            </p:nvSpPr>
            <p:spPr>
              <a:xfrm>
                <a:off x="6451830" y="2223671"/>
                <a:ext cx="519438" cy="89856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ounded Rectangle 42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44" name="Rounded Rectangle 43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7216809" y="1285591"/>
              <a:ext cx="4656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240594" y="2387181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  <p:cxnSp>
        <p:nvCxnSpPr>
          <p:cNvPr id="46" name="Curved Connector 45"/>
          <p:cNvCxnSpPr/>
          <p:nvPr/>
        </p:nvCxnSpPr>
        <p:spPr>
          <a:xfrm flipV="1">
            <a:off x="4124463" y="2499475"/>
            <a:ext cx="288172" cy="290003"/>
          </a:xfrm>
          <a:prstGeom prst="curved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6657972" y="1787916"/>
            <a:ext cx="1192067" cy="1016461"/>
            <a:chOff x="648830" y="4702271"/>
            <a:chExt cx="1359689" cy="1477897"/>
          </a:xfrm>
        </p:grpSpPr>
        <p:grpSp>
          <p:nvGrpSpPr>
            <p:cNvPr id="48" name="Group 47"/>
            <p:cNvGrpSpPr/>
            <p:nvPr/>
          </p:nvGrpSpPr>
          <p:grpSpPr>
            <a:xfrm>
              <a:off x="809518" y="4702271"/>
              <a:ext cx="1199001" cy="1477897"/>
              <a:chOff x="6507213" y="1278616"/>
              <a:chExt cx="1199001" cy="1477897"/>
            </a:xfrm>
          </p:grpSpPr>
          <p:grpSp>
            <p:nvGrpSpPr>
              <p:cNvPr id="51" name="Group 50"/>
              <p:cNvGrpSpPr/>
              <p:nvPr/>
            </p:nvGrpSpPr>
            <p:grpSpPr>
              <a:xfrm rot="5400000">
                <a:off x="6518630" y="1512901"/>
                <a:ext cx="1141996" cy="1164830"/>
                <a:chOff x="6310708" y="2223671"/>
                <a:chExt cx="809489" cy="898563"/>
              </a:xfrm>
            </p:grpSpPr>
            <p:sp>
              <p:nvSpPr>
                <p:cNvPr id="54" name="Rounded Rectangle 53"/>
                <p:cNvSpPr/>
                <p:nvPr/>
              </p:nvSpPr>
              <p:spPr>
                <a:xfrm>
                  <a:off x="6451830" y="2223671"/>
                  <a:ext cx="519438" cy="898563"/>
                </a:xfrm>
                <a:prstGeom prst="round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ounded Rectangle 54"/>
                <p:cNvSpPr/>
                <p:nvPr/>
              </p:nvSpPr>
              <p:spPr>
                <a:xfrm>
                  <a:off x="6979076" y="2525434"/>
                  <a:ext cx="141121" cy="295036"/>
                </a:xfrm>
                <a:prstGeom prst="roundRect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effectLst/>
                  </a:endParaRPr>
                </a:p>
              </p:txBody>
            </p:sp>
            <p:sp>
              <p:nvSpPr>
                <p:cNvPr id="56" name="Rounded Rectangle 55"/>
                <p:cNvSpPr/>
                <p:nvPr/>
              </p:nvSpPr>
              <p:spPr>
                <a:xfrm>
                  <a:off x="6310708" y="2525434"/>
                  <a:ext cx="141121" cy="295036"/>
                </a:xfrm>
                <a:prstGeom prst="roundRect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effectLst/>
                  </a:endParaRPr>
                </a:p>
              </p:txBody>
            </p:sp>
            <p:sp>
              <p:nvSpPr>
                <p:cNvPr id="57" name="Oval 56"/>
                <p:cNvSpPr>
                  <a:spLocks noChangeAspect="1"/>
                </p:cNvSpPr>
                <p:nvPr/>
              </p:nvSpPr>
              <p:spPr>
                <a:xfrm>
                  <a:off x="6621904" y="2247641"/>
                  <a:ext cx="179290" cy="166284"/>
                </a:xfrm>
                <a:prstGeom prst="ellipse">
                  <a:avLst/>
                </a:prstGeom>
                <a:solidFill>
                  <a:srgbClr val="FF0000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2" name="TextBox 51"/>
              <p:cNvSpPr txBox="1"/>
              <p:nvPr/>
            </p:nvSpPr>
            <p:spPr>
              <a:xfrm>
                <a:off x="7216809" y="1278616"/>
                <a:ext cx="4656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7240594" y="2387181"/>
                <a:ext cx="4656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</a:t>
                </a:r>
                <a:endParaRPr lang="en-US" dirty="0"/>
              </a:p>
            </p:txBody>
          </p:sp>
        </p:grpSp>
        <p:cxnSp>
          <p:nvCxnSpPr>
            <p:cNvPr id="50" name="Curved Connector 49"/>
            <p:cNvCxnSpPr/>
            <p:nvPr/>
          </p:nvCxnSpPr>
          <p:spPr>
            <a:xfrm rot="5400000">
              <a:off x="579473" y="5071186"/>
              <a:ext cx="566668" cy="427953"/>
            </a:xfrm>
            <a:prstGeom prst="curvedConnector3">
              <a:avLst>
                <a:gd name="adj1" fmla="val 5049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8" name="Curved Connector 57"/>
          <p:cNvCxnSpPr/>
          <p:nvPr/>
        </p:nvCxnSpPr>
        <p:spPr>
          <a:xfrm flipV="1">
            <a:off x="7783516" y="2414025"/>
            <a:ext cx="288172" cy="290003"/>
          </a:xfrm>
          <a:prstGeom prst="curved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7</a:t>
            </a:fld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1543607" y="5019729"/>
            <a:ext cx="1894840" cy="106172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Move Steering Block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07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Using ATTACHMENTS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5830"/>
            <a:ext cx="4779098" cy="4574241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Attach a medium motor to Port A or a large motor to Port D as needed.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Move Steering vs. Motor Block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For moving your wheels you should use a Move Steering Block that syncs both wheel motors (see intermediate lesson called Move Blocks to learn </a:t>
            </a:r>
            <a:r>
              <a:rPr lang="en-US" smtClean="0"/>
              <a:t>about sync)</a:t>
            </a:r>
            <a:endParaRPr lang="en-US" dirty="0" smtClean="0"/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For moving your attachment your arm, you use either a Medium Motor Block or a Large Motor Block because you don’t need to sync your motors.</a:t>
            </a:r>
          </a:p>
          <a:p>
            <a:endParaRPr lang="en-US" dirty="0"/>
          </a:p>
        </p:txBody>
      </p:sp>
      <p:pic>
        <p:nvPicPr>
          <p:cNvPr id="4" name="Picture 3" descr="Screen Shot 2014-08-07 at 1.45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8774" y="4725954"/>
            <a:ext cx="3263900" cy="1333500"/>
          </a:xfrm>
          <a:prstGeom prst="rect">
            <a:avLst/>
          </a:prstGeom>
        </p:spPr>
      </p:pic>
      <p:pic>
        <p:nvPicPr>
          <p:cNvPr id="5" name="Picture 4" descr="Screen Shot 2014-08-07 at 1.45.0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4174" y="2117724"/>
            <a:ext cx="3238500" cy="1422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77624" y="1779623"/>
            <a:ext cx="2654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Medium Motor Block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77624" y="4404322"/>
            <a:ext cx="2654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Large Motor Block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9/05/2015)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24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USEFUL TIP: Port View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9/05/2015)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9</a:t>
            </a:fld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657600" y="2279634"/>
            <a:ext cx="972152" cy="48768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1526" y="1524318"/>
            <a:ext cx="3548125" cy="19983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98" y="1594006"/>
            <a:ext cx="3116451" cy="185893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  <a:sp3d>
            <a:bevelT prst="relaxedInset"/>
          </a:sp3d>
        </p:spPr>
      </p:pic>
      <p:sp>
        <p:nvSpPr>
          <p:cNvPr id="3" name="TextBox 2"/>
          <p:cNvSpPr txBox="1"/>
          <p:nvPr/>
        </p:nvSpPr>
        <p:spPr>
          <a:xfrm>
            <a:off x="2910980" y="4102586"/>
            <a:ext cx="3128895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Rookie Tip: </a:t>
            </a:r>
            <a:r>
              <a:rPr lang="en-US" dirty="0" smtClean="0"/>
              <a:t>Use Port View on your brick to read sensor values, and measure distances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67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7288</TotalTime>
  <Words>2106</Words>
  <Application>Microsoft Office PowerPoint</Application>
  <PresentationFormat>On-screen Show (4:3)</PresentationFormat>
  <Paragraphs>318</Paragraphs>
  <Slides>41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Arial Black</vt:lpstr>
      <vt:lpstr>Calibri</vt:lpstr>
      <vt:lpstr>Calibri Light</vt:lpstr>
      <vt:lpstr>Zapf Dingbats</vt:lpstr>
      <vt:lpstr>Essential</vt:lpstr>
      <vt:lpstr>Custom Design</vt:lpstr>
      <vt:lpstr>BEGINNER FLL PROGRAMMING WORKSHOP</vt:lpstr>
      <vt:lpstr>Goals for this workshop</vt:lpstr>
      <vt:lpstr>Where Can I learn more?</vt:lpstr>
      <vt:lpstr>Review: MOVING STRAIGHT</vt:lpstr>
      <vt:lpstr>NEGATIVE &amp; POSITIVE POWER: BACKWARD &amp; FORWARD</vt:lpstr>
      <vt:lpstr>REVIEW: Moving Forward and Backwards</vt:lpstr>
      <vt:lpstr>Review: PIVOT &amp; SPIN TURNS</vt:lpstr>
      <vt:lpstr>REVIEW: Using ATTACHMENTS</vt:lpstr>
      <vt:lpstr>USEFUL TIP: Port View</vt:lpstr>
      <vt:lpstr>Why use Sensors in FLL?</vt:lpstr>
      <vt:lpstr>What is a sensor?</vt:lpstr>
      <vt:lpstr>WHAT IS A TOUCH SENSOR? </vt:lpstr>
      <vt:lpstr>When might you use this sensor IN FLL? </vt:lpstr>
      <vt:lpstr>Move on and OFF</vt:lpstr>
      <vt:lpstr>HOW Do you program with the Touch Sensor?</vt:lpstr>
      <vt:lpstr>CHALLENGE</vt:lpstr>
      <vt:lpstr>Challenge Solution </vt:lpstr>
      <vt:lpstr>HOW DO YOU Program with the Ultrasonic?</vt:lpstr>
      <vt:lpstr>What is the color sensor? </vt:lpstr>
      <vt:lpstr>Why use a Color Sensor in FLL?</vt:lpstr>
      <vt:lpstr>ANOTHER MOVE STEERING TIP: COAST or Brake?</vt:lpstr>
      <vt:lpstr>COLOR SENSOR CHALLENGE</vt:lpstr>
      <vt:lpstr>Color Sensor Challenge Solution</vt:lpstr>
      <vt:lpstr>BEGINNER PROGRAMMING Lesson</vt:lpstr>
      <vt:lpstr>Where line following could be useful in FLL </vt:lpstr>
      <vt:lpstr>FOLLOW THE MIDDLE?</vt:lpstr>
      <vt:lpstr>PowerPoint Presentation</vt:lpstr>
      <vt:lpstr>PowerPoint Presentation</vt:lpstr>
      <vt:lpstr>Line Following: ROBOT STYLE</vt:lpstr>
      <vt:lpstr>ROBOT LINE FOLLOWING Happens on the edges</vt:lpstr>
      <vt:lpstr>starting the roboT on the correct side</vt:lpstr>
      <vt:lpstr>How do you write a line follower?</vt:lpstr>
      <vt:lpstr>Switch Blocks</vt:lpstr>
      <vt:lpstr>Loops</vt:lpstr>
      <vt:lpstr>Line Follower challenge 1</vt:lpstr>
      <vt:lpstr>Other things to try</vt:lpstr>
      <vt:lpstr>LINE FOLLOWING CHALLENGE SOLUTION</vt:lpstr>
      <vt:lpstr>CHALLENGE 1 SOLUTION</vt:lpstr>
      <vt:lpstr>Line follower challenge 2</vt:lpstr>
      <vt:lpstr>Challenge 2 SOLUTION: SEnsor</vt:lpstr>
      <vt:lpstr>Challenge 2 SOLUTION: PARTICULAR distance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EV3 PROGRAMMING Lessons</dc:title>
  <dc:creator>Sanjay Seshan</dc:creator>
  <cp:lastModifiedBy>Sanjay Seshan</cp:lastModifiedBy>
  <cp:revision>34</cp:revision>
  <dcterms:created xsi:type="dcterms:W3CDTF">2014-08-07T02:19:13Z</dcterms:created>
  <dcterms:modified xsi:type="dcterms:W3CDTF">2015-09-08T21:13:22Z</dcterms:modified>
</cp:coreProperties>
</file>