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35" r:id="rId1"/>
  </p:sldMasterIdLst>
  <p:notesMasterIdLst>
    <p:notesMasterId r:id="rId12"/>
  </p:notesMasterIdLst>
  <p:handoutMasterIdLst>
    <p:handoutMasterId r:id="rId13"/>
  </p:handoutMasterIdLst>
  <p:sldIdLst>
    <p:sldId id="285" r:id="rId2"/>
    <p:sldId id="283" r:id="rId3"/>
    <p:sldId id="276" r:id="rId4"/>
    <p:sldId id="275" r:id="rId5"/>
    <p:sldId id="277" r:id="rId6"/>
    <p:sldId id="278" r:id="rId7"/>
    <p:sldId id="279" r:id="rId8"/>
    <p:sldId id="280" r:id="rId9"/>
    <p:sldId id="284" r:id="rId10"/>
    <p:sldId id="27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06" autoAdjust="0"/>
    <p:restoredTop sz="91440"/>
  </p:normalViewPr>
  <p:slideViewPr>
    <p:cSldViewPr snapToGrid="0" snapToObjects="1">
      <p:cViewPr varScale="1">
        <p:scale>
          <a:sx n="76" d="100"/>
          <a:sy n="76" d="100"/>
        </p:scale>
        <p:origin x="208" y="6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96"/>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4B44E-40A3-0E46-B16A-9BF1250A248B}" type="datetimeFigureOut">
              <a:rPr lang="en-US" smtClean="0"/>
              <a:pPr/>
              <a:t>2/11/17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CDF1604-CF25-2840-A4A3-96CDE3604995}" type="slidenum">
              <a:rPr lang="en-US" smtClean="0"/>
              <a:pPr/>
              <a:t>‹#›</a:t>
            </a:fld>
            <a:endParaRPr lang="en-US"/>
          </a:p>
        </p:txBody>
      </p:sp>
    </p:spTree>
    <p:extLst>
      <p:ext uri="{BB962C8B-B14F-4D97-AF65-F5344CB8AC3E}">
        <p14:creationId xmlns:p14="http://schemas.microsoft.com/office/powerpoint/2010/main" val="17563578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6AD16C-2DB4-6642-BAD4-9ED973A087A0}" type="datetimeFigureOut">
              <a:rPr lang="en-US" smtClean="0"/>
              <a:pPr/>
              <a:t>2/11/17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5BF589-3978-3C45-966B-D7B7A71F2A02}" type="slidenum">
              <a:rPr lang="en-US" smtClean="0"/>
              <a:pPr/>
              <a:t>‹#›</a:t>
            </a:fld>
            <a:endParaRPr lang="en-US"/>
          </a:p>
        </p:txBody>
      </p:sp>
    </p:spTree>
    <p:extLst>
      <p:ext uri="{BB962C8B-B14F-4D97-AF65-F5344CB8AC3E}">
        <p14:creationId xmlns:p14="http://schemas.microsoft.com/office/powerpoint/2010/main" val="31788416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pPr/>
              <a:t>2</a:t>
            </a:fld>
            <a:endParaRPr lang="en-US"/>
          </a:p>
        </p:txBody>
      </p:sp>
    </p:spTree>
    <p:extLst>
      <p:ext uri="{BB962C8B-B14F-4D97-AF65-F5344CB8AC3E}">
        <p14:creationId xmlns:p14="http://schemas.microsoft.com/office/powerpoint/2010/main" val="770573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ca-ES" dirty="0"/>
          </a:p>
        </p:txBody>
      </p:sp>
      <p:sp>
        <p:nvSpPr>
          <p:cNvPr id="4" name="3 Marcador de número de diapositiva"/>
          <p:cNvSpPr>
            <a:spLocks noGrp="1"/>
          </p:cNvSpPr>
          <p:nvPr>
            <p:ph type="sldNum" sz="quarter" idx="10"/>
          </p:nvPr>
        </p:nvSpPr>
        <p:spPr/>
        <p:txBody>
          <a:bodyPr/>
          <a:lstStyle/>
          <a:p>
            <a:fld id="{1E5BF589-3978-3C45-966B-D7B7A71F2A02}" type="slidenum">
              <a:rPr lang="en-US" smtClean="0"/>
              <a:pPr/>
              <a:t>4</a:t>
            </a:fld>
            <a:endParaRPr lang="en-US"/>
          </a:p>
        </p:txBody>
      </p:sp>
    </p:spTree>
    <p:extLst>
      <p:ext uri="{BB962C8B-B14F-4D97-AF65-F5344CB8AC3E}">
        <p14:creationId xmlns:p14="http://schemas.microsoft.com/office/powerpoint/2010/main" val="400706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ca-ES" dirty="0"/>
          </a:p>
        </p:txBody>
      </p:sp>
      <p:sp>
        <p:nvSpPr>
          <p:cNvPr id="4" name="3 Marcador de número de diapositiva"/>
          <p:cNvSpPr>
            <a:spLocks noGrp="1"/>
          </p:cNvSpPr>
          <p:nvPr>
            <p:ph type="sldNum" sz="quarter" idx="10"/>
          </p:nvPr>
        </p:nvSpPr>
        <p:spPr/>
        <p:txBody>
          <a:bodyPr/>
          <a:lstStyle/>
          <a:p>
            <a:fld id="{1E5BF589-3978-3C45-966B-D7B7A71F2A02}" type="slidenum">
              <a:rPr lang="en-US" smtClean="0"/>
              <a:pPr/>
              <a:t>8</a:t>
            </a:fld>
            <a:endParaRPr lang="en-US"/>
          </a:p>
        </p:txBody>
      </p:sp>
    </p:spTree>
    <p:extLst>
      <p:ext uri="{BB962C8B-B14F-4D97-AF65-F5344CB8AC3E}">
        <p14:creationId xmlns:p14="http://schemas.microsoft.com/office/powerpoint/2010/main" val="168403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E5BF589-3978-3C45-966B-D7B7A71F2A02}" type="slidenum">
              <a:rPr lang="en-US" smtClean="0"/>
              <a:pPr/>
              <a:t>10</a:t>
            </a:fld>
            <a:endParaRPr lang="en-US"/>
          </a:p>
        </p:txBody>
      </p:sp>
    </p:spTree>
    <p:extLst>
      <p:ext uri="{BB962C8B-B14F-4D97-AF65-F5344CB8AC3E}">
        <p14:creationId xmlns:p14="http://schemas.microsoft.com/office/powerpoint/2010/main" val="1249507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0897EDC-4747-7A44-BE0A-096E57B14C38}" type="datetime1">
              <a:rPr lang="en-US" smtClean="0"/>
              <a:t>2/11/17</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7" name="Rectangle 6"/>
          <p:cNvSpPr/>
          <p:nvPr/>
        </p:nvSpPr>
        <p:spPr>
          <a:xfrm>
            <a:off x="1" y="-1"/>
            <a:ext cx="9144000" cy="1920240"/>
          </a:xfrm>
          <a:prstGeom prst="rect">
            <a:avLst/>
          </a:prstGeom>
          <a:solidFill>
            <a:schemeClr val="bg2">
              <a:lumMod val="25000"/>
            </a:schemeClr>
          </a:solidFill>
        </p:spPr>
        <p:txBody>
          <a:bodyPr vert="horz" lIns="91440" tIns="45720" rIns="182880" bIns="365760" rtlCol="0" anchor="b" anchorCtr="0">
            <a:normAutofit/>
          </a:bodyPr>
          <a:lstStyle/>
          <a:p>
            <a:pPr algn="l" defTabSz="914400" rtl="0" eaLnBrk="1" latinLnBrk="0" hangingPunct="1">
              <a:spcBef>
                <a:spcPct val="0"/>
              </a:spcBef>
              <a:buNone/>
            </a:pPr>
            <a:endParaRPr sz="4200" kern="1200">
              <a:solidFill>
                <a:schemeClr val="tx1">
                  <a:lumMod val="85000"/>
                  <a:lumOff val="15000"/>
                </a:schemeClr>
              </a:solidFill>
              <a:latin typeface="+mj-lt"/>
              <a:ea typeface="+mj-ea"/>
              <a:cs typeface="+mj-cs"/>
            </a:endParaRPr>
          </a:p>
        </p:txBody>
      </p:sp>
      <p:grpSp>
        <p:nvGrpSpPr>
          <p:cNvPr id="8" name="Group 16"/>
          <p:cNvGrpSpPr/>
          <p:nvPr/>
        </p:nvGrpSpPr>
        <p:grpSpPr>
          <a:xfrm>
            <a:off x="0" y="1920240"/>
            <a:ext cx="9144000" cy="137411"/>
            <a:chOff x="284163" y="1759424"/>
            <a:chExt cx="8576373" cy="137411"/>
          </a:xfrm>
        </p:grpSpPr>
        <p:sp>
          <p:nvSpPr>
            <p:cNvPr id="9" name="Rectangle 8"/>
            <p:cNvSpPr/>
            <p:nvPr/>
          </p:nvSpPr>
          <p:spPr>
            <a:xfrm>
              <a:off x="284163" y="1759424"/>
              <a:ext cx="2743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3026392" y="1759424"/>
              <a:ext cx="1600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6864" y="1759424"/>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457200" y="2855890"/>
            <a:ext cx="8229600" cy="1088136"/>
          </a:xfrm>
          <a:noFill/>
        </p:spPr>
        <p:txBody>
          <a:bodyPr vert="horz" lIns="91440" tIns="45720" rIns="91440" bIns="45720" rtlCol="0" anchor="b" anchorCtr="0">
            <a:normAutofit/>
          </a:bodyPr>
          <a:lstStyle>
            <a:lvl1pPr marL="0" algn="ctr" defTabSz="914400" rtl="0" eaLnBrk="1" latinLnBrk="0" hangingPunct="1">
              <a:lnSpc>
                <a:spcPts val="4600"/>
              </a:lnSpc>
              <a:spcBef>
                <a:spcPct val="0"/>
              </a:spcBef>
              <a:buNone/>
              <a:defRPr sz="4000" kern="1200" baseline="0">
                <a:solidFill>
                  <a:schemeClr val="tx1"/>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457200" y="4075497"/>
            <a:ext cx="8229600" cy="484632"/>
          </a:xfrm>
        </p:spPr>
        <p:txBody>
          <a:bodyPr vert="horz" lIns="91440" tIns="45720" rIns="91440" bIns="45720" rtlCol="0">
            <a:normAutofit/>
          </a:bodyPr>
          <a:lstStyle>
            <a:lvl1pPr marL="0" indent="0" algn="ctr" defTabSz="914400" rtl="0" eaLnBrk="1" latinLnBrk="0" hangingPunct="1">
              <a:lnSpc>
                <a:spcPct val="100000"/>
              </a:lnSpc>
              <a:spcBef>
                <a:spcPts val="0"/>
              </a:spcBef>
              <a:buClr>
                <a:schemeClr val="bg1">
                  <a:lumMod val="65000"/>
                </a:schemeClr>
              </a:buClr>
              <a:buSzPct val="90000"/>
              <a:buFont typeface="Wingdings" pitchFamily="2" charset="2"/>
              <a:buNone/>
              <a:defRPr sz="18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3" name="Rectangle 12"/>
          <p:cNvSpPr/>
          <p:nvPr/>
        </p:nvSpPr>
        <p:spPr>
          <a:xfrm>
            <a:off x="284163" y="6227064"/>
            <a:ext cx="8574087" cy="1737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TextBox 13"/>
          <p:cNvSpPr txBox="1"/>
          <p:nvPr/>
        </p:nvSpPr>
        <p:spPr>
          <a:xfrm>
            <a:off x="329321" y="365291"/>
            <a:ext cx="5046247" cy="1200329"/>
          </a:xfrm>
          <a:prstGeom prst="rect">
            <a:avLst/>
          </a:prstGeom>
          <a:noFill/>
        </p:spPr>
        <p:txBody>
          <a:bodyPr wrap="square" rtlCol="0">
            <a:spAutoFit/>
          </a:bodyPr>
          <a:lstStyle/>
          <a:p>
            <a:r>
              <a:rPr lang="en-US" sz="3600" dirty="0" smtClean="0">
                <a:solidFill>
                  <a:schemeClr val="bg1"/>
                </a:solidFill>
              </a:rPr>
              <a:t>ADVANCED EV3 PROGRAMMING LESSON</a:t>
            </a:r>
            <a:endParaRPr lang="en-US" sz="3600" dirty="0">
              <a:solidFill>
                <a:schemeClr val="bg1"/>
              </a:solidFill>
            </a:endParaRPr>
          </a:p>
        </p:txBody>
      </p:sp>
      <p:pic>
        <p:nvPicPr>
          <p:cNvPr id="15" name="Picture 14" descr="EV3Lessons.com"/>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820917" y="473502"/>
            <a:ext cx="2940317" cy="1092118"/>
          </a:xfrm>
          <a:prstGeom prst="rect">
            <a:avLst/>
          </a:prstGeom>
          <a:noFill/>
          <a:extLst>
            <a:ext uri="{909E8E84-426E-40dd-AFC4-6F175D3DCCD1}">
              <a14:hiddenFill xmlns="" xmlns:a14="http://schemas.microsoft.com/office/drawing/2010/main">
                <a:solidFill>
                  <a:srgbClr val="FFFFFF"/>
                </a:solidFill>
              </a14:hiddenFill>
            </a:ext>
          </a:extLst>
        </p:spPr>
      </p:pic>
      <p:cxnSp>
        <p:nvCxnSpPr>
          <p:cNvPr id="17" name="Straight Connector 16"/>
          <p:cNvCxnSpPr/>
          <p:nvPr/>
        </p:nvCxnSpPr>
        <p:spPr>
          <a:xfrm>
            <a:off x="457200" y="4012165"/>
            <a:ext cx="8229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905E2DE-85F8-7A41-977C-A05D7333E4FA}" type="datetime1">
              <a:rPr lang="en-US" smtClean="0"/>
              <a:t>2/11/17</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pPr/>
              <a:t>‹#›</a:t>
            </a:fld>
            <a:endParaRPr lang="en-US"/>
          </a:p>
        </p:txBody>
      </p:sp>
      <p:grpSp>
        <p:nvGrpSpPr>
          <p:cNvPr id="12" name="Group 11"/>
          <p:cNvGrpSpPr/>
          <p:nvPr/>
        </p:nvGrpSpPr>
        <p:grpSpPr>
          <a:xfrm>
            <a:off x="0" y="1188720"/>
            <a:ext cx="9144000" cy="137411"/>
            <a:chOff x="284163" y="1577847"/>
            <a:chExt cx="8576373" cy="137411"/>
          </a:xfrm>
        </p:grpSpPr>
        <p:sp>
          <p:nvSpPr>
            <p:cNvPr id="13" name="Rectangle 12"/>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6" name="Title 15"/>
          <p:cNvSpPr>
            <a:spLocks noGrp="1"/>
          </p:cNvSpPr>
          <p:nvPr>
            <p:ph type="title"/>
          </p:nvPr>
        </p:nvSpPr>
        <p:spPr/>
        <p:txBody>
          <a:bodyPr/>
          <a:lstStyle/>
          <a:p>
            <a:r>
              <a:rPr lang="en-US" smtClean="0"/>
              <a:t>Click to edit Master title style</a:t>
            </a:r>
            <a:endParaRPr lang="en-US"/>
          </a:p>
        </p:txBody>
      </p:sp>
    </p:spTree>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0" name="Title 19"/>
          <p:cNvSpPr>
            <a:spLocks noGrp="1"/>
          </p:cNvSpPr>
          <p:nvPr>
            <p:ph type="title"/>
          </p:nvPr>
        </p:nvSpPr>
        <p:spPr>
          <a:xfrm>
            <a:off x="0" y="5075171"/>
            <a:ext cx="9143999" cy="1782829"/>
          </a:xfrm>
        </p:spPr>
        <p:txBody>
          <a:bodyPr/>
          <a:lstStyle/>
          <a:p>
            <a:r>
              <a:rPr lang="en-US" smtClean="0"/>
              <a:t>Click to edit Master title style</a:t>
            </a:r>
            <a:endParaRPr lang="en-US"/>
          </a:p>
        </p:txBody>
      </p:sp>
      <p:grpSp>
        <p:nvGrpSpPr>
          <p:cNvPr id="15" name="Group 14"/>
          <p:cNvGrpSpPr/>
          <p:nvPr/>
        </p:nvGrpSpPr>
        <p:grpSpPr>
          <a:xfrm>
            <a:off x="0" y="4937760"/>
            <a:ext cx="9144000" cy="137411"/>
            <a:chOff x="284163" y="1577847"/>
            <a:chExt cx="8576373" cy="137411"/>
          </a:xfrm>
        </p:grpSpPr>
        <p:sp>
          <p:nvSpPr>
            <p:cNvPr id="16" name="Rectangle 15"/>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EB16ADDF-F4F4-5E4A-AF2B-2AEB036E6735}" type="datetime1">
              <a:rPr lang="en-US" smtClean="0"/>
              <a:t>2/11/17</a:t>
            </a:fld>
            <a:endParaRPr lang="en-US" dirty="0"/>
          </a:p>
        </p:txBody>
      </p:sp>
      <p:sp>
        <p:nvSpPr>
          <p:cNvPr id="5" name="Footer Placeholder 4"/>
          <p:cNvSpPr>
            <a:spLocks noGrp="1"/>
          </p:cNvSpPr>
          <p:nvPr>
            <p:ph type="ftr" sz="quarter" idx="11"/>
          </p:nvPr>
        </p:nvSpPr>
        <p:spPr/>
        <p:txBody>
          <a:bodyPr/>
          <a:lstStyle/>
          <a:p>
            <a:r>
              <a:rPr lang="sk-SK" smtClean="0"/>
              <a:t>© 2015 EV3Lessons.com, Last edit 12/19/2015</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4382A7F7-08BF-4252-8141-63FB96055BBB}" type="slidenum">
              <a:rPr lang="en-US" smtClean="0"/>
              <a:pPr/>
              <a:t>‹#›</a:t>
            </a:fld>
            <a:endParaRPr lang="en-US"/>
          </a:p>
        </p:txBody>
      </p:sp>
    </p:spTree>
    <p:extLst/>
  </p:cSld>
  <p:clrMapOvr>
    <a:masterClrMapping/>
  </p:clrMapOvr>
  <p:timing>
    <p:tnLst>
      <p:par>
        <p:cTn id="1" dur="indefinite" restart="never" nodeType="tmRoot"/>
      </p:par>
    </p:tnLst>
  </p:timing>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grpSp>
        <p:nvGrpSpPr>
          <p:cNvPr id="17" name="Group 16"/>
          <p:cNvGrpSpPr/>
          <p:nvPr/>
        </p:nvGrpSpPr>
        <p:grpSpPr>
          <a:xfrm>
            <a:off x="0" y="1188720"/>
            <a:ext cx="9144000" cy="137411"/>
            <a:chOff x="284163" y="1577847"/>
            <a:chExt cx="8576373" cy="137411"/>
          </a:xfrm>
        </p:grpSpPr>
        <p:sp>
          <p:nvSpPr>
            <p:cNvPr id="18" name="Rectangle 17"/>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Content Placeholder 2"/>
          <p:cNvSpPr>
            <a:spLocks noGrp="1"/>
          </p:cNvSpPr>
          <p:nvPr>
            <p:ph sz="half" idx="1"/>
          </p:nvPr>
        </p:nvSpPr>
        <p:spPr>
          <a:xfrm>
            <a:off x="403412"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78188" y="2151063"/>
            <a:ext cx="3931920" cy="3975100"/>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4F7BEC7-E9C1-DC4A-A9B1-B8C3FCEA6358}" type="datetime1">
              <a:rPr lang="en-US" smtClean="0"/>
              <a:t>2/11/17</a:t>
            </a:fld>
            <a:endParaRPr lang="en-US"/>
          </a:p>
        </p:txBody>
      </p:sp>
      <p:sp>
        <p:nvSpPr>
          <p:cNvPr id="7" name="Slide Number Placeholder 6"/>
          <p:cNvSpPr>
            <a:spLocks noGrp="1"/>
          </p:cNvSpPr>
          <p:nvPr>
            <p:ph type="sldNum" sz="quarter" idx="12"/>
          </p:nvPr>
        </p:nvSpPr>
        <p:spPr/>
        <p:txBody>
          <a:bodyPr/>
          <a:lstStyle/>
          <a:p>
            <a:fld id="{4382A7F7-08BF-4252-8141-63FB96055BBB}" type="slidenum">
              <a:rPr lang="en-US" smtClean="0"/>
              <a:pPr/>
              <a:t>‹#›</a:t>
            </a:fld>
            <a:endParaRPr lang="en-US"/>
          </a:p>
        </p:txBody>
      </p:sp>
      <p:sp>
        <p:nvSpPr>
          <p:cNvPr id="11" name="Rectangle 10"/>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en-US" smtClean="0"/>
              <a:t>Click to edit Master title style</a:t>
            </a:r>
            <a:endParaRPr lang="en-US"/>
          </a:p>
        </p:txBody>
      </p:sp>
      <p:grpSp>
        <p:nvGrpSpPr>
          <p:cNvPr id="20" name="Group 19"/>
          <p:cNvGrpSpPr/>
          <p:nvPr/>
        </p:nvGrpSpPr>
        <p:grpSpPr>
          <a:xfrm>
            <a:off x="0" y="1188720"/>
            <a:ext cx="9144000" cy="137411"/>
            <a:chOff x="284163" y="1577847"/>
            <a:chExt cx="8576373" cy="137411"/>
          </a:xfrm>
        </p:grpSpPr>
        <p:sp>
          <p:nvSpPr>
            <p:cNvPr id="21" name="Rectangle 20"/>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Rectangle 21"/>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Rectangle 22"/>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403412" y="1735138"/>
            <a:ext cx="3931920" cy="833250"/>
          </a:xfrm>
        </p:spPr>
        <p:txBody>
          <a:bodyPr anchor="b">
            <a:noAutofit/>
          </a:bodyPr>
          <a:lstStyle>
            <a:lvl1pPr marL="0" indent="0" algn="ctr">
              <a:lnSpc>
                <a:spcPct val="100000"/>
              </a:lnSpc>
              <a:spcBef>
                <a:spcPts val="600"/>
              </a:spcBef>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03412"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79495" y="1735138"/>
            <a:ext cx="3931920" cy="833250"/>
          </a:xfrm>
        </p:spPr>
        <p:txBody>
          <a:bodyPr anchor="b">
            <a:noAutofit/>
          </a:bodyPr>
          <a:lstStyle>
            <a:lvl1pPr marL="0" indent="0" algn="ctr">
              <a:lnSpc>
                <a:spcPct val="100000"/>
              </a:lnSpc>
              <a:spcBef>
                <a:spcPts val="600"/>
              </a:spcBef>
              <a:buNone/>
              <a:defRPr sz="26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79495" y="2590800"/>
            <a:ext cx="3931920" cy="35353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6A7829C-0340-344F-ADF0-90143E4FA07F}" type="datetime1">
              <a:rPr lang="en-US" smtClean="0"/>
              <a:t>2/11/17</a:t>
            </a:fld>
            <a:endParaRPr lang="en-US"/>
          </a:p>
        </p:txBody>
      </p:sp>
      <p:sp>
        <p:nvSpPr>
          <p:cNvPr id="8" name="Footer Placeholder 7"/>
          <p:cNvSpPr>
            <a:spLocks noGrp="1"/>
          </p:cNvSpPr>
          <p:nvPr>
            <p:ph type="ftr" sz="quarter" idx="11"/>
          </p:nvPr>
        </p:nvSpPr>
        <p:spPr/>
        <p:txBody>
          <a:bodyPr/>
          <a:lstStyle/>
          <a:p>
            <a:r>
              <a:rPr lang="sk-SK" smtClean="0"/>
              <a:t>© 2015 EV3Lessons.com, Last edit 12/19/2015</a:t>
            </a:r>
            <a:endParaRPr lang="en-US"/>
          </a:p>
        </p:txBody>
      </p:sp>
      <p:sp>
        <p:nvSpPr>
          <p:cNvPr id="9" name="Slide Number Placeholder 8"/>
          <p:cNvSpPr>
            <a:spLocks noGrp="1"/>
          </p:cNvSpPr>
          <p:nvPr>
            <p:ph type="sldNum" sz="quarter" idx="12"/>
          </p:nvPr>
        </p:nvSpPr>
        <p:spPr/>
        <p:txBody>
          <a:bodyPr/>
          <a:lstStyle/>
          <a:p>
            <a:fld id="{4382A7F7-08BF-4252-8141-63FB96055BBB}" type="slidenum">
              <a:rPr lang="en-US" smtClean="0"/>
              <a:pPr/>
              <a:t>‹#›</a:t>
            </a:fld>
            <a:endParaRPr lang="en-US"/>
          </a:p>
        </p:txBody>
      </p:sp>
    </p:spTree>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grpSp>
        <p:nvGrpSpPr>
          <p:cNvPr id="16" name="Group 15"/>
          <p:cNvGrpSpPr/>
          <p:nvPr/>
        </p:nvGrpSpPr>
        <p:grpSpPr>
          <a:xfrm>
            <a:off x="0" y="1188720"/>
            <a:ext cx="9144000" cy="137411"/>
            <a:chOff x="284163" y="1577847"/>
            <a:chExt cx="8576373" cy="137411"/>
          </a:xfrm>
        </p:grpSpPr>
        <p:sp>
          <p:nvSpPr>
            <p:cNvPr id="17" name="Rectangle 16"/>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17"/>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Date Placeholder 2"/>
          <p:cNvSpPr>
            <a:spLocks noGrp="1"/>
          </p:cNvSpPr>
          <p:nvPr>
            <p:ph type="dt" sz="half" idx="10"/>
          </p:nvPr>
        </p:nvSpPr>
        <p:spPr/>
        <p:txBody>
          <a:bodyPr/>
          <a:lstStyle/>
          <a:p>
            <a:fld id="{C65826CB-F49E-BE4B-96F1-62AA83A67B63}" type="datetime1">
              <a:rPr lang="en-US" smtClean="0"/>
              <a:t>2/11/17</a:t>
            </a:fld>
            <a:endParaRPr lang="en-US"/>
          </a:p>
        </p:txBody>
      </p:sp>
      <p:sp>
        <p:nvSpPr>
          <p:cNvPr id="4" name="Footer Placeholder 3"/>
          <p:cNvSpPr>
            <a:spLocks noGrp="1"/>
          </p:cNvSpPr>
          <p:nvPr>
            <p:ph type="ftr" sz="quarter" idx="11"/>
          </p:nvPr>
        </p:nvSpPr>
        <p:spPr/>
        <p:txBody>
          <a:bodyPr/>
          <a:lstStyle/>
          <a:p>
            <a:r>
              <a:rPr lang="sk-SK" smtClean="0"/>
              <a:t>© 2015 EV3Lessons.com, Last edit 12/19/2015</a:t>
            </a:r>
            <a:endParaRPr lang="en-US"/>
          </a:p>
        </p:txBody>
      </p:sp>
      <p:sp>
        <p:nvSpPr>
          <p:cNvPr id="5" name="Slide Number Placeholder 4"/>
          <p:cNvSpPr>
            <a:spLocks noGrp="1"/>
          </p:cNvSpPr>
          <p:nvPr>
            <p:ph type="sldNum" sz="quarter" idx="12"/>
          </p:nvPr>
        </p:nvSpPr>
        <p:spPr/>
        <p:txBody>
          <a:bodyPr/>
          <a:lstStyle/>
          <a:p>
            <a:fld id="{4382A7F7-08BF-4252-8141-63FB96055BBB}" type="slidenum">
              <a:rPr lang="en-US" smtClean="0"/>
              <a:pPr/>
              <a:t>‹#›</a:t>
            </a:fld>
            <a:endParaRPr lang="en-US"/>
          </a:p>
        </p:txBody>
      </p:sp>
    </p:spTree>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0" y="1188720"/>
            <a:ext cx="9144000" cy="137411"/>
            <a:chOff x="284163" y="1577847"/>
            <a:chExt cx="8576373" cy="137411"/>
          </a:xfrm>
        </p:grpSpPr>
        <p:sp>
          <p:nvSpPr>
            <p:cNvPr id="14" name="Rectangle 13"/>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Vertical Text Placeholder 2"/>
          <p:cNvSpPr>
            <a:spLocks noGrp="1"/>
          </p:cNvSpPr>
          <p:nvPr>
            <p:ph type="body" orient="vert" idx="1"/>
          </p:nvPr>
        </p:nvSpPr>
        <p:spPr>
          <a:xfrm>
            <a:off x="284163" y="2133600"/>
            <a:ext cx="8574087" cy="40132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0D9D6FCE-5A01-3541-AFDA-3139710E0A18}" type="datetime1">
              <a:rPr lang="en-US" smtClean="0"/>
              <a:t>2/11/17</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pPr/>
              <a:t>‹#›</a:t>
            </a:fld>
            <a:endParaRPr lang="en-US"/>
          </a:p>
        </p:txBody>
      </p:sp>
      <p:sp>
        <p:nvSpPr>
          <p:cNvPr id="17" name="Title 16"/>
          <p:cNvSpPr>
            <a:spLocks noGrp="1"/>
          </p:cNvSpPr>
          <p:nvPr>
            <p:ph type="title"/>
          </p:nvPr>
        </p:nvSpPr>
        <p:spPr/>
        <p:txBody>
          <a:bodyPr/>
          <a:lstStyle/>
          <a:p>
            <a:r>
              <a:rPr lang="en-US" smtClean="0"/>
              <a:t>Click to edit Master title style</a:t>
            </a:r>
            <a:endParaRPr lang="en-US"/>
          </a:p>
        </p:txBody>
      </p:sp>
    </p:spTree>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6" name="Title 15"/>
          <p:cNvSpPr>
            <a:spLocks noGrp="1"/>
          </p:cNvSpPr>
          <p:nvPr>
            <p:ph type="title"/>
          </p:nvPr>
        </p:nvSpPr>
        <p:spPr>
          <a:xfrm rot="5400000">
            <a:off x="5257800" y="2965449"/>
            <a:ext cx="6858000" cy="914400"/>
          </a:xfrm>
        </p:spPr>
        <p:txBody>
          <a:bodyPr>
            <a:normAutofit/>
          </a:bodyPr>
          <a:lstStyle>
            <a:lvl1pPr algn="ctr">
              <a:defRPr sz="3600"/>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284163" y="457200"/>
            <a:ext cx="6497637" cy="5937250"/>
          </a:xfrm>
        </p:spPr>
        <p:txBody>
          <a:bodyPr vert="eaVert"/>
          <a:lstStyle>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3679924" y="6437032"/>
            <a:ext cx="2133600" cy="365125"/>
          </a:xfrm>
        </p:spPr>
        <p:txBody>
          <a:bodyPr/>
          <a:lstStyle/>
          <a:p>
            <a:fld id="{7BF03695-FEE8-E742-91C0-9B856B77A230}" type="datetime1">
              <a:rPr lang="en-US" smtClean="0"/>
              <a:t>2/11/17</a:t>
            </a:fld>
            <a:endParaRPr lang="en-US"/>
          </a:p>
        </p:txBody>
      </p:sp>
      <p:sp>
        <p:nvSpPr>
          <p:cNvPr id="5" name="Footer Placeholder 4"/>
          <p:cNvSpPr>
            <a:spLocks noGrp="1"/>
          </p:cNvSpPr>
          <p:nvPr>
            <p:ph type="ftr" sz="quarter" idx="11"/>
          </p:nvPr>
        </p:nvSpPr>
        <p:spPr/>
        <p:txBody>
          <a:bodyPr/>
          <a:lstStyle/>
          <a:p>
            <a:r>
              <a:rPr lang="sk-SK" smtClean="0"/>
              <a:t>© 2015 EV3Lessons.com, Last edit 12/19/2015</a:t>
            </a:r>
            <a:endParaRPr lang="en-US"/>
          </a:p>
        </p:txBody>
      </p:sp>
      <p:sp>
        <p:nvSpPr>
          <p:cNvPr id="6" name="Slide Number Placeholder 5"/>
          <p:cNvSpPr>
            <a:spLocks noGrp="1"/>
          </p:cNvSpPr>
          <p:nvPr>
            <p:ph type="sldNum" sz="quarter" idx="12"/>
          </p:nvPr>
        </p:nvSpPr>
        <p:spPr>
          <a:xfrm>
            <a:off x="7477031" y="6439714"/>
            <a:ext cx="630621" cy="359760"/>
          </a:xfrm>
        </p:spPr>
        <p:txBody>
          <a:bodyPr/>
          <a:lstStyle/>
          <a:p>
            <a:fld id="{4382A7F7-08BF-4252-8141-63FB96055BBB}" type="slidenum">
              <a:rPr lang="en-US" smtClean="0"/>
              <a:pPr/>
              <a:t>‹#›</a:t>
            </a:fld>
            <a:endParaRPr lang="en-US"/>
          </a:p>
        </p:txBody>
      </p:sp>
      <p:grpSp>
        <p:nvGrpSpPr>
          <p:cNvPr id="12" name="Group 11"/>
          <p:cNvGrpSpPr/>
          <p:nvPr/>
        </p:nvGrpSpPr>
        <p:grpSpPr>
          <a:xfrm rot="5400000">
            <a:off x="4753323" y="3358675"/>
            <a:ext cx="6861177" cy="137475"/>
            <a:chOff x="284163" y="1577847"/>
            <a:chExt cx="8576373" cy="137411"/>
          </a:xfrm>
        </p:grpSpPr>
        <p:sp>
          <p:nvSpPr>
            <p:cNvPr id="13" name="Rectangle 12"/>
            <p:cNvSpPr/>
            <p:nvPr/>
          </p:nvSpPr>
          <p:spPr>
            <a:xfrm>
              <a:off x="284163" y="1577847"/>
              <a:ext cx="1600200" cy="137411"/>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885174" y="1577847"/>
              <a:ext cx="2743200" cy="13741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4626864" y="1577847"/>
              <a:ext cx="4233672" cy="13741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16ADDF-F4F4-5E4A-AF2B-2AEB036E6735}" type="datetime1">
              <a:rPr lang="en-US" smtClean="0"/>
              <a:t>2/11/17</a:t>
            </a:fld>
            <a:endParaRPr lang="en-US"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pPr/>
              <a:t>‹#›</a:t>
            </a:fld>
            <a:endParaRPr lang="en-US"/>
          </a:p>
        </p:txBody>
      </p:sp>
      <p:sp>
        <p:nvSpPr>
          <p:cNvPr id="7" name="Text Placeholder 6"/>
          <p:cNvSpPr>
            <a:spLocks noGrp="1"/>
          </p:cNvSpPr>
          <p:nvPr>
            <p:ph type="body" sz="quarter" idx="13"/>
          </p:nvPr>
        </p:nvSpPr>
        <p:spPr>
          <a:xfrm>
            <a:off x="199698" y="1554163"/>
            <a:ext cx="8737927" cy="47418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cSld>
  <p:clrMapOvr>
    <a:masterClrMapping/>
  </p:clrMapOvr>
  <p:hf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84163" y="1818870"/>
            <a:ext cx="8574087" cy="430729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784041" y="6434349"/>
            <a:ext cx="2133600" cy="365125"/>
          </a:xfrm>
          <a:prstGeom prst="rect">
            <a:avLst/>
          </a:prstGeom>
        </p:spPr>
        <p:txBody>
          <a:bodyPr vert="horz" lIns="91440" tIns="45720" rIns="91440" bIns="45720" rtlCol="0" anchor="ctr"/>
          <a:lstStyle>
            <a:lvl1pPr algn="r">
              <a:defRPr sz="1100" b="1">
                <a:solidFill>
                  <a:schemeClr val="bg1">
                    <a:lumMod val="65000"/>
                  </a:schemeClr>
                </a:solidFill>
              </a:defRPr>
            </a:lvl1pPr>
          </a:lstStyle>
          <a:p>
            <a:fld id="{EB16ADDF-F4F4-5E4A-AF2B-2AEB036E6735}" type="datetime1">
              <a:rPr lang="en-US" smtClean="0"/>
              <a:t>2/11/17</a:t>
            </a:fld>
            <a:endParaRPr lang="en-US" dirty="0"/>
          </a:p>
        </p:txBody>
      </p:sp>
      <p:sp>
        <p:nvSpPr>
          <p:cNvPr id="5" name="Footer Placeholder 4"/>
          <p:cNvSpPr>
            <a:spLocks noGrp="1"/>
          </p:cNvSpPr>
          <p:nvPr>
            <p:ph type="ftr" sz="quarter" idx="3"/>
          </p:nvPr>
        </p:nvSpPr>
        <p:spPr>
          <a:xfrm>
            <a:off x="199698" y="6437032"/>
            <a:ext cx="6124902" cy="365125"/>
          </a:xfrm>
          <a:prstGeom prst="rect">
            <a:avLst/>
          </a:prstGeom>
        </p:spPr>
        <p:txBody>
          <a:bodyPr vert="horz" lIns="91440" tIns="45720" rIns="91440" bIns="45720" rtlCol="0" anchor="ctr"/>
          <a:lstStyle>
            <a:lvl1pPr algn="l">
              <a:defRPr sz="1100" b="1">
                <a:solidFill>
                  <a:schemeClr val="bg1">
                    <a:lumMod val="65000"/>
                  </a:schemeClr>
                </a:solidFill>
              </a:defRPr>
            </a:lvl1pPr>
          </a:lstStyle>
          <a:p>
            <a:r>
              <a:rPr lang="sk-SK" smtClean="0"/>
              <a:t>© 2015 EV3Lessons.com, Last edit 12/19/2015</a:t>
            </a:r>
            <a:endParaRPr lang="en-US" dirty="0"/>
          </a:p>
        </p:txBody>
      </p:sp>
      <p:sp>
        <p:nvSpPr>
          <p:cNvPr id="2" name="Title Placeholder 1"/>
          <p:cNvSpPr>
            <a:spLocks noGrp="1"/>
          </p:cNvSpPr>
          <p:nvPr>
            <p:ph type="title"/>
          </p:nvPr>
        </p:nvSpPr>
        <p:spPr>
          <a:xfrm>
            <a:off x="0" y="0"/>
            <a:ext cx="9143999" cy="1188720"/>
          </a:xfrm>
          <a:prstGeom prst="rect">
            <a:avLst/>
          </a:prstGeom>
          <a:solidFill>
            <a:schemeClr val="bg2">
              <a:lumMod val="25000"/>
            </a:schemeClr>
          </a:solidFill>
        </p:spPr>
        <p:txBody>
          <a:bodyPr vert="horz" lIns="91440" tIns="45720" rIns="91440" bIns="45720" rtlCol="0" anchor="ctr">
            <a:normAutofit/>
          </a:bodyPr>
          <a:lstStyle/>
          <a:p>
            <a:r>
              <a:rPr lang="en-US" smtClean="0"/>
              <a:t>Click to edit Master title style</a:t>
            </a:r>
            <a:endParaRPr dirty="0"/>
          </a:p>
        </p:txBody>
      </p:sp>
      <p:sp>
        <p:nvSpPr>
          <p:cNvPr id="6" name="Slide Number Placeholder 5"/>
          <p:cNvSpPr>
            <a:spLocks noGrp="1"/>
          </p:cNvSpPr>
          <p:nvPr>
            <p:ph type="sldNum" sz="quarter" idx="4"/>
          </p:nvPr>
        </p:nvSpPr>
        <p:spPr>
          <a:xfrm>
            <a:off x="8297915" y="6439714"/>
            <a:ext cx="630621" cy="359760"/>
          </a:xfrm>
          <a:prstGeom prst="rect">
            <a:avLst/>
          </a:prstGeom>
          <a:ln>
            <a:noFill/>
          </a:ln>
        </p:spPr>
        <p:txBody>
          <a:bodyPr vert="horz" lIns="91440" tIns="45720" rIns="91440" bIns="45720" rtlCol="0" anchor="ctr"/>
          <a:lstStyle>
            <a:lvl1pPr algn="r">
              <a:defRPr sz="1400" b="1">
                <a:solidFill>
                  <a:schemeClr val="tx1"/>
                </a:solidFill>
              </a:defRPr>
            </a:lvl1pPr>
          </a:lstStyle>
          <a:p>
            <a:fld id="{4382A7F7-08BF-4252-8141-63FB96055BBB}" type="slidenum">
              <a:rPr lang="en-US" smtClean="0"/>
              <a:pPr/>
              <a:t>‹#›</a:t>
            </a:fld>
            <a:endParaRPr lang="en-US"/>
          </a:p>
        </p:txBody>
      </p:sp>
    </p:spTree>
    <p:extLst>
      <p:ext uri="{BB962C8B-B14F-4D97-AF65-F5344CB8AC3E}">
        <p14:creationId xmlns:p14="http://schemas.microsoft.com/office/powerpoint/2010/main" val="957892804"/>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Lst>
  <p:timing>
    <p:tnLst>
      <p:par>
        <p:cTn id="1" dur="indefinite" restart="never" nodeType="tmRoot"/>
      </p:par>
    </p:tnLst>
  </p:timing>
  <p:hf hdr="0" dt="0"/>
  <p:txStyles>
    <p:titleStyle>
      <a:lvl1pPr marL="231775" indent="3175" algn="l" defTabSz="914400" rtl="0" eaLnBrk="1" latinLnBrk="0" hangingPunct="1">
        <a:spcBef>
          <a:spcPct val="0"/>
        </a:spcBef>
        <a:buNone/>
        <a:tabLst/>
        <a:defRPr sz="4200" kern="1200">
          <a:solidFill>
            <a:schemeClr val="bg1"/>
          </a:solidFill>
          <a:latin typeface="Calibri" charset="0"/>
          <a:ea typeface="Calibri" charset="0"/>
          <a:cs typeface="Calibri" charset="0"/>
        </a:defRPr>
      </a:lvl1pPr>
    </p:titleStyle>
    <p:bodyStyle>
      <a:lvl1pPr marL="454025" indent="-454025" algn="l" defTabSz="914400" rtl="0" eaLnBrk="1" latinLnBrk="0" hangingPunct="1">
        <a:spcBef>
          <a:spcPts val="2000"/>
        </a:spcBef>
        <a:buClr>
          <a:schemeClr val="bg1">
            <a:lumMod val="65000"/>
          </a:schemeClr>
        </a:buClr>
        <a:buSzPct val="90000"/>
        <a:buFont typeface="Wingdings" pitchFamily="2" charset="2"/>
        <a:buChar char=""/>
        <a:defRPr sz="2400" kern="1200">
          <a:solidFill>
            <a:schemeClr val="tx1">
              <a:lumMod val="85000"/>
              <a:lumOff val="15000"/>
            </a:schemeClr>
          </a:solidFill>
          <a:latin typeface="+mn-lt"/>
          <a:ea typeface="+mn-ea"/>
          <a:cs typeface="+mn-cs"/>
        </a:defRPr>
      </a:lvl1pPr>
      <a:lvl2pPr marL="914400" indent="-457200" algn="l" defTabSz="914400" rtl="0" eaLnBrk="1" latinLnBrk="0" hangingPunct="1">
        <a:spcBef>
          <a:spcPts val="600"/>
        </a:spcBef>
        <a:buClr>
          <a:schemeClr val="tx1">
            <a:lumMod val="75000"/>
            <a:lumOff val="25000"/>
          </a:schemeClr>
        </a:buClr>
        <a:buSzPct val="90000"/>
        <a:buFont typeface="Wingdings" pitchFamily="2" charset="2"/>
        <a:buChar char=""/>
        <a:defRPr sz="2200" kern="1200">
          <a:solidFill>
            <a:schemeClr val="tx1">
              <a:lumMod val="85000"/>
              <a:lumOff val="15000"/>
            </a:schemeClr>
          </a:solidFill>
          <a:latin typeface="+mn-lt"/>
          <a:ea typeface="+mn-ea"/>
          <a:cs typeface="+mn-cs"/>
        </a:defRPr>
      </a:lvl2pPr>
      <a:lvl3pPr marL="1260475" indent="-346075" algn="l" defTabSz="914400" rtl="0" eaLnBrk="1" latinLnBrk="0" hangingPunct="1">
        <a:spcBef>
          <a:spcPts val="600"/>
        </a:spcBef>
        <a:buClr>
          <a:schemeClr val="bg1">
            <a:lumMod val="65000"/>
          </a:schemeClr>
        </a:buClr>
        <a:buSzPct val="90000"/>
        <a:buFont typeface="Wingdings" pitchFamily="2" charset="2"/>
        <a:buChar char=""/>
        <a:defRPr sz="2000" kern="1200">
          <a:solidFill>
            <a:schemeClr val="tx1">
              <a:lumMod val="85000"/>
              <a:lumOff val="15000"/>
            </a:schemeClr>
          </a:solidFill>
          <a:latin typeface="+mn-lt"/>
          <a:ea typeface="+mn-ea"/>
          <a:cs typeface="+mn-cs"/>
        </a:defRPr>
      </a:lvl3pPr>
      <a:lvl4pPr marL="1600200" indent="-339725" algn="l" defTabSz="914400" rtl="0" eaLnBrk="1" latinLnBrk="0" hangingPunct="1">
        <a:spcBef>
          <a:spcPts val="600"/>
        </a:spcBef>
        <a:buClr>
          <a:schemeClr val="tx1">
            <a:lumMod val="75000"/>
            <a:lumOff val="25000"/>
          </a:schemeClr>
        </a:buClr>
        <a:buSzPct val="90000"/>
        <a:buFont typeface="Wingdings" pitchFamily="2" charset="2"/>
        <a:buChar char=""/>
        <a:defRPr sz="1800" kern="1200">
          <a:solidFill>
            <a:schemeClr val="tx1">
              <a:lumMod val="85000"/>
              <a:lumOff val="15000"/>
            </a:schemeClr>
          </a:solidFill>
          <a:latin typeface="+mn-lt"/>
          <a:ea typeface="+mn-ea"/>
          <a:cs typeface="+mn-cs"/>
        </a:defRPr>
      </a:lvl4pPr>
      <a:lvl5pPr marL="1939925" indent="-331788" algn="l" defTabSz="914400" rtl="0" eaLnBrk="1" latinLnBrk="0" hangingPunct="1">
        <a:spcBef>
          <a:spcPts val="600"/>
        </a:spcBef>
        <a:buClr>
          <a:schemeClr val="bg1">
            <a:lumMod val="65000"/>
          </a:schemeClr>
        </a:buClr>
        <a:buSzPct val="90000"/>
        <a:buFont typeface="Wingdings" pitchFamily="2" charset="2"/>
        <a:buChar char=""/>
        <a:defRPr sz="1800" kern="1200">
          <a:solidFill>
            <a:schemeClr val="tx1">
              <a:lumMod val="85000"/>
              <a:lumOff val="15000"/>
            </a:schemeClr>
          </a:solidFill>
          <a:latin typeface="+mn-lt"/>
          <a:ea typeface="+mn-ea"/>
          <a:cs typeface="+mn-cs"/>
        </a:defRPr>
      </a:lvl5pPr>
      <a:lvl6pPr marL="229076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6pPr>
      <a:lvl7pPr marL="2625725"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7pPr>
      <a:lvl8pPr marL="2970213" indent="-344488" algn="l" defTabSz="914400" rtl="0" eaLnBrk="1" latinLnBrk="0" hangingPunct="1">
        <a:spcBef>
          <a:spcPts val="600"/>
        </a:spcBef>
        <a:buClr>
          <a:schemeClr val="tx1">
            <a:lumMod val="75000"/>
            <a:lumOff val="25000"/>
          </a:schemeClr>
        </a:buClr>
        <a:buSzPct val="90000"/>
        <a:buFont typeface="Wingdings" pitchFamily="2" charset="2"/>
        <a:buChar char=""/>
        <a:defRPr lang="en-US" sz="1800" kern="1200" dirty="0" smtClean="0">
          <a:solidFill>
            <a:schemeClr val="tx1">
              <a:lumMod val="85000"/>
              <a:lumOff val="15000"/>
            </a:schemeClr>
          </a:solidFill>
          <a:latin typeface="+mn-lt"/>
          <a:ea typeface="+mn-ea"/>
          <a:cs typeface="+mn-cs"/>
        </a:defRPr>
      </a:lvl8pPr>
      <a:lvl9pPr marL="3313113" indent="-344488" algn="l" defTabSz="914400" rtl="0" eaLnBrk="1" latinLnBrk="0" hangingPunct="1">
        <a:spcBef>
          <a:spcPts val="600"/>
        </a:spcBef>
        <a:buClr>
          <a:schemeClr val="bg1">
            <a:lumMod val="65000"/>
          </a:schemeClr>
        </a:buClr>
        <a:buSzPct val="90000"/>
        <a:buFont typeface="Wingdings" pitchFamily="2" charset="2"/>
        <a:buChar char=""/>
        <a:defRPr lang="en-US" sz="1800" kern="1200" dirty="0">
          <a:solidFill>
            <a:schemeClr val="tx1">
              <a:lumMod val="85000"/>
              <a:lumOff val="1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Control </a:t>
            </a:r>
            <a:r>
              <a:rPr lang="en-US" dirty="0" err="1" smtClean="0"/>
              <a:t>Proporcional</a:t>
            </a:r>
            <a:endParaRPr lang="en-US" dirty="0"/>
          </a:p>
        </p:txBody>
      </p:sp>
      <p:sp>
        <p:nvSpPr>
          <p:cNvPr id="3" name="Subtitle 2"/>
          <p:cNvSpPr>
            <a:spLocks noGrp="1"/>
          </p:cNvSpPr>
          <p:nvPr>
            <p:ph type="subTitle" idx="1"/>
          </p:nvPr>
        </p:nvSpPr>
        <p:spPr/>
        <p:txBody>
          <a:bodyPr/>
          <a:lstStyle/>
          <a:p>
            <a:r>
              <a:rPr lang="en-US" dirty="0" smtClean="0"/>
              <a:t>By Sanjay and Arvind Seshan</a:t>
            </a:r>
            <a:endParaRPr lang="en-US"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523" t="17619" r="3095" b="25000"/>
          <a:stretch/>
        </p:blipFill>
        <p:spPr>
          <a:xfrm>
            <a:off x="3459013" y="4560129"/>
            <a:ext cx="2225974" cy="1382629"/>
          </a:xfrm>
          <a:prstGeom prst="rect">
            <a:avLst/>
          </a:prstGeom>
        </p:spPr>
      </p:pic>
    </p:spTree>
    <p:extLst>
      <p:ext uri="{BB962C8B-B14F-4D97-AF65-F5344CB8AC3E}">
        <p14:creationId xmlns:p14="http://schemas.microsoft.com/office/powerpoint/2010/main" val="8158506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162" y="1915912"/>
            <a:ext cx="8574087" cy="3581400"/>
          </a:xfrm>
        </p:spPr>
        <p:txBody>
          <a:bodyPr>
            <a:normAutofit/>
          </a:bodyPr>
          <a:lstStyle/>
          <a:p>
            <a:pPr marL="454025" lvl="1" indent="-454025">
              <a:spcBef>
                <a:spcPts val="2000"/>
              </a:spcBef>
              <a:buClr>
                <a:schemeClr val="bg1">
                  <a:lumMod val="65000"/>
                </a:schemeClr>
              </a:buClr>
            </a:pPr>
            <a:r>
              <a:rPr lang="es-ES" dirty="0" smtClean="0"/>
              <a:t>Este tutorial ha sido creado por </a:t>
            </a:r>
            <a:r>
              <a:rPr lang="es-ES" dirty="0" err="1" smtClean="0"/>
              <a:t>Sanjay</a:t>
            </a:r>
            <a:r>
              <a:rPr lang="es-ES" dirty="0" smtClean="0"/>
              <a:t> Seshan y </a:t>
            </a:r>
            <a:r>
              <a:rPr lang="es-ES" dirty="0" err="1" smtClean="0"/>
              <a:t>Arvind</a:t>
            </a:r>
            <a:r>
              <a:rPr lang="es-ES" dirty="0" smtClean="0"/>
              <a:t> </a:t>
            </a:r>
            <a:r>
              <a:rPr lang="es-ES" dirty="0" smtClean="0"/>
              <a:t>Seshan </a:t>
            </a:r>
          </a:p>
          <a:p>
            <a:pPr marL="454025" lvl="1" indent="-454025">
              <a:spcBef>
                <a:spcPts val="2000"/>
              </a:spcBef>
              <a:buClr>
                <a:schemeClr val="bg1">
                  <a:lumMod val="65000"/>
                </a:schemeClr>
              </a:buClr>
            </a:pPr>
            <a:r>
              <a:rPr lang="es-ES" dirty="0" smtClean="0"/>
              <a:t>Traducción realizada por Toni Soler de </a:t>
            </a:r>
            <a:r>
              <a:rPr lang="es-ES" dirty="0" err="1" smtClean="0"/>
              <a:t>Apps&amp;Lego</a:t>
            </a:r>
            <a:endParaRPr lang="es-ES" dirty="0" smtClean="0"/>
          </a:p>
          <a:p>
            <a:pPr marL="454025" lvl="1" indent="-454025">
              <a:spcBef>
                <a:spcPts val="2000"/>
              </a:spcBef>
              <a:buClr>
                <a:schemeClr val="bg1">
                  <a:lumMod val="65000"/>
                </a:schemeClr>
              </a:buClr>
            </a:pPr>
            <a:r>
              <a:rPr lang="es-ES" dirty="0" smtClean="0"/>
              <a:t>Más </a:t>
            </a:r>
            <a:r>
              <a:rPr lang="es-ES" dirty="0" smtClean="0"/>
              <a:t>lecciones en www.ev3lessons.com</a:t>
            </a:r>
            <a:endParaRPr lang="es-ES" dirty="0"/>
          </a:p>
        </p:txBody>
      </p:sp>
      <p:sp>
        <p:nvSpPr>
          <p:cNvPr id="4"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pPr/>
              <a:t>10</a:t>
            </a:fld>
            <a:endParaRPr lang="en-US"/>
          </a:p>
        </p:txBody>
      </p:sp>
      <p:sp>
        <p:nvSpPr>
          <p:cNvPr id="2" name="Title 1"/>
          <p:cNvSpPr>
            <a:spLocks noGrp="1"/>
          </p:cNvSpPr>
          <p:nvPr>
            <p:ph type="title"/>
          </p:nvPr>
        </p:nvSpPr>
        <p:spPr>
          <a:xfrm>
            <a:off x="-795" y="0"/>
            <a:ext cx="9143999" cy="1188720"/>
          </a:xfrm>
          <a:solidFill>
            <a:schemeClr val="bg2">
              <a:lumMod val="25000"/>
            </a:schemeClr>
          </a:solidFill>
        </p:spPr>
        <p:txBody>
          <a:bodyPr/>
          <a:lstStyle/>
          <a:p>
            <a:r>
              <a:rPr lang="es-ES" dirty="0" smtClean="0">
                <a:latin typeface="+mn-lt"/>
              </a:rPr>
              <a:t>Créditos</a:t>
            </a:r>
            <a:endParaRPr lang="es-ES" dirty="0">
              <a:latin typeface="+mn-lt"/>
            </a:endParaRPr>
          </a:p>
        </p:txBody>
      </p:sp>
      <p:sp>
        <p:nvSpPr>
          <p:cNvPr id="5" name="Rectangle 1"/>
          <p:cNvSpPr>
            <a:spLocks noChangeArrowheads="1"/>
          </p:cNvSpPr>
          <p:nvPr/>
        </p:nvSpPr>
        <p:spPr bwMode="auto">
          <a:xfrm>
            <a:off x="457199" y="5391957"/>
            <a:ext cx="7913347" cy="923330"/>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kumimoji="0" lang="en-US" altLang="en-US" sz="2000" b="0" i="0" u="none" strike="noStrike" cap="none" normalizeH="0" baseline="0" dirty="0" smtClean="0">
                <a:ln>
                  <a:noFill/>
                </a:ln>
                <a:solidFill>
                  <a:srgbClr val="4374B7"/>
                </a:solidFill>
                <a:effectLst/>
                <a:latin typeface="Helvetica Neue"/>
              </a:rPr>
              <a:t>                         </a:t>
            </a:r>
            <a:r>
              <a:rPr kumimoji="0" lang="en-US" altLang="en-US" sz="1600" b="0" i="0" u="none" strike="noStrike" cap="none" normalizeH="0" baseline="0" dirty="0" smtClean="0">
                <a:ln>
                  <a:noFill/>
                </a:ln>
                <a:solidFill>
                  <a:schemeClr val="tx1"/>
                </a:solidFill>
                <a:effectLst/>
              </a:rPr>
              <a:t/>
            </a:r>
            <a:br>
              <a:rPr kumimoji="0" lang="en-US" altLang="en-US" sz="1600" b="0" i="0" u="none" strike="noStrike" cap="none" normalizeH="0" baseline="0" dirty="0" smtClean="0">
                <a:ln>
                  <a:noFill/>
                </a:ln>
                <a:solidFill>
                  <a:schemeClr val="tx1"/>
                </a:solidFill>
                <a:effectLst/>
              </a:rPr>
            </a:br>
            <a:r>
              <a:rPr lang="es-ES" altLang="en-US" sz="2000" dirty="0" smtClean="0">
                <a:solidFill>
                  <a:srgbClr val="000000"/>
                </a:solidFill>
                <a:latin typeface="Helvetica Neue"/>
              </a:rPr>
              <a:t>Este trabajo está bajo licencia</a:t>
            </a:r>
            <a:r>
              <a:rPr kumimoji="0" lang="en-US" altLang="en-US" sz="2000" b="0" i="0" u="none" strike="noStrike" cap="none" normalizeH="0" baseline="0" dirty="0" smtClean="0">
                <a:ln>
                  <a:noFill/>
                </a:ln>
                <a:solidFill>
                  <a:srgbClr val="000000"/>
                </a:solidFill>
                <a:effectLst/>
                <a:latin typeface="Helvetica Neue"/>
              </a:rPr>
              <a:t> </a:t>
            </a:r>
            <a:r>
              <a:rPr kumimoji="0" lang="en-US" altLang="en-US" sz="2000" b="0" i="0" u="none" strike="noStrike" cap="none" normalizeH="0" baseline="0" dirty="0" smtClean="0">
                <a:ln>
                  <a:noFill/>
                </a:ln>
                <a:solidFill>
                  <a:srgbClr val="4374B7"/>
                </a:solidFill>
                <a:effectLst/>
                <a:latin typeface="Helvetica Neue"/>
                <a:hlinkClick r:id="rId3"/>
              </a:rPr>
              <a:t>Creative Commons Attribution-</a:t>
            </a:r>
            <a:r>
              <a:rPr kumimoji="0" lang="en-US" altLang="en-US" sz="2000" b="0" i="0" u="none" strike="noStrike" cap="none" normalizeH="0" baseline="0" dirty="0" err="1" smtClean="0">
                <a:ln>
                  <a:noFill/>
                </a:ln>
                <a:solidFill>
                  <a:srgbClr val="4374B7"/>
                </a:solidFill>
                <a:effectLst/>
                <a:latin typeface="Helvetica Neue"/>
                <a:hlinkClick r:id="rId3"/>
              </a:rPr>
              <a:t>NonCommercial</a:t>
            </a:r>
            <a:r>
              <a:rPr kumimoji="0" lang="en-US" altLang="en-US" sz="2000" b="0" i="0" u="none" strike="noStrike" cap="none" normalizeH="0" baseline="0" dirty="0" smtClean="0">
                <a:ln>
                  <a:noFill/>
                </a:ln>
                <a:solidFill>
                  <a:srgbClr val="4374B7"/>
                </a:solidFill>
                <a:effectLst/>
                <a:latin typeface="Helvetica Neue"/>
                <a:hlinkClick r:id="rId3"/>
              </a:rPr>
              <a:t>-</a:t>
            </a:r>
            <a:r>
              <a:rPr kumimoji="0" lang="en-US" altLang="en-US" sz="2000" b="0" i="0" u="none" strike="noStrike" cap="none" normalizeH="0" baseline="0" dirty="0" err="1" smtClean="0">
                <a:ln>
                  <a:noFill/>
                </a:ln>
                <a:solidFill>
                  <a:srgbClr val="4374B7"/>
                </a:solidFill>
                <a:effectLst/>
                <a:latin typeface="Helvetica Neue"/>
                <a:hlinkClick r:id="rId3"/>
              </a:rPr>
              <a:t>ShareAlike</a:t>
            </a:r>
            <a:r>
              <a:rPr kumimoji="0" lang="en-US" altLang="en-US" sz="2000" b="0" i="0" u="none" strike="noStrike" cap="none" normalizeH="0" baseline="0" dirty="0" smtClean="0">
                <a:ln>
                  <a:noFill/>
                </a:ln>
                <a:solidFill>
                  <a:srgbClr val="4374B7"/>
                </a:solidFill>
                <a:effectLst/>
                <a:latin typeface="Helvetica Neue"/>
                <a:hlinkClick r:id="rId3"/>
              </a:rPr>
              <a:t> 4.0 International License</a:t>
            </a:r>
            <a:r>
              <a:rPr kumimoji="0" lang="en-US" altLang="en-US" sz="2000" b="0" i="0" u="none" strike="noStrike" cap="none" normalizeH="0" baseline="0" dirty="0" smtClean="0">
                <a:ln>
                  <a:noFill/>
                </a:ln>
                <a:solidFill>
                  <a:srgbClr val="000000"/>
                </a:solidFill>
                <a:effectLst/>
                <a:latin typeface="Helvetica Neue"/>
              </a:rPr>
              <a:t>.</a:t>
            </a:r>
            <a:r>
              <a:rPr kumimoji="0" lang="en-US" altLang="en-US" sz="1600" b="0" i="0" u="none" strike="noStrike" cap="none" normalizeH="0" baseline="0" dirty="0" smtClean="0">
                <a:ln>
                  <a:noFill/>
                </a:ln>
                <a:solidFill>
                  <a:schemeClr val="tx1"/>
                </a:solidFill>
                <a:effectLst/>
              </a:rPr>
              <a:t> </a:t>
            </a:r>
            <a:endParaRPr kumimoji="0" lang="en-US" altLang="en-US" sz="2000" b="0" i="0" u="none" strike="noStrike" cap="none" normalizeH="0" baseline="0" dirty="0" smtClean="0">
              <a:ln>
                <a:noFill/>
              </a:ln>
              <a:solidFill>
                <a:srgbClr val="4374B7"/>
              </a:solidFill>
              <a:effectLst/>
              <a:latin typeface="Helvetica Neue"/>
            </a:endParaRPr>
          </a:p>
        </p:txBody>
      </p:sp>
      <p:pic>
        <p:nvPicPr>
          <p:cNvPr id="6" name="Picture 2" descr="Creative Commons License">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90479" y="4160675"/>
            <a:ext cx="2161449" cy="76142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4261110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163" y="2133600"/>
            <a:ext cx="8574087" cy="3992563"/>
          </a:xfrm>
        </p:spPr>
        <p:txBody>
          <a:bodyPr>
            <a:normAutofit/>
          </a:bodyPr>
          <a:lstStyle/>
          <a:p>
            <a:pPr marL="457200" indent="-457200">
              <a:buFont typeface="+mj-lt"/>
              <a:buAutoNum type="arabicPeriod"/>
            </a:pPr>
            <a:r>
              <a:rPr lang="es-ES" b="0" dirty="0" smtClean="0"/>
              <a:t>Aprender qué </a:t>
            </a:r>
            <a:r>
              <a:rPr lang="es-ES" dirty="0" smtClean="0"/>
              <a:t>significa el control proporcional y porqué usarlo.</a:t>
            </a:r>
          </a:p>
          <a:p>
            <a:pPr marL="457200" indent="-457200">
              <a:buFont typeface="+mj-lt"/>
              <a:buAutoNum type="arabicPeriod"/>
            </a:pPr>
            <a:endParaRPr lang="es-ES" b="0" dirty="0" smtClean="0"/>
          </a:p>
          <a:p>
            <a:pPr marL="457200" indent="-457200">
              <a:buFont typeface="+mj-lt"/>
              <a:buAutoNum type="arabicPeriod"/>
            </a:pPr>
            <a:r>
              <a:rPr lang="es-ES" dirty="0" smtClean="0"/>
              <a:t>Aprender a aplicar el control proporcional al sensor de Color i Ultrasónico.</a:t>
            </a:r>
            <a:endParaRPr lang="es-ES" b="0" dirty="0" smtClean="0"/>
          </a:p>
          <a:p>
            <a:pPr marL="457200" indent="-457200">
              <a:buFont typeface="+mj-lt"/>
              <a:buAutoNum type="arabicPeriod"/>
            </a:pPr>
            <a:endParaRPr lang="es-ES" dirty="0" smtClean="0"/>
          </a:p>
          <a:p>
            <a:pPr marL="0" indent="0">
              <a:buNone/>
            </a:pPr>
            <a:r>
              <a:rPr lang="es-ES" dirty="0" smtClean="0"/>
              <a:t>Prerrequisitos: Bloques matemáticos, Calibración del sensor de color, Cables de datos</a:t>
            </a:r>
            <a:endParaRPr lang="es-ES" b="0" dirty="0"/>
          </a:p>
        </p:txBody>
      </p:sp>
      <p:sp>
        <p:nvSpPr>
          <p:cNvPr id="6"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pPr/>
              <a:t>2</a:t>
            </a:fld>
            <a:endParaRPr lang="en-US"/>
          </a:p>
        </p:txBody>
      </p:sp>
      <p:sp>
        <p:nvSpPr>
          <p:cNvPr id="2" name="Title 1"/>
          <p:cNvSpPr>
            <a:spLocks noGrp="1"/>
          </p:cNvSpPr>
          <p:nvPr>
            <p:ph type="title"/>
          </p:nvPr>
        </p:nvSpPr>
        <p:spPr>
          <a:solidFill>
            <a:schemeClr val="bg2">
              <a:lumMod val="25000"/>
            </a:schemeClr>
          </a:solidFill>
        </p:spPr>
        <p:txBody>
          <a:bodyPr/>
          <a:lstStyle/>
          <a:p>
            <a:r>
              <a:rPr lang="es-ES" dirty="0" smtClean="0"/>
              <a:t>Objetivos de la lección</a:t>
            </a:r>
            <a:endParaRPr lang="es-ES" dirty="0"/>
          </a:p>
        </p:txBody>
      </p:sp>
    </p:spTree>
    <p:extLst>
      <p:ext uri="{BB962C8B-B14F-4D97-AF65-F5344CB8AC3E}">
        <p14:creationId xmlns:p14="http://schemas.microsoft.com/office/powerpoint/2010/main" val="205623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163" y="1883136"/>
            <a:ext cx="8574088" cy="3232921"/>
          </a:xfrm>
        </p:spPr>
        <p:txBody>
          <a:bodyPr>
            <a:normAutofit fontScale="70000" lnSpcReduction="20000"/>
          </a:bodyPr>
          <a:lstStyle/>
          <a:p>
            <a:r>
              <a:rPr lang="es-ES" dirty="0" smtClean="0"/>
              <a:t>En nuestro equipo, entendemos “proporcional” como un juego.  </a:t>
            </a:r>
          </a:p>
          <a:p>
            <a:r>
              <a:rPr lang="es-ES" dirty="0" smtClean="0"/>
              <a:t>Poned una venda en los ojos a un miembro del equipo. Él o ella tiene que desplazarse tan rápido como pueda por una habitación y detenerse exactamente en una línea dibujada en el suelo (utilizad cinta adhesiva para dibujar la línea).</a:t>
            </a:r>
          </a:p>
          <a:p>
            <a:r>
              <a:rPr lang="es-ES" dirty="0" smtClean="0"/>
              <a:t>El resto del equipo tiene que darle las instrucciones (comandos).</a:t>
            </a:r>
          </a:p>
          <a:p>
            <a:r>
              <a:rPr lang="es-ES" dirty="0" smtClean="0"/>
              <a:t>Cuando vuestro compañero esté lejos, debe moverse rápido y con pasos grandes. Pero, a medida que se acerca a la línea, si continua corriendo, se la pasará.  Así que, para que eso no suceda, debéis guiar al compañero para que vaya más lento y con pasos más pequeños.</a:t>
            </a:r>
          </a:p>
          <a:p>
            <a:r>
              <a:rPr lang="es-ES" dirty="0" smtClean="0"/>
              <a:t>Debéis programar el robot del mismo modo!</a:t>
            </a:r>
          </a:p>
        </p:txBody>
      </p:sp>
      <p:sp>
        <p:nvSpPr>
          <p:cNvPr id="8"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pPr/>
              <a:t>3</a:t>
            </a:fld>
            <a:endParaRPr lang="en-US"/>
          </a:p>
        </p:txBody>
      </p:sp>
      <p:sp>
        <p:nvSpPr>
          <p:cNvPr id="2" name="Title 1"/>
          <p:cNvSpPr>
            <a:spLocks noGrp="1"/>
          </p:cNvSpPr>
          <p:nvPr>
            <p:ph type="title"/>
          </p:nvPr>
        </p:nvSpPr>
        <p:spPr/>
        <p:txBody>
          <a:bodyPr>
            <a:normAutofit/>
          </a:bodyPr>
          <a:lstStyle/>
          <a:p>
            <a:r>
              <a:rPr lang="es-ES" sz="3400" dirty="0" smtClean="0"/>
              <a:t>Aprender y discutir el Control Proporcional</a:t>
            </a:r>
            <a:endParaRPr lang="es-ES" sz="3400" dirty="0"/>
          </a:p>
        </p:txBody>
      </p:sp>
      <p:cxnSp>
        <p:nvCxnSpPr>
          <p:cNvPr id="6" name="Straight Connector 5"/>
          <p:cNvCxnSpPr/>
          <p:nvPr/>
        </p:nvCxnSpPr>
        <p:spPr>
          <a:xfrm flipV="1">
            <a:off x="4413833" y="5284005"/>
            <a:ext cx="0" cy="1350204"/>
          </a:xfrm>
          <a:prstGeom prst="line">
            <a:avLst/>
          </a:prstGeom>
          <a:ln w="76200" cmpd="sng">
            <a:solidFill>
              <a:srgbClr val="FF6600"/>
            </a:solidFill>
          </a:ln>
        </p:spPr>
        <p:style>
          <a:lnRef idx="2">
            <a:schemeClr val="accent1"/>
          </a:lnRef>
          <a:fillRef idx="0">
            <a:schemeClr val="accent1"/>
          </a:fillRef>
          <a:effectRef idx="1">
            <a:schemeClr val="accent1"/>
          </a:effectRef>
          <a:fontRef idx="minor">
            <a:schemeClr val="tx1"/>
          </a:fontRef>
        </p:style>
      </p:cxnSp>
      <p:pic>
        <p:nvPicPr>
          <p:cNvPr id="14" name="Picture 13" descr="animation-147431_640.png"/>
          <p:cNvPicPr>
            <a:picLocks noChangeAspect="1"/>
          </p:cNvPicPr>
          <p:nvPr/>
        </p:nvPicPr>
        <p:blipFill rotWithShape="1">
          <a:blip r:embed="rId2" cstate="email">
            <a:extLst>
              <a:ext uri="{28A0092B-C50C-407E-A947-70E740481C1C}">
                <a14:useLocalDpi xmlns:a14="http://schemas.microsoft.com/office/drawing/2010/main" val="0"/>
              </a:ext>
            </a:extLst>
          </a:blip>
          <a:srcRect l="21979" t="49424"/>
          <a:stretch/>
        </p:blipFill>
        <p:spPr>
          <a:xfrm>
            <a:off x="4309496" y="4999091"/>
            <a:ext cx="4363152" cy="1635118"/>
          </a:xfrm>
          <a:prstGeom prst="rect">
            <a:avLst/>
          </a:prstGeom>
        </p:spPr>
      </p:pic>
    </p:spTree>
    <p:extLst>
      <p:ext uri="{BB962C8B-B14F-4D97-AF65-F5344CB8AC3E}">
        <p14:creationId xmlns:p14="http://schemas.microsoft.com/office/powerpoint/2010/main" val="1615374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163" y="2133600"/>
            <a:ext cx="8574087" cy="3992563"/>
          </a:xfrm>
        </p:spPr>
        <p:txBody>
          <a:bodyPr>
            <a:normAutofit fontScale="85000" lnSpcReduction="20000"/>
          </a:bodyPr>
          <a:lstStyle/>
          <a:p>
            <a:pPr marL="342900" indent="-342900">
              <a:buFont typeface="Arial"/>
              <a:buChar char="•"/>
            </a:pPr>
            <a:r>
              <a:rPr lang="es-ES" sz="2600" dirty="0" smtClean="0"/>
              <a:t>¿Qué significa </a:t>
            </a:r>
            <a:r>
              <a:rPr lang="es-ES" sz="2600" i="1" dirty="0" smtClean="0"/>
              <a:t>proporcional</a:t>
            </a:r>
            <a:r>
              <a:rPr lang="es-ES" sz="2600" dirty="0" smtClean="0"/>
              <a:t>?</a:t>
            </a:r>
          </a:p>
          <a:p>
            <a:pPr marL="803275" lvl="1" indent="-342900">
              <a:buFont typeface="Arial"/>
              <a:buChar char="•"/>
            </a:pPr>
            <a:r>
              <a:rPr lang="es-ES" b="0" dirty="0" smtClean="0"/>
              <a:t>El robot se mueve proporcionalmente – </a:t>
            </a:r>
            <a:r>
              <a:rPr lang="es-ES" dirty="0" smtClean="0"/>
              <a:t>movimiento más o menos rápido según se acerca a su objetivo.</a:t>
            </a:r>
          </a:p>
          <a:p>
            <a:pPr marL="803275" lvl="1" indent="-342900">
              <a:buFont typeface="Arial"/>
              <a:buChar char="•"/>
            </a:pPr>
            <a:r>
              <a:rPr lang="es-ES" dirty="0" smtClean="0"/>
              <a:t>En un seguidor de línea, el robot puede hacer un giro más fuerte si está más lejos de la línea.</a:t>
            </a:r>
            <a:endParaRPr lang="es-ES" b="0" dirty="0" smtClean="0"/>
          </a:p>
          <a:p>
            <a:pPr marL="342900" indent="-342900">
              <a:buFont typeface="Arial"/>
              <a:buChar char="•"/>
            </a:pPr>
            <a:r>
              <a:rPr lang="es-ES" dirty="0" smtClean="0"/>
              <a:t>El Control proporcional permite ser más preciso y más rápido.</a:t>
            </a:r>
            <a:endParaRPr lang="es-ES" b="0" dirty="0" smtClean="0"/>
          </a:p>
          <a:p>
            <a:pPr marL="342900" indent="-342900">
              <a:buFont typeface="Arial"/>
              <a:buChar char="•"/>
            </a:pPr>
            <a:r>
              <a:rPr lang="es-ES" dirty="0" smtClean="0">
                <a:solidFill>
                  <a:srgbClr val="FF0000"/>
                </a:solidFill>
              </a:rPr>
              <a:t>El pseudocódigo para cada programa de Control Proporcional consta de dos etapas</a:t>
            </a:r>
            <a:r>
              <a:rPr lang="es-ES" b="0" dirty="0" smtClean="0">
                <a:solidFill>
                  <a:srgbClr val="FF0000"/>
                </a:solidFill>
              </a:rPr>
              <a:t>:</a:t>
            </a:r>
          </a:p>
          <a:p>
            <a:pPr lvl="1">
              <a:buFont typeface="+mj-lt"/>
              <a:buAutoNum type="arabicPeriod"/>
            </a:pPr>
            <a:r>
              <a:rPr lang="es-ES" b="1" dirty="0" smtClean="0"/>
              <a:t>Calcular el error </a:t>
            </a:r>
            <a:r>
              <a:rPr lang="es-ES" dirty="0" smtClean="0">
                <a:sym typeface="Wingdings"/>
              </a:rPr>
              <a:t> distancia del robot al objetivo</a:t>
            </a:r>
          </a:p>
          <a:p>
            <a:pPr marL="914400" lvl="1" indent="-457200">
              <a:buFont typeface="+mj-lt"/>
              <a:buAutoNum type="arabicPeriod"/>
            </a:pPr>
            <a:r>
              <a:rPr lang="es-ES" b="1" dirty="0" smtClean="0">
                <a:sym typeface="Wingdings"/>
              </a:rPr>
              <a:t>Hacer la corrección </a:t>
            </a:r>
            <a:r>
              <a:rPr lang="es-ES" dirty="0" smtClean="0">
                <a:sym typeface="Wingdings"/>
              </a:rPr>
              <a:t> hacer que el robot tome una corrección que es proporcional al error (por eso se llama control proporcional). Se debe multiplicar el error por un factor de escala para determinar la corrección.</a:t>
            </a:r>
            <a:endParaRPr lang="es-ES" b="0" dirty="0"/>
          </a:p>
        </p:txBody>
      </p:sp>
      <p:sp>
        <p:nvSpPr>
          <p:cNvPr id="6"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pPr/>
              <a:t>4</a:t>
            </a:fld>
            <a:endParaRPr lang="en-US"/>
          </a:p>
        </p:txBody>
      </p:sp>
      <p:sp>
        <p:nvSpPr>
          <p:cNvPr id="2" name="Title 1"/>
          <p:cNvSpPr>
            <a:spLocks noGrp="1"/>
          </p:cNvSpPr>
          <p:nvPr>
            <p:ph type="title"/>
          </p:nvPr>
        </p:nvSpPr>
        <p:spPr>
          <a:solidFill>
            <a:schemeClr val="bg2">
              <a:lumMod val="25000"/>
            </a:schemeClr>
          </a:solidFill>
        </p:spPr>
        <p:txBody>
          <a:bodyPr/>
          <a:lstStyle/>
          <a:p>
            <a:r>
              <a:rPr lang="es-ES" dirty="0" smtClean="0"/>
              <a:t>¿Por qué el Control Proporcional?</a:t>
            </a:r>
            <a:endParaRPr lang="es-ES" dirty="0"/>
          </a:p>
        </p:txBody>
      </p:sp>
    </p:spTree>
    <p:extLst>
      <p:ext uri="{BB962C8B-B14F-4D97-AF65-F5344CB8AC3E}">
        <p14:creationId xmlns:p14="http://schemas.microsoft.com/office/powerpoint/2010/main" val="192053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163" y="1889051"/>
            <a:ext cx="8475478" cy="3992563"/>
          </a:xfrm>
        </p:spPr>
        <p:txBody>
          <a:bodyPr>
            <a:normAutofit/>
          </a:bodyPr>
          <a:lstStyle/>
          <a:p>
            <a:r>
              <a:rPr lang="es-ES" dirty="0" smtClean="0"/>
              <a:t>Para aprender a utilizar el control proporcional, proponemos tres retos diferentes </a:t>
            </a:r>
            <a:r>
              <a:rPr lang="es-ES" b="0" dirty="0" smtClean="0"/>
              <a:t>:</a:t>
            </a:r>
          </a:p>
          <a:p>
            <a:pPr lvl="1"/>
            <a:r>
              <a:rPr lang="es-ES" dirty="0" smtClean="0"/>
              <a:t>Perro Seguidor: Uso del control proporcional con el sensor ultrasónico para conseguir que el robot se quede en todo momento a 15 cm de distancia de la persona (incluso cuando ésta se mueve)</a:t>
            </a:r>
          </a:p>
          <a:p>
            <a:pPr lvl="1"/>
            <a:r>
              <a:rPr lang="es-ES" dirty="0" smtClean="0"/>
              <a:t>Seguidor de línea: Uso del control proporcional con el sensor de luz para conseguir que el robot siga la línea suavemente. (Más detalles en la lección del Seguidor de Línea Proporcional)</a:t>
            </a:r>
          </a:p>
        </p:txBody>
      </p:sp>
      <p:sp>
        <p:nvSpPr>
          <p:cNvPr id="6"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pPr/>
              <a:t>5</a:t>
            </a:fld>
            <a:endParaRPr lang="en-US"/>
          </a:p>
        </p:txBody>
      </p:sp>
      <p:sp>
        <p:nvSpPr>
          <p:cNvPr id="2" name="Title 1"/>
          <p:cNvSpPr>
            <a:spLocks noGrp="1"/>
          </p:cNvSpPr>
          <p:nvPr>
            <p:ph type="title"/>
          </p:nvPr>
        </p:nvSpPr>
        <p:spPr>
          <a:solidFill>
            <a:schemeClr val="bg2">
              <a:lumMod val="25000"/>
            </a:schemeClr>
          </a:solidFill>
        </p:spPr>
        <p:txBody>
          <a:bodyPr>
            <a:normAutofit/>
          </a:bodyPr>
          <a:lstStyle/>
          <a:p>
            <a:r>
              <a:rPr lang="es-ES" dirty="0" smtClean="0"/>
              <a:t>Desafíos</a:t>
            </a:r>
            <a:endParaRPr lang="es-ES" dirty="0"/>
          </a:p>
        </p:txBody>
      </p:sp>
    </p:spTree>
    <p:extLst>
      <p:ext uri="{BB962C8B-B14F-4D97-AF65-F5344CB8AC3E}">
        <p14:creationId xmlns:p14="http://schemas.microsoft.com/office/powerpoint/2010/main" val="380322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3" name="Slide Number Placeholder 2"/>
          <p:cNvSpPr>
            <a:spLocks noGrp="1"/>
          </p:cNvSpPr>
          <p:nvPr>
            <p:ph type="sldNum" sz="quarter" idx="12"/>
          </p:nvPr>
        </p:nvSpPr>
        <p:spPr/>
        <p:txBody>
          <a:bodyPr/>
          <a:lstStyle/>
          <a:p>
            <a:fld id="{4382A7F7-08BF-4252-8141-63FB96055BBB}" type="slidenum">
              <a:rPr lang="en-US" smtClean="0"/>
              <a:pPr/>
              <a:t>6</a:t>
            </a:fld>
            <a:endParaRPr lang="en-US"/>
          </a:p>
        </p:txBody>
      </p:sp>
      <p:sp>
        <p:nvSpPr>
          <p:cNvPr id="2" name="Title 1"/>
          <p:cNvSpPr>
            <a:spLocks noGrp="1"/>
          </p:cNvSpPr>
          <p:nvPr>
            <p:ph type="title"/>
          </p:nvPr>
        </p:nvSpPr>
        <p:spPr>
          <a:solidFill>
            <a:schemeClr val="bg2">
              <a:lumMod val="25000"/>
            </a:schemeClr>
          </a:solidFill>
        </p:spPr>
        <p:txBody>
          <a:bodyPr>
            <a:normAutofit/>
          </a:bodyPr>
          <a:lstStyle/>
          <a:p>
            <a:r>
              <a:rPr lang="en-US" dirty="0" err="1" smtClean="0"/>
              <a:t>Pseudocode</a:t>
            </a:r>
            <a:r>
              <a:rPr lang="en-US" dirty="0" smtClean="0"/>
              <a:t>/Hints</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432393721"/>
              </p:ext>
            </p:extLst>
          </p:nvPr>
        </p:nvGraphicFramePr>
        <p:xfrm>
          <a:off x="602341" y="2087843"/>
          <a:ext cx="7870372" cy="3022600"/>
        </p:xfrm>
        <a:graphic>
          <a:graphicData uri="http://schemas.openxmlformats.org/drawingml/2006/table">
            <a:tbl>
              <a:tblPr firstRow="1" bandRow="1">
                <a:tableStyleId>{2D5ABB26-0587-4C30-8999-92F81FD0307C}</a:tableStyleId>
              </a:tblPr>
              <a:tblGrid>
                <a:gridCol w="1421575"/>
                <a:gridCol w="1838721"/>
                <a:gridCol w="2447219"/>
                <a:gridCol w="2162857"/>
              </a:tblGrid>
              <a:tr h="370840">
                <a:tc>
                  <a:txBody>
                    <a:bodyPr/>
                    <a:lstStyle/>
                    <a:p>
                      <a:r>
                        <a:rPr lang="es-ES" b="1" noProof="0" dirty="0" err="1" smtClean="0"/>
                        <a:t>Application</a:t>
                      </a:r>
                      <a:endParaRPr lang="es-ES" b="1" noProof="0" dirty="0"/>
                    </a:p>
                  </a:txBody>
                  <a:tcPr>
                    <a:solidFill>
                      <a:srgbClr val="F5C201"/>
                    </a:solidFill>
                  </a:tcPr>
                </a:tc>
                <a:tc>
                  <a:txBody>
                    <a:bodyPr/>
                    <a:lstStyle/>
                    <a:p>
                      <a:r>
                        <a:rPr lang="es-ES" b="1" noProof="0" smtClean="0"/>
                        <a:t>Objective</a:t>
                      </a:r>
                      <a:endParaRPr lang="es-ES" b="1" noProof="0"/>
                    </a:p>
                  </a:txBody>
                  <a:tcPr>
                    <a:solidFill>
                      <a:srgbClr val="F5C201"/>
                    </a:solidFill>
                  </a:tcPr>
                </a:tc>
                <a:tc>
                  <a:txBody>
                    <a:bodyPr/>
                    <a:lstStyle/>
                    <a:p>
                      <a:r>
                        <a:rPr lang="es-ES" b="1" noProof="0" smtClean="0"/>
                        <a:t>Error</a:t>
                      </a:r>
                      <a:endParaRPr lang="es-ES" b="1" noProof="0"/>
                    </a:p>
                  </a:txBody>
                  <a:tcPr>
                    <a:solidFill>
                      <a:srgbClr val="F5C201"/>
                    </a:solidFill>
                  </a:tcPr>
                </a:tc>
                <a:tc>
                  <a:txBody>
                    <a:bodyPr/>
                    <a:lstStyle/>
                    <a:p>
                      <a:r>
                        <a:rPr lang="es-ES" b="1" noProof="0" smtClean="0"/>
                        <a:t>Correction</a:t>
                      </a:r>
                      <a:endParaRPr lang="es-ES" b="1" noProof="0"/>
                    </a:p>
                  </a:txBody>
                  <a:tcPr>
                    <a:solidFill>
                      <a:srgbClr val="F5C201"/>
                    </a:solidFill>
                  </a:tcPr>
                </a:tc>
              </a:tr>
              <a:tr h="370840">
                <a:tc>
                  <a:txBody>
                    <a:bodyPr/>
                    <a:lstStyle/>
                    <a:p>
                      <a:r>
                        <a:rPr lang="es-ES" b="1" noProof="0" dirty="0" smtClean="0"/>
                        <a:t>Perro seguidor</a:t>
                      </a:r>
                      <a:endParaRPr lang="es-ES" b="1" noProof="0" dirty="0"/>
                    </a:p>
                  </a:txBody>
                  <a:tcPr/>
                </a:tc>
                <a:tc>
                  <a:txBody>
                    <a:bodyPr/>
                    <a:lstStyle/>
                    <a:p>
                      <a:r>
                        <a:rPr lang="es-ES" noProof="0" smtClean="0"/>
                        <a:t>Llegar a un</a:t>
                      </a:r>
                      <a:r>
                        <a:rPr lang="es-ES" baseline="0" noProof="0" smtClean="0"/>
                        <a:t>a posición objetivo desde la pared</a:t>
                      </a:r>
                      <a:endParaRPr lang="es-ES" noProof="0"/>
                    </a:p>
                  </a:txBody>
                  <a:tcPr/>
                </a:tc>
                <a:tc>
                  <a:txBody>
                    <a:bodyPr/>
                    <a:lstStyle/>
                    <a:p>
                      <a:r>
                        <a:rPr lang="es-ES" noProof="0" dirty="0" smtClean="0"/>
                        <a:t>Pulgadas</a:t>
                      </a:r>
                      <a:r>
                        <a:rPr lang="es-ES" baseline="0" noProof="0" dirty="0" smtClean="0"/>
                        <a:t> o cm a la posición objetivo </a:t>
                      </a:r>
                      <a:r>
                        <a:rPr lang="es-ES" noProof="0" dirty="0" smtClean="0"/>
                        <a:t>(</a:t>
                      </a:r>
                      <a:r>
                        <a:rPr lang="es-ES" noProof="0" dirty="0" err="1" smtClean="0"/>
                        <a:t>posición_actual</a:t>
                      </a:r>
                      <a:r>
                        <a:rPr lang="es-ES" baseline="0" noProof="0" dirty="0" smtClean="0"/>
                        <a:t>– </a:t>
                      </a:r>
                      <a:r>
                        <a:rPr lang="es-ES" baseline="0" noProof="0" dirty="0" err="1" smtClean="0"/>
                        <a:t>posición_objetivo</a:t>
                      </a:r>
                      <a:r>
                        <a:rPr lang="es-ES" baseline="0" noProof="0" dirty="0" smtClean="0"/>
                        <a:t>)</a:t>
                      </a:r>
                      <a:endParaRPr lang="es-ES" noProof="0" dirty="0"/>
                    </a:p>
                  </a:txBody>
                  <a:tcPr/>
                </a:tc>
                <a:tc>
                  <a:txBody>
                    <a:bodyPr/>
                    <a:lstStyle/>
                    <a:p>
                      <a:r>
                        <a:rPr lang="es-ES" noProof="0" dirty="0" smtClean="0"/>
                        <a:t>Velocidad</a:t>
                      </a:r>
                      <a:r>
                        <a:rPr lang="es-ES" baseline="0" noProof="0" dirty="0" smtClean="0"/>
                        <a:t> en</a:t>
                      </a:r>
                      <a:r>
                        <a:rPr lang="es-ES" noProof="0" dirty="0" smtClean="0"/>
                        <a:t> función de la distancia al objetivo</a:t>
                      </a:r>
                      <a:endParaRPr lang="es-ES" noProof="0" dirty="0"/>
                    </a:p>
                  </a:txBody>
                  <a:tcPr/>
                </a:tc>
              </a:tr>
              <a:tr h="370840">
                <a:tc>
                  <a:txBody>
                    <a:bodyPr/>
                    <a:lstStyle/>
                    <a:p>
                      <a:r>
                        <a:rPr lang="es-ES" b="1" noProof="0" dirty="0" smtClean="0"/>
                        <a:t>Seguidor de línea</a:t>
                      </a:r>
                      <a:endParaRPr lang="es-ES" b="1" noProof="0" dirty="0"/>
                    </a:p>
                  </a:txBody>
                  <a:tcPr/>
                </a:tc>
                <a:tc>
                  <a:txBody>
                    <a:bodyPr/>
                    <a:lstStyle/>
                    <a:p>
                      <a:r>
                        <a:rPr lang="es-ES" noProof="0" dirty="0" smtClean="0"/>
                        <a:t>Permanecer</a:t>
                      </a:r>
                      <a:r>
                        <a:rPr lang="es-ES" baseline="0" noProof="0" dirty="0" smtClean="0"/>
                        <a:t> en el borde de la línea</a:t>
                      </a:r>
                      <a:endParaRPr lang="es-ES" noProof="0" dirty="0"/>
                    </a:p>
                  </a:txBody>
                  <a:tcPr/>
                </a:tc>
                <a:tc>
                  <a:txBody>
                    <a:bodyPr/>
                    <a:lstStyle/>
                    <a:p>
                      <a:r>
                        <a:rPr lang="es-ES" noProof="0" dirty="0" smtClean="0"/>
                        <a:t>Distancia</a:t>
                      </a:r>
                      <a:r>
                        <a:rPr lang="es-ES" baseline="0" noProof="0" dirty="0" smtClean="0"/>
                        <a:t> de nuestra lectura de luz al borde de la línea</a:t>
                      </a:r>
                      <a:br>
                        <a:rPr lang="es-ES" baseline="0" noProof="0" dirty="0" smtClean="0"/>
                      </a:br>
                      <a:r>
                        <a:rPr lang="es-ES" baseline="0" noProof="0" dirty="0" smtClean="0"/>
                        <a:t>(</a:t>
                      </a:r>
                      <a:r>
                        <a:rPr lang="es-ES" baseline="0" noProof="0" dirty="0" err="1" smtClean="0"/>
                        <a:t>luz_actual</a:t>
                      </a:r>
                      <a:r>
                        <a:rPr lang="es-ES" baseline="0" noProof="0" dirty="0" smtClean="0"/>
                        <a:t>– </a:t>
                      </a:r>
                      <a:r>
                        <a:rPr lang="es-ES" baseline="0" noProof="0" dirty="0" err="1" smtClean="0"/>
                        <a:t>luz_objetivo</a:t>
                      </a:r>
                      <a:r>
                        <a:rPr lang="es-ES" baseline="0" noProof="0" dirty="0" smtClean="0"/>
                        <a:t>)</a:t>
                      </a:r>
                      <a:endParaRPr lang="es-ES" noProof="0" dirty="0"/>
                    </a:p>
                  </a:txBody>
                  <a:tcPr/>
                </a:tc>
                <a:tc>
                  <a:txBody>
                    <a:bodyPr/>
                    <a:lstStyle/>
                    <a:p>
                      <a:r>
                        <a:rPr lang="es-ES" noProof="0" dirty="0" smtClean="0"/>
                        <a:t>Giro más agudo en función de la</a:t>
                      </a:r>
                      <a:r>
                        <a:rPr lang="es-ES" baseline="0" noProof="0" dirty="0" smtClean="0"/>
                        <a:t> distancia a la línea</a:t>
                      </a:r>
                      <a:endParaRPr lang="es-ES" noProof="0" dirty="0"/>
                    </a:p>
                  </a:txBody>
                  <a:tcPr/>
                </a:tc>
              </a:tr>
            </a:tbl>
          </a:graphicData>
        </a:graphic>
      </p:graphicFrame>
    </p:spTree>
    <p:extLst>
      <p:ext uri="{BB962C8B-B14F-4D97-AF65-F5344CB8AC3E}">
        <p14:creationId xmlns:p14="http://schemas.microsoft.com/office/powerpoint/2010/main" val="2003391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3" name="Slide Number Placeholder 2"/>
          <p:cNvSpPr>
            <a:spLocks noGrp="1"/>
          </p:cNvSpPr>
          <p:nvPr>
            <p:ph type="sldNum" sz="quarter" idx="12"/>
          </p:nvPr>
        </p:nvSpPr>
        <p:spPr/>
        <p:txBody>
          <a:bodyPr/>
          <a:lstStyle/>
          <a:p>
            <a:fld id="{4382A7F7-08BF-4252-8141-63FB96055BBB}" type="slidenum">
              <a:rPr lang="en-US" smtClean="0"/>
              <a:pPr/>
              <a:t>7</a:t>
            </a:fld>
            <a:endParaRPr lang="en-US"/>
          </a:p>
        </p:txBody>
      </p:sp>
      <p:sp>
        <p:nvSpPr>
          <p:cNvPr id="2" name="Title 1"/>
          <p:cNvSpPr>
            <a:spLocks noGrp="1"/>
          </p:cNvSpPr>
          <p:nvPr>
            <p:ph type="title"/>
          </p:nvPr>
        </p:nvSpPr>
        <p:spPr>
          <a:solidFill>
            <a:schemeClr val="bg2">
              <a:lumMod val="25000"/>
            </a:schemeClr>
          </a:solidFill>
        </p:spPr>
        <p:txBody>
          <a:bodyPr>
            <a:normAutofit/>
          </a:bodyPr>
          <a:lstStyle/>
          <a:p>
            <a:r>
              <a:rPr lang="es-ES" sz="3600" dirty="0" smtClean="0"/>
              <a:t>Solución: Perro seguidor (sensor ultrasónico)</a:t>
            </a:r>
            <a:endParaRPr lang="es-ES" sz="3600" dirty="0"/>
          </a:p>
        </p:txBody>
      </p:sp>
      <p:pic>
        <p:nvPicPr>
          <p:cNvPr id="1026" name="Picture 2"/>
          <p:cNvPicPr>
            <a:picLocks noChangeAspect="1" noChangeArrowheads="1"/>
          </p:cNvPicPr>
          <p:nvPr/>
        </p:nvPicPr>
        <p:blipFill>
          <a:blip r:embed="rId2" cstate="print"/>
          <a:srcRect/>
          <a:stretch>
            <a:fillRect/>
          </a:stretch>
        </p:blipFill>
        <p:spPr bwMode="auto">
          <a:xfrm>
            <a:off x="606425" y="1826822"/>
            <a:ext cx="7905750" cy="4476750"/>
          </a:xfrm>
          <a:prstGeom prst="rect">
            <a:avLst/>
          </a:prstGeom>
          <a:noFill/>
          <a:ln w="9525">
            <a:noFill/>
            <a:miter lim="800000"/>
            <a:headEnd/>
            <a:tailEnd/>
          </a:ln>
        </p:spPr>
      </p:pic>
    </p:spTree>
    <p:extLst>
      <p:ext uri="{BB962C8B-B14F-4D97-AF65-F5344CB8AC3E}">
        <p14:creationId xmlns:p14="http://schemas.microsoft.com/office/powerpoint/2010/main" val="407979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pPr/>
              <a:t>8</a:t>
            </a:fld>
            <a:endParaRPr lang="en-US"/>
          </a:p>
        </p:txBody>
      </p:sp>
      <p:sp>
        <p:nvSpPr>
          <p:cNvPr id="2" name="Title 1"/>
          <p:cNvSpPr>
            <a:spLocks noGrp="1"/>
          </p:cNvSpPr>
          <p:nvPr>
            <p:ph type="title"/>
          </p:nvPr>
        </p:nvSpPr>
        <p:spPr>
          <a:solidFill>
            <a:schemeClr val="bg2">
              <a:lumMod val="25000"/>
            </a:schemeClr>
          </a:solidFill>
        </p:spPr>
        <p:txBody>
          <a:bodyPr>
            <a:normAutofit fontScale="90000"/>
          </a:bodyPr>
          <a:lstStyle/>
          <a:p>
            <a:r>
              <a:rPr lang="es-ES" dirty="0" smtClean="0"/>
              <a:t>Solución: Seguidor de línea proporcional</a:t>
            </a:r>
            <a:endParaRPr lang="es-ES" dirty="0"/>
          </a:p>
        </p:txBody>
      </p:sp>
      <p:pic>
        <p:nvPicPr>
          <p:cNvPr id="2052" name="Picture 4"/>
          <p:cNvPicPr>
            <a:picLocks noChangeAspect="1" noChangeArrowheads="1"/>
          </p:cNvPicPr>
          <p:nvPr/>
        </p:nvPicPr>
        <p:blipFill>
          <a:blip r:embed="rId3" cstate="print"/>
          <a:srcRect/>
          <a:stretch>
            <a:fillRect/>
          </a:stretch>
        </p:blipFill>
        <p:spPr bwMode="auto">
          <a:xfrm>
            <a:off x="187823" y="1740722"/>
            <a:ext cx="8810625" cy="4667250"/>
          </a:xfrm>
          <a:prstGeom prst="rect">
            <a:avLst/>
          </a:prstGeom>
          <a:noFill/>
          <a:ln w="9525">
            <a:noFill/>
            <a:miter lim="800000"/>
            <a:headEnd/>
            <a:tailEnd/>
          </a:ln>
        </p:spPr>
      </p:pic>
    </p:spTree>
    <p:extLst>
      <p:ext uri="{BB962C8B-B14F-4D97-AF65-F5344CB8AC3E}">
        <p14:creationId xmlns:p14="http://schemas.microsoft.com/office/powerpoint/2010/main" val="8424800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2133600"/>
            <a:ext cx="8350250" cy="3992563"/>
          </a:xfrm>
        </p:spPr>
        <p:txBody>
          <a:bodyPr/>
          <a:lstStyle/>
          <a:p>
            <a:pPr marL="457200" indent="-457200">
              <a:buFont typeface="+mj-lt"/>
              <a:buAutoNum type="arabicPeriod"/>
            </a:pPr>
            <a:r>
              <a:rPr lang="es-ES" dirty="0" smtClean="0">
                <a:solidFill>
                  <a:srgbClr val="FF0000"/>
                </a:solidFill>
              </a:rPr>
              <a:t>¿Qué significa Control Proporcional?</a:t>
            </a:r>
            <a:br>
              <a:rPr lang="es-ES" dirty="0" smtClean="0">
                <a:solidFill>
                  <a:srgbClr val="FF0000"/>
                </a:solidFill>
              </a:rPr>
            </a:br>
            <a:r>
              <a:rPr lang="es-ES" dirty="0" smtClean="0"/>
              <a:t>Respuesta. Movimiento más o menos rápido del robot en función de la distancia de éste al objetivo</a:t>
            </a:r>
          </a:p>
          <a:p>
            <a:pPr marL="457200" indent="-457200">
              <a:buFont typeface="+mj-lt"/>
              <a:buAutoNum type="arabicPeriod"/>
            </a:pPr>
            <a:r>
              <a:rPr lang="es-ES" dirty="0" smtClean="0">
                <a:solidFill>
                  <a:srgbClr val="FF0000"/>
                </a:solidFill>
              </a:rPr>
              <a:t>¿Qué tienen todos los códigos de Control Proporcional en común?</a:t>
            </a:r>
            <a:br>
              <a:rPr lang="es-ES" dirty="0" smtClean="0">
                <a:solidFill>
                  <a:srgbClr val="FF0000"/>
                </a:solidFill>
              </a:rPr>
            </a:br>
            <a:r>
              <a:rPr lang="es-ES" dirty="0" smtClean="0"/>
              <a:t>Respuesta. Todos calculan un error y aplican una corrección</a:t>
            </a:r>
          </a:p>
          <a:p>
            <a:pPr marL="457200" indent="-457200">
              <a:buFont typeface="+mj-lt"/>
              <a:buAutoNum type="arabicPeriod"/>
            </a:pPr>
            <a:endParaRPr lang="es-ES" dirty="0" smtClean="0"/>
          </a:p>
          <a:p>
            <a:endParaRPr lang="es-ES" dirty="0"/>
          </a:p>
        </p:txBody>
      </p:sp>
      <p:sp>
        <p:nvSpPr>
          <p:cNvPr id="6" name="Footer Placeholder 3"/>
          <p:cNvSpPr>
            <a:spLocks noGrp="1"/>
          </p:cNvSpPr>
          <p:nvPr>
            <p:ph type="ftr" sz="quarter" idx="11"/>
          </p:nvPr>
        </p:nvSpPr>
        <p:spPr/>
        <p:txBody>
          <a:bodyPr/>
          <a:lstStyle/>
          <a:p>
            <a:r>
              <a:rPr lang="sk-SK" smtClean="0"/>
              <a:t>© 2015 EV3Lessons.com, Last edit 12/19/2015</a:t>
            </a:r>
            <a:endParaRPr lang="en-US" dirty="0"/>
          </a:p>
        </p:txBody>
      </p:sp>
      <p:sp>
        <p:nvSpPr>
          <p:cNvPr id="5" name="Slide Number Placeholder 4"/>
          <p:cNvSpPr>
            <a:spLocks noGrp="1"/>
          </p:cNvSpPr>
          <p:nvPr>
            <p:ph type="sldNum" sz="quarter" idx="12"/>
          </p:nvPr>
        </p:nvSpPr>
        <p:spPr/>
        <p:txBody>
          <a:bodyPr/>
          <a:lstStyle/>
          <a:p>
            <a:fld id="{4382A7F7-08BF-4252-8141-63FB96055BBB}" type="slidenum">
              <a:rPr lang="en-US" smtClean="0"/>
              <a:pPr/>
              <a:t>9</a:t>
            </a:fld>
            <a:endParaRPr lang="en-US"/>
          </a:p>
        </p:txBody>
      </p:sp>
      <p:sp>
        <p:nvSpPr>
          <p:cNvPr id="2" name="Title 1"/>
          <p:cNvSpPr>
            <a:spLocks noGrp="1"/>
          </p:cNvSpPr>
          <p:nvPr>
            <p:ph type="title"/>
          </p:nvPr>
        </p:nvSpPr>
        <p:spPr/>
        <p:txBody>
          <a:bodyPr/>
          <a:lstStyle/>
          <a:p>
            <a:r>
              <a:rPr lang="es-ES" dirty="0" smtClean="0"/>
              <a:t>Guía de discusión</a:t>
            </a:r>
            <a:endParaRPr lang="es-ES" dirty="0"/>
          </a:p>
        </p:txBody>
      </p:sp>
    </p:spTree>
    <p:extLst>
      <p:ext uri="{BB962C8B-B14F-4D97-AF65-F5344CB8AC3E}">
        <p14:creationId xmlns:p14="http://schemas.microsoft.com/office/powerpoint/2010/main" val="1547944288"/>
      </p:ext>
    </p:extLst>
  </p:cSld>
  <p:clrMapOvr>
    <a:masterClrMapping/>
  </p:clrMapOvr>
</p:sld>
</file>

<file path=ppt/theme/theme1.xml><?xml version="1.0" encoding="utf-8"?>
<a:theme xmlns:a="http://schemas.openxmlformats.org/drawingml/2006/main" name="advanced">
  <a:themeElements>
    <a:clrScheme name="Spectrum">
      <a:dk1>
        <a:sysClr val="windowText" lastClr="000000"/>
      </a:dk1>
      <a:lt1>
        <a:sysClr val="window" lastClr="FFFFFF"/>
      </a:lt1>
      <a:dk2>
        <a:srgbClr val="252731"/>
      </a:dk2>
      <a:lt2>
        <a:srgbClr val="EAE7E4"/>
      </a:lt2>
      <a:accent1>
        <a:srgbClr val="990000"/>
      </a:accent1>
      <a:accent2>
        <a:srgbClr val="FF6600"/>
      </a:accent2>
      <a:accent3>
        <a:srgbClr val="FFBA00"/>
      </a:accent3>
      <a:accent4>
        <a:srgbClr val="99CC00"/>
      </a:accent4>
      <a:accent5>
        <a:srgbClr val="528A02"/>
      </a:accent5>
      <a:accent6>
        <a:srgbClr val="333333"/>
      </a:accent6>
      <a:hlink>
        <a:srgbClr val="660000"/>
      </a:hlink>
      <a:folHlink>
        <a:srgbClr val="CC33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pectrum">
      <a:fillStyleLst>
        <a:solidFill>
          <a:schemeClr val="phClr"/>
        </a:solidFill>
        <a:gradFill rotWithShape="1">
          <a:gsLst>
            <a:gs pos="0">
              <a:schemeClr val="phClr">
                <a:tint val="100000"/>
                <a:shade val="70000"/>
                <a:satMod val="150000"/>
              </a:schemeClr>
            </a:gs>
            <a:gs pos="100000">
              <a:schemeClr val="phClr">
                <a:tint val="95000"/>
                <a:satMod val="150000"/>
              </a:schemeClr>
            </a:gs>
          </a:gsLst>
          <a:lin ang="16200000" scaled="1"/>
        </a:gradFill>
        <a:gradFill rotWithShape="1">
          <a:gsLst>
            <a:gs pos="0">
              <a:schemeClr val="phClr">
                <a:tint val="95000"/>
                <a:shade val="70000"/>
                <a:satMod val="150000"/>
              </a:schemeClr>
            </a:gs>
            <a:gs pos="100000">
              <a:schemeClr val="phClr">
                <a:tint val="100000"/>
                <a:shade val="100000"/>
                <a:satMod val="150000"/>
              </a:schemeClr>
            </a:gs>
          </a:gsLst>
          <a:lin ang="16200000" scaled="0"/>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6600000" sx="101000" sy="101000" rotWithShape="0">
              <a:srgbClr val="000000">
                <a:alpha val="75000"/>
              </a:srgbClr>
            </a:outerShdw>
          </a:effectLst>
        </a:effectStyle>
        <a:effectStyle>
          <a:effectLst>
            <a:outerShdw blurRad="50800" dir="5400000" sx="105000" sy="105000" algn="ctr" rotWithShape="0">
              <a:srgbClr val="000000">
                <a:alpha val="40000"/>
              </a:srgbClr>
            </a:outerShdw>
          </a:effectLst>
          <a:scene3d>
            <a:camera prst="orthographicFront">
              <a:rot lat="0" lon="0" rev="0"/>
            </a:camera>
            <a:lightRig rig="balanced" dir="t">
              <a:rot lat="0" lon="0" rev="4800000"/>
            </a:lightRig>
          </a:scene3d>
          <a:sp3d prstMaterial="matte">
            <a:bevelT w="635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dvanced" id="{90896108-50DE-FE4A-B182-456CF756ABD8}" vid="{7A7CEA50-AD81-7D48-98DE-F95E5886FB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advanced</Template>
  <TotalTime>3736</TotalTime>
  <Words>585</Words>
  <Application>Microsoft Macintosh PowerPoint</Application>
  <PresentationFormat>On-screen Show (4:3)</PresentationFormat>
  <Paragraphs>71</Paragraphs>
  <Slides>10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Helvetica Neue</vt:lpstr>
      <vt:lpstr>Wingdings</vt:lpstr>
      <vt:lpstr>Arial</vt:lpstr>
      <vt:lpstr>advanced</vt:lpstr>
      <vt:lpstr>Control Proporcional</vt:lpstr>
      <vt:lpstr>Objetivos de la lección</vt:lpstr>
      <vt:lpstr>Aprender y discutir el Control Proporcional</vt:lpstr>
      <vt:lpstr>¿Por qué el Control Proporcional?</vt:lpstr>
      <vt:lpstr>Desafíos</vt:lpstr>
      <vt:lpstr>Pseudocode/Hints</vt:lpstr>
      <vt:lpstr>Solución: Perro seguidor (sensor ultrasónico)</vt:lpstr>
      <vt:lpstr>Solución: Seguidor de línea proporcional</vt:lpstr>
      <vt:lpstr>Guía de discusión</vt:lpstr>
      <vt:lpstr>Créditos</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Proportional Control</dc:title>
  <dc:creator>Sanjay Seshan</dc:creator>
  <cp:lastModifiedBy>Srinivasan Seshan</cp:lastModifiedBy>
  <cp:revision>42</cp:revision>
  <cp:lastPrinted>2015-12-20T02:42:34Z</cp:lastPrinted>
  <dcterms:created xsi:type="dcterms:W3CDTF">2014-10-28T21:59:38Z</dcterms:created>
  <dcterms:modified xsi:type="dcterms:W3CDTF">2017-02-11T15:20:00Z</dcterms:modified>
</cp:coreProperties>
</file>