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5" r:id="rId1"/>
    <p:sldMasterId id="2147483848" r:id="rId2"/>
  </p:sldMasterIdLst>
  <p:notesMasterIdLst>
    <p:notesMasterId r:id="rId10"/>
  </p:notesMasterIdLst>
  <p:handoutMasterIdLst>
    <p:handoutMasterId r:id="rId11"/>
  </p:handoutMasterIdLst>
  <p:sldIdLst>
    <p:sldId id="284" r:id="rId3"/>
    <p:sldId id="281" r:id="rId4"/>
    <p:sldId id="279" r:id="rId5"/>
    <p:sldId id="283" r:id="rId6"/>
    <p:sldId id="280" r:id="rId7"/>
    <p:sldId id="282" r:id="rId8"/>
    <p:sldId id="28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/>
    <p:restoredTop sz="94657"/>
  </p:normalViewPr>
  <p:slideViewPr>
    <p:cSldViewPr snapToGrid="0" snapToObjects="1">
      <p:cViewPr varScale="1">
        <p:scale>
          <a:sx n="102" d="100"/>
          <a:sy n="102" d="100"/>
        </p:scale>
        <p:origin x="59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t>2/11/17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73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487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834640"/>
            <a:ext cx="8229600" cy="914400"/>
          </a:xfrm>
          <a:ln>
            <a:noFill/>
          </a:ln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4400" spc="-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8051" y="3854305"/>
            <a:ext cx="6004883" cy="401411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41D5-05C3-354D-89C4-03576E410EF1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854305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TextBox 12"/>
          <p:cNvSpPr txBox="1"/>
          <p:nvPr/>
        </p:nvSpPr>
        <p:spPr>
          <a:xfrm>
            <a:off x="1481621" y="5931894"/>
            <a:ext cx="2391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By </a:t>
            </a:r>
            <a:r>
              <a:rPr lang="en-US" smtClean="0"/>
              <a:t>Droids Robotics</a:t>
            </a:r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036" y="4938756"/>
            <a:ext cx="1317585" cy="1260490"/>
          </a:xfrm>
          <a:prstGeom prst="rect">
            <a:avLst/>
          </a:prstGeom>
        </p:spPr>
      </p:pic>
      <p:pic>
        <p:nvPicPr>
          <p:cNvPr id="15" name="Picture 14" descr="EV3Lessons.com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2605" y="409394"/>
            <a:ext cx="3487140" cy="129522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57200" y="409394"/>
            <a:ext cx="48421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INTERMEDIATE EV3</a:t>
            </a:r>
            <a:r>
              <a:rPr lang="en-US" sz="3600" baseline="0" dirty="0" smtClean="0"/>
              <a:t> </a:t>
            </a:r>
            <a:r>
              <a:rPr lang="en-US" sz="3600" dirty="0" smtClean="0"/>
              <a:t>PROGRAMMING LESSON</a:t>
            </a:r>
            <a:endParaRPr lang="en-US" sz="3600" dirty="0"/>
          </a:p>
        </p:txBody>
      </p:sp>
    </p:spTree>
    <p:extLst/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27DE-6978-E647-9E93-221109DB0261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8323-DE19-B14F-A72C-A15A969F9582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2998-2C19-5A48-844C-D0BA7D9F2D61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810143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6279" y="154094"/>
            <a:ext cx="3853207" cy="1870649"/>
          </a:xfrm>
          <a:ln>
            <a:noFill/>
          </a:ln>
        </p:spPr>
        <p:txBody>
          <a:bodyPr anchor="ctr">
            <a:normAutofit/>
          </a:bodyPr>
          <a:lstStyle>
            <a:lvl1pPr algn="l">
              <a:lnSpc>
                <a:spcPct val="85000"/>
              </a:lnSpc>
              <a:defRPr sz="4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INTERMEDIATE PROGRAMMING LESSON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8051" y="3452894"/>
            <a:ext cx="6004883" cy="401411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41D5-05C3-354D-89C4-03576E410EF1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854305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TextBox 7"/>
          <p:cNvSpPr txBox="1"/>
          <p:nvPr/>
        </p:nvSpPr>
        <p:spPr>
          <a:xfrm>
            <a:off x="2363695" y="3959525"/>
            <a:ext cx="4373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By</a:t>
            </a:r>
            <a:r>
              <a:rPr lang="en-US" baseline="0" dirty="0">
                <a:latin typeface="+mj-lt"/>
              </a:rPr>
              <a:t> Sanjay and Arvind Seshan</a:t>
            </a:r>
            <a:endParaRPr lang="en-US" dirty="0">
              <a:latin typeface="+mj-lt"/>
            </a:endParaRPr>
          </a:p>
        </p:txBody>
      </p:sp>
      <p:pic>
        <p:nvPicPr>
          <p:cNvPr id="1026" name="Picture 2" descr="EV3Lesson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687" y="139554"/>
            <a:ext cx="5075507" cy="1885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/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72CEB-C483-1042-9711-EACE1449B0D1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EBF6-6947-A04D-B582-09E7DC23FA9E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/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7D6D2-74F5-3447-BAD2-9F2BE711B457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73C47-ECC5-E542-914F-A7B092DCD080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29E0-F412-DA4A-97A5-24F67BACF908}" type="datetime1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749E7-095B-7340-9E72-FE3559DABC77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72CEB-C483-1042-9711-EACE1449B0D1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3EBE8D92-D88A-A549-B333-BE60F7844AD1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3184F-EF4E-0F40-807A-EBC81EB804D7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27DE-6978-E647-9E93-221109DB0261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8323-DE19-B14F-A72C-A15A969F9582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EBF6-6947-A04D-B582-09E7DC23FA9E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7874" y="1569719"/>
            <a:ext cx="4115526" cy="45720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9160" y="1569721"/>
            <a:ext cx="411552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7D6D2-74F5-3447-BAD2-9F2BE711B457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874" y="1495532"/>
            <a:ext cx="411552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7874" y="2231814"/>
            <a:ext cx="4115526" cy="395562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9160" y="1495532"/>
            <a:ext cx="411552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9160" y="2231814"/>
            <a:ext cx="4115526" cy="395562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73C47-ECC5-E542-914F-A7B092DCD080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29E0-F412-DA4A-97A5-24F67BACF908}" type="datetime1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749E7-095B-7340-9E72-FE3559DABC77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3EBE8D92-D88A-A549-B333-BE60F7844AD1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3184F-EF4E-0F40-807A-EBC81EB804D7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874" y="287088"/>
            <a:ext cx="8596812" cy="8740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874" y="1505616"/>
            <a:ext cx="8596811" cy="46545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EDED15C-5E53-494B-B3D7-F2A0E6BED41E}" type="datetime1">
              <a:rPr lang="en-US" smtClean="0"/>
              <a:t>2/11/17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©2015 EV3Lessons.com, Last edit 4/5/2015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27874" y="1335314"/>
            <a:ext cx="8596811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15044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  <p:sldLayoutId id="2147483847" r:id="rId12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874" y="287088"/>
            <a:ext cx="8596812" cy="8740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874" y="1505616"/>
            <a:ext cx="8596811" cy="46545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EDED15C-5E53-494B-B3D7-F2A0E6BED41E}" type="datetime1">
              <a:rPr lang="en-US" smtClean="0"/>
              <a:t>2/11/17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©2015 EV3Lessons.com, Last edit 4/5/2015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27874" y="1335314"/>
            <a:ext cx="8596811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34141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3lessons.com/" TargetMode="External"/><Relationship Id="rId4" Type="http://schemas.openxmlformats.org/officeDocument/2006/relationships/hyperlink" Target="http://creativecommons.org/licenses/by-nc-sa/4.0/" TargetMode="External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LECCIONES DE </a:t>
            </a:r>
            <a:br>
              <a:rPr lang="en-US" dirty="0"/>
            </a:br>
            <a:r>
              <a:rPr lang="en-US" dirty="0"/>
              <a:t>PROGRAMACION</a:t>
            </a:r>
            <a:br>
              <a:rPr lang="en-US" dirty="0"/>
            </a:br>
            <a:r>
              <a:rPr lang="en-US" dirty="0"/>
              <a:t>INTERMEDIAS</a:t>
            </a:r>
            <a:endParaRPr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s-MX" dirty="0" smtClean="0"/>
              <a:t>Calibrati</a:t>
            </a:r>
            <a:r>
              <a:rPr lang="en-US" dirty="0" err="1"/>
              <a:t>Ó</a:t>
            </a:r>
            <a:r>
              <a:rPr lang="es-MX" dirty="0" smtClean="0"/>
              <a:t>n de color de los sensores</a:t>
            </a:r>
            <a:endParaRPr lang="es-MX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711108" y="4592409"/>
            <a:ext cx="1700816" cy="105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127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05622"/>
            <a:ext cx="8245475" cy="730760"/>
          </a:xfrm>
          <a:noFill/>
        </p:spPr>
        <p:txBody>
          <a:bodyPr>
            <a:normAutofit/>
          </a:bodyPr>
          <a:lstStyle/>
          <a:p>
            <a:r>
              <a:rPr lang="x-none" dirty="0" smtClean="0"/>
              <a:t>Objetivos de la lección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128" y="1828799"/>
            <a:ext cx="7807939" cy="4277699"/>
          </a:xfrm>
        </p:spPr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x-none" dirty="0"/>
              <a:t>Aprender por qué necesitas calibrar tus sensores de </a:t>
            </a:r>
            <a:r>
              <a:rPr lang="x-none" dirty="0" smtClean="0"/>
              <a:t>color</a:t>
            </a:r>
            <a:endParaRPr lang="en-US" dirty="0"/>
          </a:p>
          <a:p>
            <a:pPr marL="457200" indent="-457200">
              <a:buAutoNum type="arabicParenR"/>
            </a:pPr>
            <a:r>
              <a:rPr lang="x-none" dirty="0" smtClean="0"/>
              <a:t>Aprender </a:t>
            </a:r>
            <a:r>
              <a:rPr lang="x-none" dirty="0" smtClean="0"/>
              <a:t>qué es la calibración </a:t>
            </a:r>
            <a:endParaRPr lang="en-US" dirty="0"/>
          </a:p>
          <a:p>
            <a:pPr marL="457200" indent="-457200">
              <a:buAutoNum type="arabicParenR"/>
            </a:pPr>
            <a:r>
              <a:rPr lang="x-none" dirty="0" smtClean="0"/>
              <a:t>Aprender </a:t>
            </a:r>
            <a:r>
              <a:rPr lang="x-none" dirty="0" smtClean="0"/>
              <a:t>a calibrar tus sensores de </a:t>
            </a:r>
            <a:r>
              <a:rPr lang="x-none" dirty="0" smtClean="0"/>
              <a:t>color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20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05622"/>
            <a:ext cx="8245475" cy="730760"/>
          </a:xfrm>
          <a:noFill/>
        </p:spPr>
        <p:txBody>
          <a:bodyPr>
            <a:normAutofit/>
          </a:bodyPr>
          <a:lstStyle/>
          <a:p>
            <a:r>
              <a:rPr lang="x-none" dirty="0" smtClean="0"/>
              <a:t>¿Por qué calibrar?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128" y="1828799"/>
            <a:ext cx="7807939" cy="4277699"/>
          </a:xfrm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x-none" dirty="0" smtClean="0"/>
              <a:t>Cuando utilizas el sensor de color EV3 en el modo “Sensor de luz” (</a:t>
            </a:r>
            <a:r>
              <a:rPr lang="x-none" dirty="0" err="1" smtClean="0"/>
              <a:t>p.e</a:t>
            </a:r>
            <a:r>
              <a:rPr lang="x-none" dirty="0" smtClean="0"/>
              <a:t> refleja el modo de luz) debe calibrarlo.</a:t>
            </a: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x-none" dirty="0" smtClean="0"/>
              <a:t>Calibración significa </a:t>
            </a:r>
            <a:r>
              <a:rPr lang="en-US" dirty="0" smtClean="0"/>
              <a:t>“</a:t>
            </a:r>
            <a:r>
              <a:rPr lang="x-none" dirty="0" smtClean="0"/>
              <a:t>enseñar</a:t>
            </a:r>
            <a:r>
              <a:rPr lang="en-US" dirty="0" smtClean="0"/>
              <a:t>” </a:t>
            </a:r>
            <a:r>
              <a:rPr lang="x-none" dirty="0" smtClean="0"/>
              <a:t>al</a:t>
            </a:r>
            <a:r>
              <a:rPr lang="en-US" dirty="0" smtClean="0"/>
              <a:t> sensor </a:t>
            </a:r>
            <a:r>
              <a:rPr lang="x-none" dirty="0" smtClean="0"/>
              <a:t>qué es </a:t>
            </a:r>
            <a:r>
              <a:rPr lang="en-US" dirty="0" smtClean="0"/>
              <a:t> “</a:t>
            </a:r>
            <a:r>
              <a:rPr lang="x-none" dirty="0" smtClean="0"/>
              <a:t>Negro</a:t>
            </a:r>
            <a:r>
              <a:rPr lang="en-US" dirty="0" smtClean="0"/>
              <a:t>” </a:t>
            </a:r>
            <a:r>
              <a:rPr lang="x-none" dirty="0" smtClean="0"/>
              <a:t>y qué es </a:t>
            </a:r>
            <a:r>
              <a:rPr lang="en-US" dirty="0" smtClean="0"/>
              <a:t>“</a:t>
            </a:r>
            <a:r>
              <a:rPr lang="x-none" dirty="0" smtClean="0"/>
              <a:t>Blanco</a:t>
            </a:r>
            <a:r>
              <a:rPr lang="en-US" dirty="0" smtClean="0"/>
              <a:t>”</a:t>
            </a:r>
          </a:p>
          <a:p>
            <a:pPr marL="800100" lvl="1" indent="-342900">
              <a:buFont typeface="Arial"/>
              <a:buChar char="•"/>
            </a:pPr>
            <a:r>
              <a:rPr lang="x-none" sz="1800" dirty="0" smtClean="0"/>
              <a:t>Esto hace Blanco lo lea como</a:t>
            </a:r>
            <a:r>
              <a:rPr lang="en-US" sz="1800" dirty="0" smtClean="0"/>
              <a:t> 100 </a:t>
            </a:r>
            <a:r>
              <a:rPr lang="x-none" sz="1800" dirty="0" smtClean="0"/>
              <a:t>y Negro lo lea como 0</a:t>
            </a:r>
            <a:endParaRPr lang="en-US" sz="1800" dirty="0" smtClean="0"/>
          </a:p>
          <a:p>
            <a:pPr marL="342900" indent="-342900">
              <a:buFont typeface="Arial"/>
              <a:buChar char="•"/>
            </a:pPr>
            <a:r>
              <a:rPr lang="x-none" dirty="0" smtClean="0"/>
              <a:t>Ejecute el programa cuando la luz o la tabla de condiciones cambie.</a:t>
            </a: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x-none" dirty="0" smtClean="0"/>
              <a:t>Si está en </a:t>
            </a:r>
            <a:r>
              <a:rPr lang="x-none" dirty="0" err="1" smtClean="0"/>
              <a:t>First</a:t>
            </a:r>
            <a:r>
              <a:rPr lang="x-none" dirty="0" smtClean="0"/>
              <a:t> Lego League,  es probablemente una buena idea ejecutarlo antes de comenzar a correr la tabla que utiliza sus sensores EV3 en el modo luz.</a:t>
            </a: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x-none" sz="1600" dirty="0" smtClean="0">
                <a:solidFill>
                  <a:srgbClr val="FF0000"/>
                </a:solidFill>
              </a:rPr>
              <a:t>Si tiene 2 sensores de colores, la misma calibración se aplicará a ambos sensores</a:t>
            </a:r>
            <a:r>
              <a:rPr lang="en-US" sz="1600" dirty="0" smtClean="0">
                <a:solidFill>
                  <a:srgbClr val="FF0000"/>
                </a:solidFill>
              </a:rPr>
              <a:t>.</a:t>
            </a:r>
            <a:r>
              <a:rPr lang="x-none" sz="1600" dirty="0" smtClean="0">
                <a:solidFill>
                  <a:srgbClr val="FF0000"/>
                </a:solidFill>
              </a:rPr>
              <a:t> No tiene que hacer un programa de calibración distinta para cada sensor de color</a:t>
            </a:r>
            <a:r>
              <a:rPr lang="en-US" sz="1600" dirty="0" smtClean="0">
                <a:solidFill>
                  <a:srgbClr val="FF0000"/>
                </a:solidFill>
              </a:rPr>
              <a:t>.  </a:t>
            </a:r>
            <a:r>
              <a:rPr lang="x-none" sz="1600" dirty="0" smtClean="0">
                <a:solidFill>
                  <a:srgbClr val="FF0000"/>
                </a:solidFill>
              </a:rPr>
              <a:t>Hágalo usando 1 sensor en unos de los puertos  y los  valores se aplicarán a ambos .Si tiene sensores que son muy distintos el uno del otro, necesitará su propia forma de calibrarlos</a:t>
            </a:r>
            <a:r>
              <a:rPr lang="en-US" sz="1600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24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dirty="0" smtClean="0"/>
              <a:t>Pasos</a:t>
            </a:r>
            <a:r>
              <a:rPr lang="en-US" dirty="0" smtClean="0"/>
              <a:t>/</a:t>
            </a:r>
            <a:r>
              <a:rPr lang="x-none" dirty="0" err="1" smtClean="0"/>
              <a:t>Pseucódigo</a:t>
            </a:r>
            <a:r>
              <a:rPr lang="en-US" dirty="0" smtClean="0"/>
              <a:t> </a:t>
            </a:r>
            <a:r>
              <a:rPr lang="x-none" dirty="0" smtClean="0"/>
              <a:t>para la</a:t>
            </a:r>
            <a:r>
              <a:rPr lang="en-US" dirty="0" smtClean="0"/>
              <a:t> </a:t>
            </a:r>
            <a:r>
              <a:rPr lang="en-US" dirty="0" err="1" smtClean="0"/>
              <a:t>Calibra</a:t>
            </a:r>
            <a:r>
              <a:rPr lang="x-none" dirty="0" err="1" smtClean="0"/>
              <a:t>ció</a:t>
            </a:r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2133600"/>
            <a:ext cx="8574087" cy="3992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x-none" dirty="0" smtClean="0">
                <a:solidFill>
                  <a:srgbClr val="FF0000"/>
                </a:solidFill>
              </a:rPr>
              <a:t>Reto: Realizar un programa que calibrará sus EV3 Sensores de Colores para negro y blanco.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x-non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x-none" dirty="0" err="1" smtClean="0"/>
              <a:t>Pseucódigo</a:t>
            </a:r>
            <a:r>
              <a:rPr lang="x-none" dirty="0"/>
              <a:t>:</a:t>
            </a:r>
            <a:endParaRPr lang="en-US" dirty="0" smtClean="0"/>
          </a:p>
          <a:p>
            <a:r>
              <a:rPr lang="x-none" dirty="0" smtClean="0"/>
              <a:t>Resetear los valores de calibración existentes.</a:t>
            </a:r>
            <a:endParaRPr lang="en-US" dirty="0" smtClean="0"/>
          </a:p>
          <a:p>
            <a:r>
              <a:rPr lang="x-none" dirty="0" smtClean="0"/>
              <a:t>Observar que el usuario coloque el robot en “negro” y presione ok.</a:t>
            </a:r>
          </a:p>
          <a:p>
            <a:r>
              <a:rPr lang="x-none" dirty="0" smtClean="0"/>
              <a:t>Lea el bloque del sensor de color en el modo de Luz y guardarlo en este bloque en el modo de calibración.</a:t>
            </a:r>
            <a:endParaRPr lang="en-US" dirty="0" smtClean="0"/>
          </a:p>
          <a:p>
            <a:r>
              <a:rPr lang="x-none" dirty="0" smtClean="0"/>
              <a:t>Repita  los mismos pasos para calibrar “blanco”.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4</a:t>
            </a:fld>
            <a:endParaRPr lang="en-US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136267"/>
            <a:ext cx="68930" cy="18466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.</a:t>
            </a:r>
            <a:r>
              <a:rPr kumimoji="0" lang="x-none" altLang="x-none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x-none" altLang="x-non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57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x-none" dirty="0" smtClean="0"/>
              <a:t>Programa de soluciones de Calibración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4511926"/>
            <a:ext cx="8418511" cy="161423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x-none" dirty="0" smtClean="0"/>
          </a:p>
          <a:p>
            <a:pPr marL="342900" indent="-342900">
              <a:buFont typeface="Arial"/>
              <a:buChar char="•"/>
            </a:pPr>
            <a:r>
              <a:rPr lang="x-none" dirty="0" smtClean="0"/>
              <a:t>Cuando ejecutas el Programa de Calibración, te pedirá colocar el robot  en la sección NEGRA de la alfombra y después presionar el botón EV3 central.</a:t>
            </a: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x-none" dirty="0" smtClean="0"/>
              <a:t>Después se te pedirá colocar el robot en BLANCO y presionar el botón EV3 central.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 descr="Screen Shot 2014-10-05 at 10.43.56 P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826" y="1805050"/>
            <a:ext cx="8747482" cy="2706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34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Guía de Discusión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543" y="2133600"/>
            <a:ext cx="8484708" cy="399256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x-none" dirty="0" smtClean="0">
                <a:solidFill>
                  <a:srgbClr val="FF0000"/>
                </a:solidFill>
              </a:rPr>
              <a:t>¿Cuándo necesitas calibrar tus sensores de color?</a:t>
            </a:r>
            <a:endParaRPr lang="en-US" dirty="0" smtClean="0">
              <a:solidFill>
                <a:srgbClr val="FF0000"/>
              </a:solidFill>
            </a:endParaRPr>
          </a:p>
          <a:p>
            <a:pPr marL="460375" lvl="1" indent="0">
              <a:buNone/>
            </a:pPr>
            <a:r>
              <a:rPr lang="x-none" dirty="0" smtClean="0"/>
              <a:t>Cuando se utiliza en modo de luz reflejada.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x-none" dirty="0" smtClean="0">
                <a:solidFill>
                  <a:srgbClr val="FF0000"/>
                </a:solidFill>
              </a:rPr>
              <a:t>Si tengo dos sensores de color, necesito calibrar cada uno?</a:t>
            </a:r>
            <a:endParaRPr lang="en-US" dirty="0" smtClean="0">
              <a:solidFill>
                <a:srgbClr val="FF0000"/>
              </a:solidFill>
            </a:endParaRPr>
          </a:p>
          <a:p>
            <a:pPr marL="460375" lvl="1" indent="0">
              <a:buNone/>
            </a:pPr>
            <a:r>
              <a:rPr lang="x-none" dirty="0" smtClean="0"/>
              <a:t>La calibración aplica para ambos (o todos) los sensores de color que conectes a tu computadora.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x-none" dirty="0" smtClean="0">
                <a:solidFill>
                  <a:srgbClr val="FF0000"/>
                </a:solidFill>
              </a:rPr>
              <a:t>¿Qué haces cuando calibras? 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x-none" dirty="0" smtClean="0"/>
              <a:t>Enseñas a los sensores qué significa “negro” y “blanco”.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x-none" dirty="0" smtClean="0">
                <a:solidFill>
                  <a:srgbClr val="FF0000"/>
                </a:solidFill>
              </a:rPr>
              <a:t>¿Debes calibrar para otros colores (</a:t>
            </a:r>
            <a:r>
              <a:rPr lang="x-none" dirty="0" err="1" smtClean="0">
                <a:solidFill>
                  <a:srgbClr val="FF0000"/>
                </a:solidFill>
              </a:rPr>
              <a:t>p.e</a:t>
            </a:r>
            <a:r>
              <a:rPr lang="x-none" dirty="0" smtClean="0">
                <a:solidFill>
                  <a:srgbClr val="FF0000"/>
                </a:solidFill>
              </a:rPr>
              <a:t> verde) si deseas seguir una línea verde?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x-none" dirty="0" smtClean="0"/>
              <a:t>No, siempre calibras para negro y blanco.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4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Créditos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Este tutorial fue creado por Sanjay Seshan y Arvind Seshan</a:t>
            </a:r>
          </a:p>
          <a:p>
            <a:r>
              <a:rPr lang="es-MX" dirty="0"/>
              <a:t>Mas lecciones disponibles en </a:t>
            </a:r>
            <a:r>
              <a:rPr lang="es-MX" dirty="0">
                <a:hlinkClick r:id="rId3"/>
              </a:rPr>
              <a:t>www.ev3lessons.com</a:t>
            </a:r>
            <a:endParaRPr lang="es-MX" dirty="0"/>
          </a:p>
          <a:p>
            <a:endParaRPr lang="es-MX" dirty="0"/>
          </a:p>
          <a:p>
            <a:r>
              <a:rPr lang="es-MX" dirty="0"/>
              <a:t>Traducido por </a:t>
            </a:r>
            <a:r>
              <a:rPr lang="x-none" dirty="0"/>
              <a:t>Vanessa Martínez de Tec Balam Esmeralda</a:t>
            </a:r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14168" y="4649680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lang="x-none" altLang="en-US" sz="2000" dirty="0">
                <a:solidFill>
                  <a:srgbClr val="000000"/>
                </a:solidFill>
                <a:latin typeface="Helvetica Neue"/>
              </a:rPr>
              <a:t> Este trabajo tiene licencia </a:t>
            </a:r>
            <a:r>
              <a:rPr lang="x-none" altLang="en-US" sz="2000" dirty="0" smtClean="0">
                <a:solidFill>
                  <a:srgbClr val="000000"/>
                </a:solidFill>
                <a:latin typeface="Helvetica Neue"/>
              </a:rPr>
              <a:t>bajo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 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NonCommercial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ShareAlike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 4.0 International License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2" descr="Creative Commons Licens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456" y="3570568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196893"/>
      </p:ext>
    </p:extLst>
  </p:cSld>
  <p:clrMapOvr>
    <a:masterClrMapping/>
  </p:clrMapOvr>
</p:sld>
</file>

<file path=ppt/theme/theme1.xml><?xml version="1.0" encoding="utf-8"?>
<a:theme xmlns:a="http://schemas.openxmlformats.org/drawingml/2006/main" name="intermediate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rmediate" id="{A8B508FD-F3C4-5D44-8770-8C90D5140433}" vid="{A7A04415-40D5-384B-8E25-2C693FE8AC67}"/>
    </a:ext>
  </a:extLst>
</a:theme>
</file>

<file path=ppt/theme/theme2.xml><?xml version="1.0" encoding="utf-8"?>
<a:theme xmlns:a="http://schemas.openxmlformats.org/drawingml/2006/main" name="intermediatev2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rmediatev2" id="{63F5E447-E8B5-4335-8726-12777BA731C5}" vid="{7C754D33-5435-4000-AB94-F54A58B2A98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intermediate</Template>
  <TotalTime>2918</TotalTime>
  <Words>470</Words>
  <Application>Microsoft Macintosh PowerPoint</Application>
  <PresentationFormat>On-screen Show (4:3)</PresentationFormat>
  <Paragraphs>53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Calibri</vt:lpstr>
      <vt:lpstr>Calibri Light</vt:lpstr>
      <vt:lpstr>Helvetica Neue</vt:lpstr>
      <vt:lpstr>inherit</vt:lpstr>
      <vt:lpstr>Arial</vt:lpstr>
      <vt:lpstr>intermediate</vt:lpstr>
      <vt:lpstr>intermediatev2</vt:lpstr>
      <vt:lpstr>LECCIONES DE  PROGRAMACION INTERMEDIAS</vt:lpstr>
      <vt:lpstr>Objetivos de la lección :</vt:lpstr>
      <vt:lpstr>¿Por qué calibrar?</vt:lpstr>
      <vt:lpstr>Pasos/Pseucódigo para la Calibración</vt:lpstr>
      <vt:lpstr>Programa de soluciones de Calibración</vt:lpstr>
      <vt:lpstr>Guía de Discusión</vt:lpstr>
      <vt:lpstr>Créditos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Calibrating Color Sensors</dc:title>
  <dc:creator>Vaη мтz EsP</dc:creator>
  <cp:lastModifiedBy>Srinivasan Seshan</cp:lastModifiedBy>
  <cp:revision>8</cp:revision>
  <dcterms:created xsi:type="dcterms:W3CDTF">2014-10-28T21:59:38Z</dcterms:created>
  <dcterms:modified xsi:type="dcterms:W3CDTF">2017-02-11T13:35:28Z</dcterms:modified>
</cp:coreProperties>
</file>