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35" r:id="rId1"/>
    <p:sldMasterId id="2147483847" r:id="rId2"/>
  </p:sldMasterIdLst>
  <p:notesMasterIdLst>
    <p:notesMasterId r:id="rId11"/>
  </p:notesMasterIdLst>
  <p:handoutMasterIdLst>
    <p:handoutMasterId r:id="rId12"/>
  </p:handoutMasterIdLst>
  <p:sldIdLst>
    <p:sldId id="304" r:id="rId3"/>
    <p:sldId id="289" r:id="rId4"/>
    <p:sldId id="299" r:id="rId5"/>
    <p:sldId id="300" r:id="rId6"/>
    <p:sldId id="305" r:id="rId7"/>
    <p:sldId id="301" r:id="rId8"/>
    <p:sldId id="303" r:id="rId9"/>
    <p:sldId id="27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39" autoAdjust="0"/>
    <p:restoredTop sz="94640"/>
  </p:normalViewPr>
  <p:slideViewPr>
    <p:cSldViewPr snapToGrid="0" snapToObjects="1">
      <p:cViewPr varScale="1">
        <p:scale>
          <a:sx n="102" d="100"/>
          <a:sy n="102" d="100"/>
        </p:scale>
        <p:origin x="592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54B44E-40A3-0E46-B16A-9BF1250A248B}" type="datetimeFigureOut">
              <a:rPr lang="en-US" smtClean="0"/>
              <a:t>2/10/17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DF1604-CF25-2840-A4A3-96CDE3604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35781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6AD16C-2DB4-6642-BAD4-9ED973A087A0}" type="datetimeFigureOut">
              <a:rPr lang="en-US" smtClean="0"/>
              <a:t>2/10/17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5BF589-3978-3C45-966B-D7B7A71F2A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84166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BF589-3978-3C45-966B-D7B7A71F2A0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4886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5BF589-3978-3C45-966B-D7B7A71F2A0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5079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jpg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73553" y="471740"/>
            <a:ext cx="4857665" cy="2001435"/>
          </a:xfrm>
          <a:ln>
            <a:noFill/>
          </a:ln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54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INTERMEDIATE PROGRAMMING LESSON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8051" y="3452894"/>
            <a:ext cx="6004883" cy="401411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7655A-972C-4ADD-A359-CD7138476CD6}" type="datetime1">
              <a:rPr lang="en-US" smtClean="0"/>
              <a:t>2/10/17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3854305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 userDrawn="1"/>
        </p:nvSpPr>
        <p:spPr>
          <a:xfrm>
            <a:off x="0" y="6334315"/>
            <a:ext cx="4487333" cy="9238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 userDrawn="1"/>
        </p:nvSpPr>
        <p:spPr>
          <a:xfrm>
            <a:off x="4487333" y="6334315"/>
            <a:ext cx="4656667" cy="92382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TextBox 12"/>
          <p:cNvSpPr txBox="1"/>
          <p:nvPr userDrawn="1"/>
        </p:nvSpPr>
        <p:spPr>
          <a:xfrm>
            <a:off x="1481621" y="5931894"/>
            <a:ext cx="23910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By </a:t>
            </a:r>
            <a:r>
              <a:rPr lang="en-US"/>
              <a:t>Droids Robotics</a:t>
            </a: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036" y="4938756"/>
            <a:ext cx="1317585" cy="1260490"/>
          </a:xfrm>
          <a:prstGeom prst="rect">
            <a:avLst/>
          </a:prstGeom>
        </p:spPr>
      </p:pic>
      <p:pic>
        <p:nvPicPr>
          <p:cNvPr id="15" name="Picture 14" descr="EV3Lessons.com"/>
          <p:cNvPicPr>
            <a:picLocks noChangeAspect="1" noChangeArrowheads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2605" y="409394"/>
            <a:ext cx="3487140" cy="129522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5048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01CF3-3F56-4425-B34E-9919B97CE9C3}" type="datetime1">
              <a:rPr lang="en-US" smtClean="0"/>
              <a:t>2/10/17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125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2EADC-2CF8-4A28-89FA-8B94D7EB09F2}" type="datetime1">
              <a:rPr lang="en-US" smtClean="0"/>
              <a:t>2/10/17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5649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96279" y="154094"/>
            <a:ext cx="3853207" cy="1870649"/>
          </a:xfrm>
          <a:ln>
            <a:noFill/>
          </a:ln>
        </p:spPr>
        <p:txBody>
          <a:bodyPr anchor="ctr">
            <a:normAutofit/>
          </a:bodyPr>
          <a:lstStyle>
            <a:lvl1pPr algn="l">
              <a:lnSpc>
                <a:spcPct val="85000"/>
              </a:lnSpc>
              <a:defRPr sz="4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INTERMEDIATE PROGRAMMING LESSON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8051" y="3452894"/>
            <a:ext cx="6004883" cy="401411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9D490-95C3-422C-8A01-E76F93352806}" type="datetime1">
              <a:rPr lang="en-US" smtClean="0"/>
              <a:t>2/10/17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3854305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6334315"/>
            <a:ext cx="4487333" cy="9238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487333" y="6334315"/>
            <a:ext cx="4656667" cy="92382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TextBox 7"/>
          <p:cNvSpPr txBox="1"/>
          <p:nvPr/>
        </p:nvSpPr>
        <p:spPr>
          <a:xfrm>
            <a:off x="2363695" y="3959525"/>
            <a:ext cx="43735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+mj-lt"/>
              </a:rPr>
              <a:t>By</a:t>
            </a:r>
            <a:r>
              <a:rPr lang="en-US" baseline="0" dirty="0">
                <a:latin typeface="+mj-lt"/>
              </a:rPr>
              <a:t> Sanjay and Arvind Seshan</a:t>
            </a:r>
            <a:endParaRPr lang="en-US" dirty="0">
              <a:latin typeface="+mj-lt"/>
            </a:endParaRPr>
          </a:p>
        </p:txBody>
      </p:sp>
      <p:pic>
        <p:nvPicPr>
          <p:cNvPr id="1026" name="Picture 2" descr="EV3Lessons.com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687" y="139554"/>
            <a:ext cx="5075507" cy="18851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/>
          <p:cNvSpPr/>
          <p:nvPr userDrawn="1"/>
        </p:nvSpPr>
        <p:spPr>
          <a:xfrm>
            <a:off x="0" y="6334315"/>
            <a:ext cx="4487333" cy="9238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 userDrawn="1"/>
        </p:nvSpPr>
        <p:spPr>
          <a:xfrm>
            <a:off x="4487333" y="6334315"/>
            <a:ext cx="4656667" cy="92382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56557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19108-FA28-497E-8ACA-D412A75292BC}" type="datetime1">
              <a:rPr lang="en-US" smtClean="0"/>
              <a:t>2/10/17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1817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C8ECE-B4B3-4AD4-8BD3-C3C6842438DA}" type="datetime1">
              <a:rPr lang="en-US" smtClean="0"/>
              <a:t>2/10/17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85528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35937-94A7-4549-9080-55C34ED5875E}" type="datetime1">
              <a:rPr lang="en-US" smtClean="0"/>
              <a:t>2/10/17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3353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79D38-E997-44FC-AEF0-3109BC63E118}" type="datetime1">
              <a:rPr lang="en-US" smtClean="0"/>
              <a:t>2/10/17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3077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750897-DA55-4428-99C0-109204D8D2ED}" type="datetime1">
              <a:rPr lang="en-US" smtClean="0"/>
              <a:t>2/10/17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0158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6BF58-7A0B-49F0-83A0-D73F7E0164C5}" type="datetime1">
              <a:rPr lang="en-US" smtClean="0"/>
              <a:t>2/10/17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© 2016 EV3Lessons.com, Last edit 7/06/2016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4717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A6A92D04-4031-4298-8D8C-2E3F3F6ACBE9}" type="datetime1">
              <a:rPr lang="en-US" smtClean="0"/>
              <a:t>2/10/17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© 2016 EV3Lessons.com, Last edit 7/06/2016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788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878DF-05A2-4DBC-A82F-5F1493A6F47F}" type="datetime1">
              <a:rPr lang="en-US" smtClean="0"/>
              <a:t>2/10/17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9153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637B0E-E90C-4C6F-93A3-7EEF9F4FA8CA}" type="datetime1">
              <a:rPr lang="en-US" smtClean="0"/>
              <a:t>2/10/17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9330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D17F2-809B-43E4-90CE-AA8EF027F020}" type="datetime1">
              <a:rPr lang="en-US" smtClean="0"/>
              <a:t>2/10/17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7039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2E397D-DEE5-40D5-BA70-CABE086C39F8}" type="datetime1">
              <a:rPr lang="en-US" smtClean="0"/>
              <a:t>2/10/17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972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3AF3F-1AF1-4B80-A8C8-CEC197C7ED23}" type="datetime1">
              <a:rPr lang="en-US" smtClean="0"/>
              <a:t>2/10/17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F1D00-BD13-4404-86B0-79703945A0A7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1272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D9FBE-0174-419E-86C8-BEDDDE758562}" type="datetime1">
              <a:rPr lang="en-US" smtClean="0"/>
              <a:t>2/10/17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493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92CB2-3720-4F04-A199-B8532FC11122}" type="datetime1">
              <a:rPr lang="en-US" smtClean="0"/>
              <a:t>2/10/17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240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21D85-CF50-4C15-94D8-82D0BE54EF2C}" type="datetime1">
              <a:rPr lang="en-US" smtClean="0"/>
              <a:t>2/10/17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669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F0871-2B3A-40DD-8B4D-B76A88C04EF4}" type="datetime1">
              <a:rPr lang="en-US" smtClean="0"/>
              <a:t>2/10/17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© 2016 EV3Lessons.com, Last edit 7/06/2016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220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A52A8922-46DD-4358-BEBD-8031E9C3C1EB}" type="datetime1">
              <a:rPr lang="en-US" smtClean="0"/>
              <a:t>2/10/17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© 2016 EV3Lessons.com, Last edit 7/06/2016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F5CE407-6216-4202-80E4-A30DC2F709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121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B0FD-9433-4D97-9380-7DCDE467408D}" type="datetime1">
              <a:rPr lang="en-US" smtClean="0"/>
              <a:t>2/10/17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342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4487333" cy="9238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874" y="287088"/>
            <a:ext cx="8596812" cy="87405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874" y="1505616"/>
            <a:ext cx="8596811" cy="465452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8BE5155-AD86-4629-B7CF-507D9A80118B}" type="datetime1">
              <a:rPr lang="en-US" smtClean="0"/>
              <a:t>2/10/17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© 2016 EV3Lessons.com, Last edit 7/06/2016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227874" y="1335314"/>
            <a:ext cx="8596811" cy="1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4487333" y="6334315"/>
            <a:ext cx="4656667" cy="92382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05622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6" r:id="rId1"/>
    <p:sldLayoutId id="2147483837" r:id="rId2"/>
    <p:sldLayoutId id="2147483838" r:id="rId3"/>
    <p:sldLayoutId id="2147483839" r:id="rId4"/>
    <p:sldLayoutId id="2147483840" r:id="rId5"/>
    <p:sldLayoutId id="2147483841" r:id="rId6"/>
    <p:sldLayoutId id="2147483842" r:id="rId7"/>
    <p:sldLayoutId id="2147483843" r:id="rId8"/>
    <p:sldLayoutId id="2147483844" r:id="rId9"/>
    <p:sldLayoutId id="2147483845" r:id="rId10"/>
    <p:sldLayoutId id="2147483846" r:id="rId11"/>
  </p:sldLayoutIdLst>
  <p:hf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4487333" cy="9238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874" y="287088"/>
            <a:ext cx="8596812" cy="87405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874" y="1505616"/>
            <a:ext cx="8596811" cy="465452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7137136-F692-4B11-AD3A-6D0692C552C3}" type="datetime1">
              <a:rPr lang="en-US" smtClean="0"/>
              <a:t>2/10/17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© 2016 EV3Lessons.com, Last edit 7/06/2016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227874" y="1335314"/>
            <a:ext cx="8596811" cy="1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4487333" y="6334315"/>
            <a:ext cx="4656667" cy="92382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 userDrawn="1"/>
        </p:nvSpPr>
        <p:spPr>
          <a:xfrm>
            <a:off x="4487333" y="6334315"/>
            <a:ext cx="4656667" cy="92382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61090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8" r:id="rId1"/>
    <p:sldLayoutId id="2147483849" r:id="rId2"/>
    <p:sldLayoutId id="2147483850" r:id="rId3"/>
    <p:sldLayoutId id="2147483851" r:id="rId4"/>
    <p:sldLayoutId id="2147483852" r:id="rId5"/>
    <p:sldLayoutId id="2147483853" r:id="rId6"/>
    <p:sldLayoutId id="2147483854" r:id="rId7"/>
    <p:sldLayoutId id="2147483855" r:id="rId8"/>
    <p:sldLayoutId id="2147483856" r:id="rId9"/>
    <p:sldLayoutId id="2147483857" r:id="rId10"/>
    <p:sldLayoutId id="2147483858" r:id="rId11"/>
  </p:sldLayoutIdLst>
  <p:hf hd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6.tif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tiff"/><Relationship Id="rId4" Type="http://schemas.openxmlformats.org/officeDocument/2006/relationships/image" Target="../media/image11.tiff"/><Relationship Id="rId5" Type="http://schemas.openxmlformats.org/officeDocument/2006/relationships/image" Target="../media/image12.tiff"/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9.tif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v3lessons.com/" TargetMode="External"/><Relationship Id="rId4" Type="http://schemas.openxmlformats.org/officeDocument/2006/relationships/hyperlink" Target="http://creativecommons.org/licenses/by-nc-sa/4.0/" TargetMode="External"/><Relationship Id="rId5" Type="http://schemas.openxmlformats.org/officeDocument/2006/relationships/image" Target="../media/image14.png"/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LECCIONES DE </a:t>
            </a:r>
            <a:br>
              <a:rPr lang="en-US" dirty="0"/>
            </a:br>
            <a:r>
              <a:rPr lang="en-US" dirty="0"/>
              <a:t>PROGRAMACION</a:t>
            </a:r>
            <a:br>
              <a:rPr lang="en-US" dirty="0"/>
            </a:br>
            <a:r>
              <a:rPr lang="en-US" dirty="0"/>
              <a:t>INTERMEDIAS</a:t>
            </a:r>
            <a:endParaRPr lang="es-MX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MX" dirty="0" smtClean="0"/>
              <a:t>Operaciones lógicas y toma de decisiones</a:t>
            </a:r>
            <a:endParaRPr lang="es-MX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23" t="17619" r="3095" b="25000"/>
          <a:stretch/>
        </p:blipFill>
        <p:spPr>
          <a:xfrm>
            <a:off x="3672788" y="4341966"/>
            <a:ext cx="1700816" cy="1056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3765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Objetivos</a:t>
            </a:r>
            <a:endParaRPr lang="es-MX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Comprenda el funcionamiento de el Bloque Operaciones Lógicas</a:t>
            </a:r>
          </a:p>
          <a:p>
            <a:r>
              <a:rPr lang="es-MX" dirty="0" smtClean="0"/>
              <a:t>Aprenda a usar el </a:t>
            </a:r>
            <a:r>
              <a:rPr lang="es-MX" dirty="0"/>
              <a:t>Bloque Operaciones Lógicas</a:t>
            </a:r>
          </a:p>
          <a:p>
            <a:endParaRPr lang="es-MX" dirty="0" smtClean="0"/>
          </a:p>
          <a:p>
            <a:r>
              <a:rPr lang="es-MX" dirty="0" smtClean="0"/>
              <a:t>Prerrequisitos: Cables de Datos, Sensores</a:t>
            </a:r>
            <a:endParaRPr lang="es-MX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501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68732" y="420677"/>
            <a:ext cx="780659" cy="78065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Bloque </a:t>
            </a:r>
            <a:r>
              <a:rPr lang="es-MX" dirty="0"/>
              <a:t>Operaciones Lógicas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El Bloque </a:t>
            </a:r>
            <a:r>
              <a:rPr lang="es-MX" dirty="0"/>
              <a:t>Operaciones </a:t>
            </a:r>
            <a:r>
              <a:rPr lang="es-MX" dirty="0" smtClean="0"/>
              <a:t>Lógicas realiza operaciones con sus entradas, y arroja un resultado tipo lógico</a:t>
            </a:r>
          </a:p>
          <a:p>
            <a:r>
              <a:rPr lang="es-MX" dirty="0"/>
              <a:t>El Bloque Operaciones </a:t>
            </a:r>
            <a:r>
              <a:rPr lang="es-MX" dirty="0" smtClean="0"/>
              <a:t>Lógicas toma dos valores lógicos (Verdadero o Falso), </a:t>
            </a:r>
            <a:r>
              <a:rPr lang="es-MX" dirty="0"/>
              <a:t>y arroja un resultado tipo </a:t>
            </a:r>
            <a:r>
              <a:rPr lang="es-MX" dirty="0" smtClean="0"/>
              <a:t>lógico (Verdadero o Falso)</a:t>
            </a:r>
            <a:endParaRPr lang="es-MX" dirty="0"/>
          </a:p>
          <a:p>
            <a:pPr marL="0" indent="0">
              <a:buNone/>
            </a:pPr>
            <a:r>
              <a:rPr lang="es-MX" dirty="0"/>
              <a:t> </a:t>
            </a:r>
            <a:r>
              <a:rPr lang="es-MX" dirty="0" smtClean="0"/>
              <a:t>Los valores tipo lógicos pueden ser usados en las </a:t>
            </a:r>
            <a:br>
              <a:rPr lang="es-MX" dirty="0" smtClean="0"/>
            </a:br>
            <a:r>
              <a:rPr lang="es-MX" dirty="0" smtClean="0"/>
              <a:t> condiciones de Interruptores y Bucles </a:t>
            </a:r>
          </a:p>
          <a:p>
            <a:r>
              <a:rPr lang="es-MX" dirty="0" smtClean="0"/>
              <a:t>Se ubica en la pestaña roja</a:t>
            </a:r>
            <a:endParaRPr lang="es-MX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3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278105" y="4137809"/>
            <a:ext cx="16433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 smtClean="0"/>
              <a:t>Modeo</a:t>
            </a:r>
            <a:endParaRPr lang="es-MX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085" y="4764621"/>
            <a:ext cx="7344229" cy="118334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2576" y="2723770"/>
            <a:ext cx="2247900" cy="1231900"/>
          </a:xfrm>
          <a:prstGeom prst="rect">
            <a:avLst/>
          </a:prstGeom>
        </p:spPr>
      </p:pic>
      <p:sp>
        <p:nvSpPr>
          <p:cNvPr id="10" name="Rounded Rectangle 9"/>
          <p:cNvSpPr/>
          <p:nvPr/>
        </p:nvSpPr>
        <p:spPr>
          <a:xfrm>
            <a:off x="3062514" y="5144071"/>
            <a:ext cx="711200" cy="803891"/>
          </a:xfrm>
          <a:prstGeom prst="roundRect">
            <a:avLst/>
          </a:prstGeom>
          <a:noFill/>
          <a:ln w="76200">
            <a:solidFill>
              <a:srgbClr val="00B0F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6578892" y="3822948"/>
            <a:ext cx="0" cy="36933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879680" y="3822948"/>
            <a:ext cx="16433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Entradas</a:t>
            </a:r>
            <a:endParaRPr lang="es-MX" dirty="0"/>
          </a:p>
        </p:txBody>
      </p:sp>
      <p:sp>
        <p:nvSpPr>
          <p:cNvPr id="14" name="TextBox 13"/>
          <p:cNvSpPr txBox="1"/>
          <p:nvPr/>
        </p:nvSpPr>
        <p:spPr>
          <a:xfrm>
            <a:off x="7286058" y="4150301"/>
            <a:ext cx="1814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Salida/Resultado</a:t>
            </a:r>
            <a:endParaRPr lang="es-MX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7908506" y="3808434"/>
            <a:ext cx="0" cy="44478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0545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Modos del Bloque Lógico </a:t>
            </a:r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4</a:t>
            </a:fld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1691465"/>
              </p:ext>
            </p:extLst>
          </p:nvPr>
        </p:nvGraphicFramePr>
        <p:xfrm>
          <a:off x="356735" y="1770743"/>
          <a:ext cx="8574088" cy="3845487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11947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947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2650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491955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85135">
                <a:tc>
                  <a:txBody>
                    <a:bodyPr/>
                    <a:lstStyle/>
                    <a:p>
                      <a:pPr algn="ctr"/>
                      <a:r>
                        <a:rPr lang="es-MX" noProof="0" dirty="0" smtClean="0"/>
                        <a:t>Icono</a:t>
                      </a:r>
                      <a:endParaRPr lang="es-MX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noProof="0" dirty="0" smtClean="0"/>
                        <a:t>Modo</a:t>
                      </a:r>
                      <a:endParaRPr lang="es-MX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noProof="0" dirty="0" smtClean="0"/>
                        <a:t>Entradas</a:t>
                      </a:r>
                      <a:endParaRPr lang="es-MX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noProof="0" dirty="0" smtClean="0"/>
                        <a:t>Salida/Resultado</a:t>
                      </a:r>
                      <a:endParaRPr lang="es-MX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64755">
                <a:tc>
                  <a:txBody>
                    <a:bodyPr/>
                    <a:lstStyle/>
                    <a:p>
                      <a:endParaRPr lang="es-MX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noProof="0" dirty="0" smtClean="0"/>
                        <a:t>AND</a:t>
                      </a:r>
                      <a:endParaRPr lang="es-MX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noProof="0" dirty="0" smtClean="0"/>
                        <a:t>A, B</a:t>
                      </a:r>
                      <a:endParaRPr lang="es-MX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s-MX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Verdadero si A y B son Verdaderas,</a:t>
                      </a:r>
                      <a:r>
                        <a:rPr lang="es-MX" dirty="0" smtClean="0"/>
                        <a:t/>
                      </a:r>
                      <a:br>
                        <a:rPr lang="es-MX" dirty="0" smtClean="0"/>
                      </a:br>
                      <a:r>
                        <a:rPr lang="es-MX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 no, Falso</a:t>
                      </a:r>
                      <a:endParaRPr lang="es-MX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64755">
                <a:tc>
                  <a:txBody>
                    <a:bodyPr/>
                    <a:lstStyle/>
                    <a:p>
                      <a:endParaRPr lang="es-MX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noProof="0" dirty="0" smtClean="0"/>
                        <a:t>OR</a:t>
                      </a:r>
                      <a:endParaRPr lang="es-MX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noProof="0" dirty="0" smtClean="0"/>
                        <a:t>A, B</a:t>
                      </a:r>
                      <a:endParaRPr lang="es-MX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s-MX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Verdadero si A o B (o ambas) son Verdaderas,</a:t>
                      </a:r>
                      <a:r>
                        <a:rPr lang="es-MX" dirty="0" smtClean="0"/>
                        <a:t/>
                      </a:r>
                      <a:br>
                        <a:rPr lang="es-MX" dirty="0" smtClean="0"/>
                      </a:br>
                      <a:r>
                        <a:rPr lang="es-MX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Falso si A y B son Falsas</a:t>
                      </a:r>
                      <a:endParaRPr lang="es-MX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204389">
                <a:tc>
                  <a:txBody>
                    <a:bodyPr/>
                    <a:lstStyle/>
                    <a:p>
                      <a:endParaRPr lang="es-MX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noProof="0" dirty="0" smtClean="0"/>
                        <a:t>XOR</a:t>
                      </a:r>
                      <a:endParaRPr lang="es-MX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noProof="0" dirty="0" smtClean="0"/>
                        <a:t>A, B</a:t>
                      </a:r>
                      <a:endParaRPr lang="es-MX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s-MX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Verdadero si solo A o solo B son Verdaderas,</a:t>
                      </a:r>
                      <a:r>
                        <a:rPr lang="es-MX" dirty="0" smtClean="0"/>
                        <a:t/>
                      </a:r>
                      <a:br>
                        <a:rPr lang="es-MX" dirty="0" smtClean="0"/>
                      </a:br>
                      <a:r>
                        <a:rPr lang="es-MX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Falso si A y B son Verdaderas,</a:t>
                      </a:r>
                      <a:r>
                        <a:rPr lang="es-MX" dirty="0" smtClean="0"/>
                        <a:t/>
                      </a:r>
                      <a:br>
                        <a:rPr lang="es-MX" dirty="0" smtClean="0"/>
                      </a:br>
                      <a:r>
                        <a:rPr lang="es-MX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Falso si A y B son Falsas</a:t>
                      </a:r>
                      <a:endParaRPr lang="es-MX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926453">
                <a:tc>
                  <a:txBody>
                    <a:bodyPr/>
                    <a:lstStyle/>
                    <a:p>
                      <a:endParaRPr lang="es-MX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noProof="0" dirty="0" smtClean="0"/>
                        <a:t>NOT</a:t>
                      </a:r>
                      <a:endParaRPr lang="es-MX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noProof="0" dirty="0" smtClean="0"/>
                        <a:t>A</a:t>
                      </a:r>
                      <a:endParaRPr lang="es-MX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charset="0"/>
                        <a:buChar char="•"/>
                      </a:pPr>
                      <a:r>
                        <a:rPr lang="es-MX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Verdadero si A es Falsa,</a:t>
                      </a:r>
                      <a:r>
                        <a:rPr lang="es-MX" dirty="0" smtClean="0"/>
                        <a:t/>
                      </a:r>
                      <a:br>
                        <a:rPr lang="es-MX" dirty="0" smtClean="0"/>
                      </a:br>
                      <a:r>
                        <a:rPr lang="es-MX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Falso si A es Verdadera</a:t>
                      </a:r>
                      <a:endParaRPr lang="es-MX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2965" y="2250322"/>
            <a:ext cx="715847" cy="44948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2965" y="2952385"/>
            <a:ext cx="715847" cy="44948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2965" y="3828342"/>
            <a:ext cx="715847" cy="44948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2965" y="4842787"/>
            <a:ext cx="715847" cy="449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7504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Tabla de Funciones Lógicas</a:t>
            </a:r>
            <a:endParaRPr lang="es-MX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2016 EV3Lessons.com, Last edit 7/06/2016</a:t>
            </a:r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5</a:t>
            </a:fld>
            <a:endParaRPr lang="en-US"/>
          </a:p>
        </p:txBody>
      </p:sp>
      <p:graphicFrame>
        <p:nvGraphicFramePr>
          <p:cNvPr id="6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5876066"/>
              </p:ext>
            </p:extLst>
          </p:nvPr>
        </p:nvGraphicFramePr>
        <p:xfrm>
          <a:off x="923909" y="1937982"/>
          <a:ext cx="3047589" cy="182880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84108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2418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8231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37847">
                <a:tc>
                  <a:txBody>
                    <a:bodyPr/>
                    <a:lstStyle/>
                    <a:p>
                      <a:pPr algn="ctr"/>
                      <a:r>
                        <a:rPr lang="es-MX" noProof="0" dirty="0" smtClean="0"/>
                        <a:t>A</a:t>
                      </a:r>
                      <a:endParaRPr lang="es-MX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noProof="0" dirty="0" smtClean="0"/>
                        <a:t>B</a:t>
                      </a:r>
                      <a:endParaRPr lang="es-MX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noProof="0" dirty="0" smtClean="0"/>
                        <a:t>Salida</a:t>
                      </a:r>
                      <a:endParaRPr lang="es-MX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6929">
                <a:tc>
                  <a:txBody>
                    <a:bodyPr/>
                    <a:lstStyle/>
                    <a:p>
                      <a:pPr algn="ctr"/>
                      <a:r>
                        <a:rPr lang="es-MX" baseline="0" noProof="0" dirty="0" smtClean="0"/>
                        <a:t>F</a:t>
                      </a:r>
                      <a:endParaRPr lang="es-MX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noProof="0" dirty="0" smtClean="0"/>
                        <a:t>F</a:t>
                      </a:r>
                      <a:endParaRPr lang="es-MX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noProof="0" dirty="0" smtClean="0"/>
                        <a:t>F</a:t>
                      </a:r>
                      <a:endParaRPr lang="es-MX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9659">
                <a:tc>
                  <a:txBody>
                    <a:bodyPr/>
                    <a:lstStyle/>
                    <a:p>
                      <a:pPr algn="ctr"/>
                      <a:r>
                        <a:rPr lang="es-MX" noProof="0" dirty="0" smtClean="0"/>
                        <a:t>F</a:t>
                      </a:r>
                      <a:endParaRPr lang="es-MX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noProof="0" dirty="0" smtClean="0"/>
                        <a:t>V</a:t>
                      </a:r>
                      <a:endParaRPr lang="es-MX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noProof="0" dirty="0" smtClean="0"/>
                        <a:t>F</a:t>
                      </a:r>
                      <a:endParaRPr lang="es-MX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MX" noProof="0" dirty="0" smtClean="0"/>
                        <a:t>V</a:t>
                      </a:r>
                      <a:endParaRPr lang="es-MX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noProof="0" dirty="0" smtClean="0"/>
                        <a:t>F</a:t>
                      </a:r>
                      <a:endParaRPr lang="es-MX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noProof="0" dirty="0" smtClean="0"/>
                        <a:t>F</a:t>
                      </a:r>
                      <a:endParaRPr lang="es-MX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94174">
                <a:tc>
                  <a:txBody>
                    <a:bodyPr/>
                    <a:lstStyle/>
                    <a:p>
                      <a:pPr algn="ctr"/>
                      <a:r>
                        <a:rPr lang="es-MX" noProof="0" dirty="0" smtClean="0"/>
                        <a:t>V</a:t>
                      </a:r>
                      <a:endParaRPr lang="es-MX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noProof="0" dirty="0" smtClean="0"/>
                        <a:t>V</a:t>
                      </a:r>
                      <a:endParaRPr lang="es-MX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noProof="0" dirty="0" smtClean="0"/>
                        <a:t>V</a:t>
                      </a:r>
                      <a:endParaRPr lang="es-MX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graphicFrame>
        <p:nvGraphicFramePr>
          <p:cNvPr id="10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4338371"/>
              </p:ext>
            </p:extLst>
          </p:nvPr>
        </p:nvGraphicFramePr>
        <p:xfrm>
          <a:off x="4857947" y="1953905"/>
          <a:ext cx="3047589" cy="182880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84108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2418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8231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37847">
                <a:tc>
                  <a:txBody>
                    <a:bodyPr/>
                    <a:lstStyle/>
                    <a:p>
                      <a:pPr algn="ctr"/>
                      <a:r>
                        <a:rPr lang="es-MX" noProof="0" dirty="0" smtClean="0"/>
                        <a:t>A</a:t>
                      </a:r>
                      <a:endParaRPr lang="es-MX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noProof="0" dirty="0" smtClean="0"/>
                        <a:t>B</a:t>
                      </a:r>
                      <a:endParaRPr lang="es-MX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noProof="0" dirty="0" smtClean="0"/>
                        <a:t>Salida</a:t>
                      </a:r>
                      <a:endParaRPr lang="es-MX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6929">
                <a:tc>
                  <a:txBody>
                    <a:bodyPr/>
                    <a:lstStyle/>
                    <a:p>
                      <a:pPr algn="ctr"/>
                      <a:r>
                        <a:rPr lang="es-MX" baseline="0" noProof="0" dirty="0" smtClean="0"/>
                        <a:t>F</a:t>
                      </a:r>
                      <a:endParaRPr lang="es-MX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noProof="0" dirty="0" smtClean="0"/>
                        <a:t>F</a:t>
                      </a:r>
                      <a:endParaRPr lang="es-MX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noProof="0" dirty="0" smtClean="0"/>
                        <a:t>F</a:t>
                      </a:r>
                      <a:endParaRPr lang="es-MX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9659">
                <a:tc>
                  <a:txBody>
                    <a:bodyPr/>
                    <a:lstStyle/>
                    <a:p>
                      <a:pPr algn="ctr"/>
                      <a:r>
                        <a:rPr lang="es-MX" noProof="0" dirty="0" smtClean="0"/>
                        <a:t>F</a:t>
                      </a:r>
                      <a:endParaRPr lang="es-MX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noProof="0" dirty="0" smtClean="0"/>
                        <a:t>V</a:t>
                      </a:r>
                      <a:endParaRPr lang="es-MX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noProof="0" dirty="0" smtClean="0"/>
                        <a:t>V</a:t>
                      </a:r>
                      <a:endParaRPr lang="es-MX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32388">
                <a:tc>
                  <a:txBody>
                    <a:bodyPr/>
                    <a:lstStyle/>
                    <a:p>
                      <a:pPr algn="ctr"/>
                      <a:r>
                        <a:rPr lang="es-MX" noProof="0" dirty="0" smtClean="0"/>
                        <a:t>V</a:t>
                      </a:r>
                      <a:endParaRPr lang="es-MX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noProof="0" dirty="0" smtClean="0"/>
                        <a:t>F</a:t>
                      </a:r>
                      <a:endParaRPr lang="es-MX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noProof="0" dirty="0" smtClean="0"/>
                        <a:t>V</a:t>
                      </a:r>
                      <a:endParaRPr lang="es-MX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94174">
                <a:tc>
                  <a:txBody>
                    <a:bodyPr/>
                    <a:lstStyle/>
                    <a:p>
                      <a:pPr algn="ctr"/>
                      <a:r>
                        <a:rPr lang="es-MX" noProof="0" dirty="0" smtClean="0"/>
                        <a:t>V</a:t>
                      </a:r>
                      <a:endParaRPr lang="es-MX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noProof="0" dirty="0" smtClean="0"/>
                        <a:t>V</a:t>
                      </a:r>
                      <a:endParaRPr lang="es-MX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noProof="0" dirty="0" smtClean="0"/>
                        <a:t>V</a:t>
                      </a:r>
                      <a:endParaRPr lang="es-MX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graphicFrame>
        <p:nvGraphicFramePr>
          <p:cNvPr id="11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8168580"/>
              </p:ext>
            </p:extLst>
          </p:nvPr>
        </p:nvGraphicFramePr>
        <p:xfrm>
          <a:off x="1237807" y="4667534"/>
          <a:ext cx="2223404" cy="109728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84108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8231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86149">
                <a:tc>
                  <a:txBody>
                    <a:bodyPr/>
                    <a:lstStyle/>
                    <a:p>
                      <a:pPr algn="ctr"/>
                      <a:r>
                        <a:rPr lang="es-MX" noProof="0" dirty="0" smtClean="0"/>
                        <a:t>A</a:t>
                      </a:r>
                      <a:endParaRPr lang="es-MX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noProof="0" dirty="0" smtClean="0"/>
                        <a:t>Salida</a:t>
                      </a:r>
                      <a:endParaRPr lang="es-MX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6929">
                <a:tc>
                  <a:txBody>
                    <a:bodyPr/>
                    <a:lstStyle/>
                    <a:p>
                      <a:pPr algn="ctr"/>
                      <a:r>
                        <a:rPr lang="es-MX" baseline="0" noProof="0" dirty="0" smtClean="0"/>
                        <a:t>F</a:t>
                      </a:r>
                      <a:endParaRPr lang="es-MX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noProof="0" dirty="0" smtClean="0"/>
                        <a:t>V</a:t>
                      </a:r>
                      <a:endParaRPr lang="es-MX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9659">
                <a:tc>
                  <a:txBody>
                    <a:bodyPr/>
                    <a:lstStyle/>
                    <a:p>
                      <a:pPr algn="ctr"/>
                      <a:r>
                        <a:rPr lang="es-MX" noProof="0" dirty="0" smtClean="0"/>
                        <a:t>V</a:t>
                      </a:r>
                      <a:endParaRPr lang="es-MX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noProof="0" dirty="0" smtClean="0"/>
                        <a:t>F</a:t>
                      </a:r>
                      <a:endParaRPr lang="es-MX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graphicFrame>
        <p:nvGraphicFramePr>
          <p:cNvPr id="12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3405359"/>
              </p:ext>
            </p:extLst>
          </p:nvPr>
        </p:nvGraphicFramePr>
        <p:xfrm>
          <a:off x="4857947" y="4317243"/>
          <a:ext cx="3047589" cy="1828800"/>
        </p:xfrm>
        <a:graphic>
          <a:graphicData uri="http://schemas.openxmlformats.org/drawingml/2006/table">
            <a:tbl>
              <a:tblPr firstRow="1" bandRow="1">
                <a:tableStyleId>{85BE263C-DBD7-4A20-BB59-AAB30ACAA65A}</a:tableStyleId>
              </a:tblPr>
              <a:tblGrid>
                <a:gridCol w="84108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82418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8231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37847">
                <a:tc>
                  <a:txBody>
                    <a:bodyPr/>
                    <a:lstStyle/>
                    <a:p>
                      <a:pPr algn="ctr"/>
                      <a:r>
                        <a:rPr lang="es-MX" noProof="0" dirty="0" smtClean="0"/>
                        <a:t>A</a:t>
                      </a:r>
                      <a:endParaRPr lang="es-MX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noProof="0" dirty="0" smtClean="0"/>
                        <a:t>B</a:t>
                      </a:r>
                      <a:endParaRPr lang="es-MX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noProof="0" dirty="0" smtClean="0"/>
                        <a:t>Salida</a:t>
                      </a:r>
                      <a:endParaRPr lang="es-MX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26929">
                <a:tc>
                  <a:txBody>
                    <a:bodyPr/>
                    <a:lstStyle/>
                    <a:p>
                      <a:pPr algn="ctr"/>
                      <a:r>
                        <a:rPr lang="es-MX" baseline="0" noProof="0" dirty="0" smtClean="0"/>
                        <a:t>F</a:t>
                      </a:r>
                      <a:endParaRPr lang="es-MX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noProof="0" dirty="0" smtClean="0"/>
                        <a:t>F</a:t>
                      </a:r>
                      <a:endParaRPr lang="es-MX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noProof="0" dirty="0" smtClean="0"/>
                        <a:t>F</a:t>
                      </a:r>
                      <a:endParaRPr lang="es-MX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29659">
                <a:tc>
                  <a:txBody>
                    <a:bodyPr/>
                    <a:lstStyle/>
                    <a:p>
                      <a:pPr algn="ctr"/>
                      <a:r>
                        <a:rPr lang="es-MX" noProof="0" dirty="0" smtClean="0"/>
                        <a:t>F</a:t>
                      </a:r>
                      <a:endParaRPr lang="es-MX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noProof="0" dirty="0" smtClean="0"/>
                        <a:t>V</a:t>
                      </a:r>
                      <a:endParaRPr lang="es-MX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noProof="0" dirty="0" smtClean="0"/>
                        <a:t>V</a:t>
                      </a:r>
                      <a:endParaRPr lang="es-MX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32388">
                <a:tc>
                  <a:txBody>
                    <a:bodyPr/>
                    <a:lstStyle/>
                    <a:p>
                      <a:pPr algn="ctr"/>
                      <a:r>
                        <a:rPr lang="es-MX" noProof="0" dirty="0" smtClean="0"/>
                        <a:t>V</a:t>
                      </a:r>
                      <a:endParaRPr lang="es-MX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noProof="0" dirty="0" smtClean="0"/>
                        <a:t>F</a:t>
                      </a:r>
                      <a:endParaRPr lang="es-MX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noProof="0" dirty="0" smtClean="0"/>
                        <a:t>V</a:t>
                      </a:r>
                      <a:endParaRPr lang="es-MX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94174">
                <a:tc>
                  <a:txBody>
                    <a:bodyPr/>
                    <a:lstStyle/>
                    <a:p>
                      <a:pPr algn="ctr"/>
                      <a:r>
                        <a:rPr lang="es-MX" noProof="0" dirty="0" smtClean="0"/>
                        <a:t>V</a:t>
                      </a:r>
                      <a:endParaRPr lang="es-MX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noProof="0" dirty="0" smtClean="0"/>
                        <a:t>V</a:t>
                      </a:r>
                      <a:endParaRPr lang="es-MX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noProof="0" dirty="0" smtClean="0"/>
                        <a:t>F</a:t>
                      </a:r>
                      <a:endParaRPr lang="es-MX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13" name="CuadroTexto 12"/>
          <p:cNvSpPr txBox="1"/>
          <p:nvPr/>
        </p:nvSpPr>
        <p:spPr>
          <a:xfrm>
            <a:off x="1898696" y="1414762"/>
            <a:ext cx="8659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 smtClean="0">
                <a:solidFill>
                  <a:srgbClr val="FF0000"/>
                </a:solidFill>
              </a:rPr>
              <a:t>AND</a:t>
            </a:r>
            <a:endParaRPr lang="es-MX" sz="2800" dirty="0"/>
          </a:p>
        </p:txBody>
      </p:sp>
      <p:sp>
        <p:nvSpPr>
          <p:cNvPr id="14" name="CuadroTexto 13"/>
          <p:cNvSpPr txBox="1"/>
          <p:nvPr/>
        </p:nvSpPr>
        <p:spPr>
          <a:xfrm>
            <a:off x="6067393" y="1414762"/>
            <a:ext cx="6286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 smtClean="0">
                <a:solidFill>
                  <a:srgbClr val="FF0000"/>
                </a:solidFill>
              </a:rPr>
              <a:t>OR</a:t>
            </a:r>
            <a:endParaRPr lang="es-MX" sz="2800" dirty="0"/>
          </a:p>
        </p:txBody>
      </p:sp>
      <p:sp>
        <p:nvSpPr>
          <p:cNvPr id="15" name="CuadroTexto 14"/>
          <p:cNvSpPr txBox="1"/>
          <p:nvPr/>
        </p:nvSpPr>
        <p:spPr>
          <a:xfrm>
            <a:off x="1898695" y="4130612"/>
            <a:ext cx="8340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 smtClean="0">
                <a:solidFill>
                  <a:srgbClr val="FF0000"/>
                </a:solidFill>
              </a:rPr>
              <a:t>NOT</a:t>
            </a:r>
            <a:endParaRPr lang="es-MX" sz="2800" dirty="0"/>
          </a:p>
        </p:txBody>
      </p:sp>
      <p:sp>
        <p:nvSpPr>
          <p:cNvPr id="16" name="CuadroTexto 15"/>
          <p:cNvSpPr txBox="1"/>
          <p:nvPr/>
        </p:nvSpPr>
        <p:spPr>
          <a:xfrm>
            <a:off x="5925682" y="3794023"/>
            <a:ext cx="8136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 smtClean="0">
                <a:solidFill>
                  <a:srgbClr val="FF0000"/>
                </a:solidFill>
              </a:rPr>
              <a:t>XOR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2757598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591" t="31735" r="11568" b="34155"/>
          <a:stretch/>
        </p:blipFill>
        <p:spPr>
          <a:xfrm>
            <a:off x="6214382" y="3911211"/>
            <a:ext cx="2421924" cy="11244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Bloque Lógico en tres simples pasos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b="1" dirty="0" smtClean="0">
                <a:solidFill>
                  <a:srgbClr val="FF0000"/>
                </a:solidFill>
              </a:rPr>
              <a:t>DESAFIO: </a:t>
            </a:r>
            <a:r>
              <a:rPr lang="es-MX" dirty="0" smtClean="0"/>
              <a:t>Conduzca un robot hacia delante hasta que el Sensor Táctil sea presionado o el Sensor de Color detecte color Negro.</a:t>
            </a:r>
          </a:p>
          <a:p>
            <a:r>
              <a:rPr lang="es-MX" b="1" dirty="0" smtClean="0"/>
              <a:t>PASO 1:</a:t>
            </a:r>
            <a:r>
              <a:rPr lang="es-MX" dirty="0" smtClean="0"/>
              <a:t> Encienda los motores</a:t>
            </a:r>
          </a:p>
          <a:p>
            <a:r>
              <a:rPr lang="es-MX" b="1" dirty="0" smtClean="0"/>
              <a:t>PASO 2: </a:t>
            </a:r>
            <a:r>
              <a:rPr lang="es-MX" dirty="0" smtClean="0"/>
              <a:t>Agregue los bloques Lógico y de Sensor</a:t>
            </a:r>
          </a:p>
          <a:p>
            <a:pPr lvl="1"/>
            <a:r>
              <a:rPr lang="es-MX" dirty="0" smtClean="0"/>
              <a:t>A. Configure el Bloque Lógico en modo OR</a:t>
            </a:r>
          </a:p>
          <a:p>
            <a:pPr lvl="1"/>
            <a:r>
              <a:rPr lang="es-MX" dirty="0" smtClean="0"/>
              <a:t>B. Conecte las entradas: Ponga </a:t>
            </a:r>
            <a:r>
              <a:rPr lang="es-MX" dirty="0"/>
              <a:t>un sensor </a:t>
            </a:r>
            <a:r>
              <a:rPr lang="es-MX" dirty="0" smtClean="0"/>
              <a:t>de color y un sensor táctil y conéctelos en las entradas del Bloque de Operaciones Lógicas</a:t>
            </a:r>
          </a:p>
          <a:p>
            <a:r>
              <a:rPr lang="es-MX" b="1" dirty="0" smtClean="0"/>
              <a:t>PASO 3: </a:t>
            </a:r>
            <a:r>
              <a:rPr lang="es-MX" dirty="0" smtClean="0"/>
              <a:t>Agregue un Bucle: </a:t>
            </a:r>
          </a:p>
          <a:p>
            <a:pPr lvl="1"/>
            <a:r>
              <a:rPr lang="es-MX" dirty="0" smtClean="0"/>
              <a:t>Coloque los bloques Lógico y de Sensor en un Bucle</a:t>
            </a:r>
          </a:p>
          <a:p>
            <a:pPr lvl="1"/>
            <a:r>
              <a:rPr lang="es-MX" dirty="0" smtClean="0"/>
              <a:t>Seleccione la condición Lógica para el bucle. Conecte </a:t>
            </a:r>
            <a:br>
              <a:rPr lang="es-MX" dirty="0" smtClean="0"/>
            </a:br>
            <a:r>
              <a:rPr lang="es-MX" dirty="0" smtClean="0"/>
              <a:t>la salida del bloque Lógico a la condición</a:t>
            </a:r>
          </a:p>
          <a:p>
            <a:pPr lvl="1"/>
            <a:r>
              <a:rPr lang="es-MX" dirty="0" smtClean="0"/>
              <a:t>Si el resultado del </a:t>
            </a:r>
            <a:r>
              <a:rPr lang="es-MX" b="1" dirty="0"/>
              <a:t>PASO </a:t>
            </a:r>
            <a:r>
              <a:rPr lang="es-MX" b="1" dirty="0" smtClean="0"/>
              <a:t>2 </a:t>
            </a:r>
            <a:r>
              <a:rPr lang="es-MX" dirty="0" smtClean="0"/>
              <a:t>es Verdadero , el bucle deberá terminar y detendrá los motores</a:t>
            </a:r>
          </a:p>
          <a:p>
            <a:endParaRPr lang="es-MX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6</a:t>
            </a:fld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7525265" y="4633782"/>
            <a:ext cx="45719" cy="6178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4" name="Rounded Rectangle 13"/>
          <p:cNvSpPr/>
          <p:nvPr/>
        </p:nvSpPr>
        <p:spPr>
          <a:xfrm>
            <a:off x="7288632" y="4386646"/>
            <a:ext cx="1262244" cy="587246"/>
          </a:xfrm>
          <a:prstGeom prst="round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39176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Solución del Desafío </a:t>
            </a:r>
            <a:endParaRPr lang="es-MX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7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874" y="1845321"/>
            <a:ext cx="8699157" cy="329661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568411" y="1550131"/>
            <a:ext cx="976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PASO 1</a:t>
            </a:r>
            <a:endParaRPr lang="es-MX" dirty="0"/>
          </a:p>
        </p:txBody>
      </p:sp>
      <p:sp>
        <p:nvSpPr>
          <p:cNvPr id="10" name="TextBox 9"/>
          <p:cNvSpPr txBox="1"/>
          <p:nvPr/>
        </p:nvSpPr>
        <p:spPr>
          <a:xfrm>
            <a:off x="4279151" y="2606870"/>
            <a:ext cx="976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PASO 2</a:t>
            </a:r>
            <a:endParaRPr lang="es-MX" dirty="0"/>
          </a:p>
        </p:txBody>
      </p:sp>
      <p:sp>
        <p:nvSpPr>
          <p:cNvPr id="11" name="TextBox 10"/>
          <p:cNvSpPr txBox="1"/>
          <p:nvPr/>
        </p:nvSpPr>
        <p:spPr>
          <a:xfrm>
            <a:off x="6744327" y="2606870"/>
            <a:ext cx="976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PASO 3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83060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Créditos</a:t>
            </a:r>
            <a:endParaRPr lang="es-MX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7874" y="1505616"/>
            <a:ext cx="8820592" cy="4654528"/>
          </a:xfrm>
        </p:spPr>
        <p:txBody>
          <a:bodyPr/>
          <a:lstStyle/>
          <a:p>
            <a:r>
              <a:rPr lang="es-MX" dirty="0"/>
              <a:t>Este tutorial fue creado por Sanjay Seshan y Arvind Seshan</a:t>
            </a:r>
          </a:p>
          <a:p>
            <a:r>
              <a:rPr lang="es-MX" dirty="0"/>
              <a:t>Mas lecciones disponibles en </a:t>
            </a:r>
            <a:r>
              <a:rPr lang="es-MX" dirty="0" smtClean="0">
                <a:hlinkClick r:id="rId3"/>
              </a:rPr>
              <a:t>www.ev3lessons.com</a:t>
            </a:r>
            <a:r>
              <a:rPr lang="es-MX" dirty="0"/>
              <a:t/>
            </a:r>
            <a:br>
              <a:rPr lang="es-MX" dirty="0"/>
            </a:br>
            <a:endParaRPr lang="es-MX" dirty="0"/>
          </a:p>
          <a:p>
            <a:pPr marL="0" indent="0">
              <a:buNone/>
            </a:pPr>
            <a:r>
              <a:rPr lang="es-MX" dirty="0" smtClean="0"/>
              <a:t>  Traducido </a:t>
            </a:r>
            <a:r>
              <a:rPr lang="es-MX" dirty="0"/>
              <a:t>por David Daniel Galván </a:t>
            </a:r>
            <a:r>
              <a:rPr lang="es-MX" dirty="0" smtClean="0"/>
              <a:t>Medrano</a:t>
            </a:r>
          </a:p>
          <a:p>
            <a:pPr marL="0" indent="0">
              <a:buNone/>
            </a:pPr>
            <a:r>
              <a:rPr lang="es-MX" dirty="0"/>
              <a:t/>
            </a:r>
            <a:br>
              <a:rPr lang="es-MX" dirty="0"/>
            </a:br>
            <a:r>
              <a:rPr lang="es-MX" dirty="0" smtClean="0"/>
              <a:t>  Las Tablas de Funciones Lógicas fueron añadidas </a:t>
            </a:r>
            <a:r>
              <a:rPr lang="es-MX" dirty="0"/>
              <a:t>por David Daniel Galván </a:t>
            </a:r>
            <a:r>
              <a:rPr lang="es-MX" dirty="0" smtClean="0"/>
              <a:t>Medrano</a:t>
            </a:r>
            <a:br>
              <a:rPr lang="es-MX" dirty="0" smtClean="0"/>
            </a:br>
            <a:r>
              <a:rPr lang="es-MX" dirty="0" smtClean="0"/>
              <a:t>  como un complemento y requiere revisión de los Autores de </a:t>
            </a:r>
            <a:r>
              <a:rPr lang="es-MX" dirty="0" smtClean="0">
                <a:hlinkClick r:id="rId3"/>
              </a:rPr>
              <a:t>Ev3lessons</a:t>
            </a:r>
            <a:endParaRPr lang="es-MX" dirty="0" smtClean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2016 EV3Lessons.com, Last edit 7/06/2016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8</a:t>
            </a:fld>
            <a:endParaRPr lang="en-US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69605" y="5069850"/>
            <a:ext cx="7913347" cy="923330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This work is licensed under a 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Creative Commons Attribution-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NonCommercial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-</a:t>
            </a:r>
            <a:r>
              <a:rPr kumimoji="0" lang="en-US" altLang="en-US" sz="2000" b="0" i="0" u="none" strike="noStrike" cap="none" normalizeH="0" baseline="0" dirty="0" err="1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ShareAlike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 4.0 International License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  <p:pic>
        <p:nvPicPr>
          <p:cNvPr id="6" name="Picture 2" descr="Creative Commons License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0803" y="4158607"/>
            <a:ext cx="2161449" cy="761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1110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intermediatev2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rmediatev2" id="{63F5E447-E8B5-4335-8726-12777BA731C5}" vid="{7C754D33-5435-4000-AB94-F54A58B2A981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8295</TotalTime>
  <Words>392</Words>
  <Application>Microsoft Macintosh PowerPoint</Application>
  <PresentationFormat>On-screen Show (4:3)</PresentationFormat>
  <Paragraphs>124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Calibri</vt:lpstr>
      <vt:lpstr>Calibri Light</vt:lpstr>
      <vt:lpstr>Helvetica Neue</vt:lpstr>
      <vt:lpstr>Arial</vt:lpstr>
      <vt:lpstr>Retrospect</vt:lpstr>
      <vt:lpstr>intermediatev2</vt:lpstr>
      <vt:lpstr>LECCIONES DE  PROGRAMACION INTERMEDIAS</vt:lpstr>
      <vt:lpstr>Objetivos</vt:lpstr>
      <vt:lpstr>Bloque Operaciones Lógicas</vt:lpstr>
      <vt:lpstr>Modos del Bloque Lógico </vt:lpstr>
      <vt:lpstr>Tabla de Funciones Lógicas</vt:lpstr>
      <vt:lpstr>Bloque Lógico en tres simples pasos</vt:lpstr>
      <vt:lpstr>Solución del Desafío </vt:lpstr>
      <vt:lpstr>Créditos</vt:lpstr>
    </vt:vector>
  </TitlesOfParts>
  <Company/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Ramping Up Speed</dc:title>
  <dc:creator>Sanjay Seshan</dc:creator>
  <cp:lastModifiedBy>Srinivasan Seshan</cp:lastModifiedBy>
  <cp:revision>87</cp:revision>
  <dcterms:created xsi:type="dcterms:W3CDTF">2014-10-28T21:59:38Z</dcterms:created>
  <dcterms:modified xsi:type="dcterms:W3CDTF">2017-02-10T22:53:13Z</dcterms:modified>
</cp:coreProperties>
</file>