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8" r:id="rId2"/>
    <p:sldId id="290" r:id="rId3"/>
    <p:sldId id="283" r:id="rId4"/>
    <p:sldId id="284" r:id="rId5"/>
    <p:sldId id="285" r:id="rId6"/>
    <p:sldId id="286" r:id="rId7"/>
    <p:sldId id="287" r:id="rId8"/>
    <p:sldId id="288" r:id="rId9"/>
    <p:sldId id="289" r:id="rId10"/>
    <p:sldId id="291" r:id="rId11"/>
    <p:sldId id="274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67" autoAdjust="0"/>
    <p:restoredTop sz="94660"/>
  </p:normalViewPr>
  <p:slideViewPr>
    <p:cSldViewPr snapToGrid="0" snapToObjects="1">
      <p:cViewPr varScale="1">
        <p:scale>
          <a:sx n="90" d="100"/>
          <a:sy n="90" d="100"/>
        </p:scale>
        <p:origin x="60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54B44E-40A3-0E46-B16A-9BF1250A248B}" type="datetimeFigureOut">
              <a:rPr lang="en-US" smtClean="0"/>
              <a:pPr/>
              <a:t>7/16/2015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DF1604-CF25-2840-A4A3-96CDE3604995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35781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6AD16C-2DB4-6642-BAD4-9ED973A087A0}" type="datetimeFigureOut">
              <a:rPr lang="en-US" smtClean="0"/>
              <a:pPr/>
              <a:t>7/16/2015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5BF589-3978-3C45-966B-D7B7A71F2A02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84166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5BF589-3978-3C45-966B-D7B7A71F2A02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0905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5BF589-3978-3C45-966B-D7B7A71F2A02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2237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5BF589-3978-3C45-966B-D7B7A71F2A02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5079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27739-151B-D346-B713-F9BE93463708}" type="datetime1">
              <a:rPr lang="en-US" smtClean="0"/>
              <a:pPr/>
              <a:t>7/16/2015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 EV3Lessons.com, Last edit 4/9/2015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4163" y="444728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8" name="Group 16"/>
          <p:cNvGrpSpPr/>
          <p:nvPr/>
        </p:nvGrpSpPr>
        <p:grpSpPr>
          <a:xfrm>
            <a:off x="284163" y="1906542"/>
            <a:ext cx="8576373" cy="137411"/>
            <a:chOff x="284163" y="1759424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21341" y="449005"/>
            <a:ext cx="7808976" cy="1088136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marL="0" algn="l" defTabSz="914400" rtl="0" eaLnBrk="1" latinLnBrk="0" hangingPunct="1">
              <a:lnSpc>
                <a:spcPts val="4600"/>
              </a:lnSpc>
              <a:spcBef>
                <a:spcPct val="0"/>
              </a:spcBef>
              <a:buNone/>
              <a:defRPr sz="4200" kern="1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Advanced Programming Lesson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6205" y="1532427"/>
            <a:ext cx="7754112" cy="48463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13" name="Rectangle 12"/>
          <p:cNvSpPr/>
          <p:nvPr/>
        </p:nvSpPr>
        <p:spPr>
          <a:xfrm>
            <a:off x="284163" y="6227064"/>
            <a:ext cx="8574087" cy="173736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8941" y="1298762"/>
            <a:ext cx="4069080" cy="1162050"/>
          </a:xfrm>
          <a:noFill/>
        </p:spPr>
        <p:txBody>
          <a:bodyPr anchor="b">
            <a:noAutofit/>
          </a:bodyPr>
          <a:lstStyle>
            <a:lvl1pPr algn="ctr">
              <a:defRPr sz="3200" b="1"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3567" y="914400"/>
            <a:ext cx="4069080" cy="521176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68941" y="2456329"/>
            <a:ext cx="4069080" cy="318247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880C8-A25D-4B49-9B58-8039CF8D0B13}" type="datetime1">
              <a:rPr lang="en-US" smtClean="0"/>
              <a:pPr/>
              <a:t>7/16/2015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 EV3Lessons.com, Last edit 4/9/2015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‹nr.›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284163" y="452718"/>
            <a:ext cx="8576373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4163" y="4801575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3071" y="4800600"/>
            <a:ext cx="8360242" cy="566738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b="0" i="0" kern="1200" cap="none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4163" y="457199"/>
            <a:ext cx="8577072" cy="435254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099" y="5367338"/>
            <a:ext cx="8304213" cy="804862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135CC-D3CF-F448-974C-85B7EAC15060}" type="datetime1">
              <a:rPr lang="en-US" smtClean="0"/>
              <a:pPr/>
              <a:t>7/16/2015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 EV3Lessons.com, Last edit 4/9/2015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8"/>
          <p:cNvGrpSpPr/>
          <p:nvPr/>
        </p:nvGrpSpPr>
        <p:grpSpPr>
          <a:xfrm>
            <a:off x="284163" y="4280647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3071" y="4778189"/>
            <a:ext cx="8360242" cy="566738"/>
          </a:xfrm>
          <a:noFill/>
        </p:spPr>
        <p:txBody>
          <a:bodyPr anchor="b">
            <a:normAutofit/>
          </a:bodyPr>
          <a:lstStyle>
            <a:lvl1pPr algn="l">
              <a:defRPr sz="2800" b="0"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4163" y="457200"/>
            <a:ext cx="8577072" cy="382219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099" y="5344927"/>
            <a:ext cx="8304213" cy="804862"/>
          </a:xfrm>
          <a:noFill/>
        </p:spPr>
        <p:txBody>
          <a:bodyPr/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8E50E-4B01-5342-AAEE-43F634B00956}" type="datetime1">
              <a:rPr lang="en-US" smtClean="0"/>
              <a:pPr/>
              <a:t>7/16/2015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 EV3Lessons.com, Last edit 4/9/2015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, Picture,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0" y="914400"/>
            <a:ext cx="5195047" cy="521176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3BF10-E5D3-B844-A971-5662EC58E5FA}" type="datetime1">
              <a:rPr lang="en-US" smtClean="0"/>
              <a:pPr/>
              <a:t>7/16/2015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 EV3Lessons.com, Last edit 4/9/2015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284163" y="4267200"/>
            <a:ext cx="2743200" cy="2120153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101" y="4953001"/>
            <a:ext cx="2472017" cy="1246094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0764" y="4419600"/>
            <a:ext cx="2475395" cy="510988"/>
          </a:xfrm>
          <a:noFill/>
        </p:spPr>
        <p:txBody>
          <a:bodyPr anchor="b">
            <a:normAutofit/>
          </a:bodyPr>
          <a:lstStyle>
            <a:lvl1pPr algn="l">
              <a:defRPr sz="2000"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284164" y="594360"/>
            <a:ext cx="2743200" cy="367588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grpSp>
        <p:nvGrpSpPr>
          <p:cNvPr id="8" name="Group 14"/>
          <p:cNvGrpSpPr/>
          <p:nvPr/>
        </p:nvGrpSpPr>
        <p:grpSpPr>
          <a:xfrm>
            <a:off x="284163" y="461682"/>
            <a:ext cx="8576373" cy="137411"/>
            <a:chOff x="284163" y="1759424"/>
            <a:chExt cx="8576373" cy="137411"/>
          </a:xfrm>
        </p:grpSpPr>
        <p:sp>
          <p:nvSpPr>
            <p:cNvPr id="16" name="Rectangle 15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021013" y="4801575"/>
            <a:ext cx="583723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31661" y="4800600"/>
            <a:ext cx="5691651" cy="566738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b="0" i="0" kern="1200" cap="none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21014" y="457199"/>
            <a:ext cx="5833872" cy="4352544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69805" y="5367338"/>
            <a:ext cx="5653507" cy="804862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FED16-C6B5-9047-B121-942FB4D6A11E}" type="datetime1">
              <a:rPr lang="en-US" smtClean="0"/>
              <a:pPr/>
              <a:t>7/16/2015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 EV3Lessons.com, Last edit 4/9/2015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13" name="Picture Placeholder 2"/>
          <p:cNvSpPr>
            <a:spLocks noGrp="1"/>
          </p:cNvSpPr>
          <p:nvPr>
            <p:ph type="pic" idx="13"/>
          </p:nvPr>
        </p:nvSpPr>
        <p:spPr>
          <a:xfrm>
            <a:off x="284164" y="457200"/>
            <a:ext cx="2736850" cy="2907792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2"/>
          <p:cNvSpPr>
            <a:spLocks noGrp="1"/>
          </p:cNvSpPr>
          <p:nvPr>
            <p:ph type="pic" idx="14"/>
          </p:nvPr>
        </p:nvSpPr>
        <p:spPr>
          <a:xfrm>
            <a:off x="284164" y="3364992"/>
            <a:ext cx="2736850" cy="2898648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8" name="Group 7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4163" y="2133600"/>
            <a:ext cx="8574087" cy="40132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ECB69-A21E-B645-918D-F4DE51F44A43}" type="datetime1">
              <a:rPr lang="en-US" smtClean="0"/>
              <a:pPr/>
              <a:t>7/16/2015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 EV3Lessons.com, Last edit 4/9/2015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5313882" y="2857535"/>
            <a:ext cx="5934615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95124" y="473075"/>
            <a:ext cx="969264" cy="5921375"/>
          </a:xfrm>
        </p:spPr>
        <p:txBody>
          <a:bodyPr vert="eaVert"/>
          <a:lstStyle>
            <a:lvl1pPr algn="l">
              <a:defRPr sz="3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4163" y="457200"/>
            <a:ext cx="6497637" cy="5937250"/>
          </a:xfrm>
        </p:spPr>
        <p:txBody>
          <a:bodyPr vert="eaVert"/>
          <a:lstStyle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6D9D5-67B2-D241-AC86-521B4A5982B7}" type="datetime1">
              <a:rPr lang="en-US" smtClean="0"/>
              <a:pPr/>
              <a:t>7/16/2015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 EV3Lessons.com, Last edit 4/9/2015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pPr/>
              <a:t>‹nr.›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 rot="5400000">
            <a:off x="4658724" y="3355723"/>
            <a:ext cx="5934456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8" name="Group 7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6ACCE-FA0B-6F4C-90C2-9946D1DB8FD8}" type="datetime1">
              <a:rPr lang="en-US" smtClean="0"/>
              <a:pPr/>
              <a:t>7/16/2015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 EV3Lessons.com, Last edit 4/9/2015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284163" y="444728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BAAA-B7A6-3E4B-8C56-CBB583232FF9}" type="datetime1">
              <a:rPr lang="en-US" smtClean="0"/>
              <a:pPr/>
              <a:t>7/16/2015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 EV3Lessons.com, Last edit 4/9/2015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284162" y="2017058"/>
            <a:ext cx="8574087" cy="4377391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2420" y="1532965"/>
            <a:ext cx="7754284" cy="484094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grpSp>
        <p:nvGrpSpPr>
          <p:cNvPr id="7" name="Group 16"/>
          <p:cNvGrpSpPr/>
          <p:nvPr/>
        </p:nvGrpSpPr>
        <p:grpSpPr>
          <a:xfrm>
            <a:off x="284163" y="1906542"/>
            <a:ext cx="8576373" cy="137411"/>
            <a:chOff x="284163" y="1759424"/>
            <a:chExt cx="8576373" cy="137411"/>
          </a:xfrm>
        </p:grpSpPr>
        <p:sp>
          <p:nvSpPr>
            <p:cNvPr id="11" name="Rectangle 10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8633" y="444728"/>
            <a:ext cx="7810967" cy="1088237"/>
          </a:xfrm>
          <a:noFill/>
        </p:spPr>
        <p:txBody>
          <a:bodyPr bIns="45720" anchor="b" anchorCtr="0">
            <a:normAutofit/>
          </a:bodyPr>
          <a:lstStyle>
            <a:lvl1pPr algn="l">
              <a:lnSpc>
                <a:spcPts val="4600"/>
              </a:lnSpc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4163" y="4801575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8230889" y="4801575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>
                <a:solidFill>
                  <a:schemeClr val="bg1"/>
                </a:solidFill>
                <a:sym typeface="Wingdings"/>
              </a:rPr>
              <a:t></a:t>
            </a:r>
            <a:endParaRPr sz="36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9768" y="4814125"/>
            <a:ext cx="7772400" cy="1051560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200" b="0" i="0" kern="1200" cap="none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5488" y="5861304"/>
            <a:ext cx="7735824" cy="402336"/>
          </a:xfrm>
        </p:spPr>
        <p:txBody>
          <a:bodyPr vert="horz" lIns="91440" tIns="45720" rIns="91440" bIns="45720" rtlCol="0"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C4F02-B784-8148-B77E-41CDBD329E20}" type="datetime1">
              <a:rPr lang="en-US" smtClean="0"/>
              <a:pPr/>
              <a:t>7/16/2015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 EV3Lessons.com, Last edit 4/9/2015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284162" y="443754"/>
            <a:ext cx="8574087" cy="4370293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4D733-C8B9-5D44-92F8-4144A81CD44F}" type="datetime1">
              <a:rPr lang="en-US" smtClean="0"/>
              <a:pPr/>
              <a:t>7/16/2015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4163" y="4801575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8230889" y="4801575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>
                <a:solidFill>
                  <a:schemeClr val="bg1"/>
                </a:solidFill>
                <a:sym typeface="Wingdings"/>
              </a:rPr>
              <a:t></a:t>
            </a:r>
            <a:endParaRPr sz="36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0306" y="4814047"/>
            <a:ext cx="7772400" cy="1048871"/>
          </a:xfrm>
          <a:noFill/>
        </p:spPr>
        <p:txBody>
          <a:bodyPr anchor="b" anchorCtr="0">
            <a:normAutofit/>
          </a:bodyPr>
          <a:lstStyle>
            <a:lvl1pPr algn="l">
              <a:defRPr sz="4200" b="0" i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0647" y="5862918"/>
            <a:ext cx="7732059" cy="403412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9" name="Group 8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3412" y="2151063"/>
            <a:ext cx="393192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78188" y="2151063"/>
            <a:ext cx="393192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959B3-57F9-7548-8139-6ECD6B121118}" type="datetime1">
              <a:rPr lang="en-US" smtClean="0"/>
              <a:pPr/>
              <a:t>7/16/2015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11" name="Group 10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12" name="Rectangle 11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3412" y="1735138"/>
            <a:ext cx="3931920" cy="833250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None/>
              <a:defRPr sz="26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3412" y="2590800"/>
            <a:ext cx="3931920" cy="35353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79495" y="1735138"/>
            <a:ext cx="3931920" cy="833250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None/>
              <a:defRPr sz="26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79495" y="2590800"/>
            <a:ext cx="3931920" cy="35353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FED5C-D759-6E42-B05E-072BCFCA1FBC}" type="datetime1">
              <a:rPr lang="en-US" smtClean="0"/>
              <a:pPr/>
              <a:t>7/16/2015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 EV3Lessons.com, Last edit 4/9/2015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7" name="Group 6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8" name="Rectangle 7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ectangle 8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4C3B6-BD2D-B44D-8134-913F96550191}" type="datetime1">
              <a:rPr lang="en-US" smtClean="0"/>
              <a:pPr/>
              <a:t>7/16/2015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 EV3Lessons.com, Last edit 4/9/2015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A4830-A217-2C4A-A75B-DFB68F2E875F}" type="datetime1">
              <a:rPr lang="en-US" smtClean="0"/>
              <a:pPr/>
              <a:t>7/16/2015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 EV3Lessons.com, Last edit 4/9/2015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pPr/>
              <a:t>‹nr.›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284163" y="452718"/>
            <a:ext cx="8576373" cy="137411"/>
            <a:chOff x="284163" y="1577847"/>
            <a:chExt cx="8576373" cy="137411"/>
          </a:xfrm>
        </p:grpSpPr>
        <p:sp>
          <p:nvSpPr>
            <p:cNvPr id="6" name="Rectangle 5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7" name="Rectangle 6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8" name="Rectangle 7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81503" y="2133600"/>
            <a:ext cx="7076747" cy="3992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4936" y="643703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5F458818-5C58-504C-96C2-18D4B9EBA580}" type="datetime1">
              <a:rPr lang="en-US" smtClean="0"/>
              <a:pPr/>
              <a:t>7/16/2015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9698" y="6437032"/>
            <a:ext cx="612490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en-US" smtClean="0"/>
              <a:t>© 2015 EV3Lessons.com, Last edit 4/9/2015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6459" y="167347"/>
            <a:ext cx="630621" cy="359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4382A7F7-08BF-4252-8141-63FB96055BBB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4163" y="630382"/>
            <a:ext cx="8574087" cy="967840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timing>
    <p:tnLst>
      <p:par>
        <p:cTn id="1" dur="indefinite" restart="never" nodeType="tmRoot"/>
      </p:par>
    </p:tnLst>
  </p:timing>
  <p:hf hdr="0" dt="0"/>
  <p:txStyles>
    <p:titleStyle>
      <a:lvl1pPr algn="r" defTabSz="914400" rtl="0" eaLnBrk="1" latinLnBrk="0" hangingPunct="1">
        <a:spcBef>
          <a:spcPct val="0"/>
        </a:spcBef>
        <a:buNone/>
        <a:defRPr sz="42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454025" indent="-454025" algn="l" defTabSz="914400" rtl="0" eaLnBrk="1" latinLnBrk="0" hangingPunct="1">
        <a:spcBef>
          <a:spcPts val="20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260475" indent="-346075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600200" indent="-339725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939925" indent="-3317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290763" indent="-344488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2625725" indent="-3444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970213" indent="-344488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3313113" indent="-3444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lang="en-US" sz="1800" kern="1200" dirty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team@droidsrobotics.org" TargetMode="External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creativecommons.org/licenses/by-nc-sa/4.0/" TargetMode="External"/><Relationship Id="rId5" Type="http://schemas.openxmlformats.org/officeDocument/2006/relationships/hyperlink" Target="http://www.ev3lessons.com" TargetMode="External"/><Relationship Id="rId4" Type="http://schemas.openxmlformats.org/officeDocument/2006/relationships/hyperlink" Target="mailto:frank.levine@gmail.com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Placeholder 5" descr="Droidslogo2.png"/>
          <p:cNvPicPr>
            <a:picLocks noGrp="1" noChangeAspect="1"/>
          </p:cNvPicPr>
          <p:nvPr>
            <p:ph type="pic" sz="quarter" idx="13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27" b="2627"/>
          <a:stretch>
            <a:fillRect/>
          </a:stretch>
        </p:blipFill>
        <p:spPr>
          <a:xfrm>
            <a:off x="247673" y="5252598"/>
            <a:ext cx="1209338" cy="1145791"/>
          </a:xfrm>
        </p:spPr>
      </p:pic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576397" y="5252598"/>
            <a:ext cx="3749229" cy="484094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Door Droids Robotics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9698" y="2974369"/>
            <a:ext cx="7810967" cy="1088237"/>
          </a:xfrm>
        </p:spPr>
        <p:txBody>
          <a:bodyPr>
            <a:normAutofit fontScale="90000"/>
          </a:bodyPr>
          <a:lstStyle/>
          <a:p>
            <a:r>
              <a:rPr lang="nl-NL" sz="6600" dirty="0" smtClean="0">
                <a:solidFill>
                  <a:srgbClr val="FF0000"/>
                </a:solidFill>
              </a:rPr>
              <a:t>Parallelle</a:t>
            </a:r>
            <a:r>
              <a:rPr lang="en-US" sz="6600" dirty="0" smtClean="0">
                <a:solidFill>
                  <a:srgbClr val="FF0000"/>
                </a:solidFill>
              </a:rPr>
              <a:t> </a:t>
            </a:r>
            <a:r>
              <a:rPr lang="en-US" sz="6600" dirty="0" err="1" smtClean="0">
                <a:solidFill>
                  <a:srgbClr val="FF0000"/>
                </a:solidFill>
              </a:rPr>
              <a:t>Balken</a:t>
            </a:r>
            <a:r>
              <a:rPr lang="en-US" sz="6600" dirty="0" smtClean="0">
                <a:solidFill>
                  <a:srgbClr val="FF0000"/>
                </a:solidFill>
              </a:rPr>
              <a:t> </a:t>
            </a:r>
            <a:r>
              <a:rPr lang="nl-NL" sz="6600" dirty="0" smtClean="0">
                <a:solidFill>
                  <a:srgbClr val="FF0000"/>
                </a:solidFill>
              </a:rPr>
              <a:t>Synchronisatie</a:t>
            </a:r>
            <a:endParaRPr lang="nl-NL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9321" y="353342"/>
            <a:ext cx="775428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chemeClr val="bg1"/>
                </a:solidFill>
              </a:rPr>
              <a:t>GEAVANCEERDE EV3 PROGRAMEER LESSEN</a:t>
            </a:r>
            <a:endParaRPr lang="en-US" sz="4800" dirty="0">
              <a:solidFill>
                <a:schemeClr val="bg1"/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 EV3Lessons.com, Last edit 4/9/2015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1</a:t>
            </a:fld>
            <a:endParaRPr lang="en-US"/>
          </a:p>
        </p:txBody>
      </p:sp>
      <p:pic>
        <p:nvPicPr>
          <p:cNvPr id="8" name="Picture 7" descr="EV3Lessons.com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2159" y="5494645"/>
            <a:ext cx="2940317" cy="109211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48421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Discussiepunten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163" y="2133600"/>
            <a:ext cx="8574087" cy="3992563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nl-NL" dirty="0" smtClean="0">
                <a:solidFill>
                  <a:srgbClr val="3366FF"/>
                </a:solidFill>
              </a:rPr>
              <a:t>Wat is het “</a:t>
            </a:r>
            <a:r>
              <a:rPr lang="en-US" dirty="0" err="1" smtClean="0">
                <a:solidFill>
                  <a:srgbClr val="3366FF"/>
                </a:solidFill>
              </a:rPr>
              <a:t>Synchronisatie</a:t>
            </a:r>
            <a:r>
              <a:rPr lang="en-US" dirty="0" smtClean="0">
                <a:solidFill>
                  <a:srgbClr val="3366FF"/>
                </a:solidFill>
              </a:rPr>
              <a:t> </a:t>
            </a:r>
            <a:r>
              <a:rPr lang="en-US" dirty="0" err="1" smtClean="0">
                <a:solidFill>
                  <a:srgbClr val="3366FF"/>
                </a:solidFill>
              </a:rPr>
              <a:t>Probleem</a:t>
            </a:r>
            <a:r>
              <a:rPr lang="en-US" dirty="0" smtClean="0">
                <a:solidFill>
                  <a:srgbClr val="3366FF"/>
                </a:solidFill>
              </a:rPr>
              <a:t>”</a:t>
            </a:r>
            <a:r>
              <a:rPr lang="nl-NL" dirty="0" smtClean="0">
                <a:solidFill>
                  <a:srgbClr val="3366FF"/>
                </a:solidFill>
              </a:rPr>
              <a:t>?</a:t>
            </a:r>
            <a:r>
              <a:rPr lang="nl-NL" dirty="0" smtClean="0">
                <a:solidFill>
                  <a:srgbClr val="FF0000"/>
                </a:solidFill>
              </a:rPr>
              <a:t/>
            </a:r>
            <a:br>
              <a:rPr lang="nl-NL" dirty="0" smtClean="0">
                <a:solidFill>
                  <a:srgbClr val="FF0000"/>
                </a:solidFill>
              </a:rPr>
            </a:br>
            <a:r>
              <a:rPr lang="nl-NL" dirty="0" err="1" smtClean="0">
                <a:solidFill>
                  <a:srgbClr val="FF0000"/>
                </a:solidFill>
              </a:rPr>
              <a:t>Antw</a:t>
            </a:r>
            <a:r>
              <a:rPr lang="nl-NL" dirty="0" smtClean="0">
                <a:solidFill>
                  <a:srgbClr val="FF0000"/>
                </a:solidFill>
              </a:rPr>
              <a:t>.</a:t>
            </a:r>
            <a:r>
              <a:rPr lang="nl-NL" dirty="0" smtClean="0"/>
              <a:t> Als je een programma schrijft met parallelle ketens weet je niet zeker wanneer de twee balken aflopen. Je weet niet of een balk eerder kan eindigen/eindigt dan de andere.</a:t>
            </a:r>
          </a:p>
          <a:p>
            <a:pPr marL="457200" indent="-457200">
              <a:buFont typeface="+mj-lt"/>
              <a:buAutoNum type="arabicPeriod"/>
            </a:pPr>
            <a:r>
              <a:rPr lang="nl-NL" dirty="0" smtClean="0">
                <a:solidFill>
                  <a:srgbClr val="3366FF"/>
                </a:solidFill>
              </a:rPr>
              <a:t>Wat zijn de 4 manieren om dit probleem op te lossen?</a:t>
            </a:r>
            <a:r>
              <a:rPr lang="nl-NL" dirty="0" smtClean="0">
                <a:solidFill>
                  <a:srgbClr val="FF0000"/>
                </a:solidFill>
              </a:rPr>
              <a:t/>
            </a:r>
            <a:br>
              <a:rPr lang="nl-NL" dirty="0" smtClean="0">
                <a:solidFill>
                  <a:srgbClr val="FF0000"/>
                </a:solidFill>
              </a:rPr>
            </a:br>
            <a:r>
              <a:rPr lang="nl-NL" dirty="0" err="1" smtClean="0">
                <a:solidFill>
                  <a:srgbClr val="FF0000"/>
                </a:solidFill>
              </a:rPr>
              <a:t>Antw</a:t>
            </a:r>
            <a:r>
              <a:rPr lang="nl-NL" dirty="0" smtClean="0">
                <a:solidFill>
                  <a:srgbClr val="FF0000"/>
                </a:solidFill>
              </a:rPr>
              <a:t>. </a:t>
            </a:r>
            <a:r>
              <a:rPr lang="nl-NL" dirty="0" smtClean="0"/>
              <a:t>Met het gebruik van Variabelen, </a:t>
            </a:r>
            <a:r>
              <a:rPr lang="nl-NL" dirty="0" err="1" smtClean="0"/>
              <a:t>Data-Draden</a:t>
            </a:r>
            <a:r>
              <a:rPr lang="nl-NL" dirty="0" smtClean="0"/>
              <a:t>, Herhalingen of </a:t>
            </a:r>
            <a:r>
              <a:rPr lang="nl-NL" dirty="0" err="1" smtClean="0"/>
              <a:t>Mijn-Blokken</a:t>
            </a:r>
            <a:r>
              <a:rPr lang="nl-NL" dirty="0" smtClean="0"/>
              <a:t> kan je verzekeren dat beide balken geëindigd zijn voordat je verder gaar met het volgende stuk code.</a:t>
            </a:r>
            <a:endParaRPr lang="nl-NL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2015 EV3Lessons.com, Last edit 4/9/2015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187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>
                <a:latin typeface="+mn-lt"/>
              </a:rPr>
              <a:t>Credits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162" y="1915912"/>
            <a:ext cx="8574087" cy="3581400"/>
          </a:xfrm>
        </p:spPr>
        <p:txBody>
          <a:bodyPr>
            <a:normAutofit/>
          </a:bodyPr>
          <a:lstStyle/>
          <a:p>
            <a:pPr marL="454025" lvl="1" indent="-454025">
              <a:spcBef>
                <a:spcPts val="2000"/>
              </a:spcBef>
              <a:buClr>
                <a:schemeClr val="bg1">
                  <a:lumMod val="65000"/>
                </a:schemeClr>
              </a:buClr>
            </a:pPr>
            <a:r>
              <a:rPr lang="nl-NL" dirty="0" smtClean="0"/>
              <a:t>Deze les is gemaakt door </a:t>
            </a:r>
            <a:r>
              <a:rPr lang="nl-NL" dirty="0" err="1" smtClean="0"/>
              <a:t>Sanjay</a:t>
            </a:r>
            <a:r>
              <a:rPr lang="nl-NL" dirty="0" smtClean="0"/>
              <a:t> </a:t>
            </a:r>
            <a:r>
              <a:rPr lang="nl-NL" dirty="0" err="1" smtClean="0"/>
              <a:t>Seshan</a:t>
            </a:r>
            <a:r>
              <a:rPr lang="nl-NL" dirty="0" smtClean="0"/>
              <a:t> en </a:t>
            </a:r>
            <a:r>
              <a:rPr lang="nl-NL" dirty="0" err="1" smtClean="0"/>
              <a:t>Arvind</a:t>
            </a:r>
            <a:r>
              <a:rPr lang="nl-NL" dirty="0" smtClean="0"/>
              <a:t> </a:t>
            </a:r>
            <a:r>
              <a:rPr lang="nl-NL" dirty="0" err="1" smtClean="0"/>
              <a:t>Seshan</a:t>
            </a:r>
            <a:r>
              <a:rPr lang="nl-NL" dirty="0" smtClean="0"/>
              <a:t> van    </a:t>
            </a:r>
            <a:r>
              <a:rPr lang="nl-NL" dirty="0" err="1" smtClean="0"/>
              <a:t>Droids</a:t>
            </a:r>
            <a:r>
              <a:rPr lang="nl-NL" dirty="0" smtClean="0"/>
              <a:t> </a:t>
            </a:r>
            <a:r>
              <a:rPr lang="nl-NL" dirty="0" err="1" smtClean="0"/>
              <a:t>Robotics</a:t>
            </a:r>
            <a:r>
              <a:rPr lang="nl-NL" dirty="0" smtClean="0"/>
              <a:t> (</a:t>
            </a:r>
            <a:r>
              <a:rPr lang="nl-NL" dirty="0" smtClean="0">
                <a:hlinkClick r:id="rId3"/>
              </a:rPr>
              <a:t>team@droidsrobotics.org</a:t>
            </a:r>
            <a:r>
              <a:rPr lang="nl-NL" dirty="0" smtClean="0"/>
              <a:t>).</a:t>
            </a:r>
          </a:p>
          <a:p>
            <a:pPr marL="454025" lvl="1" indent="-454025">
              <a:spcBef>
                <a:spcPts val="2000"/>
              </a:spcBef>
              <a:buClr>
                <a:schemeClr val="bg1">
                  <a:lumMod val="65000"/>
                </a:schemeClr>
              </a:buClr>
            </a:pPr>
            <a:r>
              <a:rPr lang="nl-NL" dirty="0" smtClean="0"/>
              <a:t>Originele “</a:t>
            </a:r>
            <a:r>
              <a:rPr lang="nl-NL" dirty="0" err="1" smtClean="0"/>
              <a:t>Gyro</a:t>
            </a:r>
            <a:r>
              <a:rPr lang="nl-NL" dirty="0" smtClean="0"/>
              <a:t> Turn Code” (</a:t>
            </a:r>
            <a:r>
              <a:rPr lang="nl-NL" dirty="0" err="1" smtClean="0"/>
              <a:t>Gyro-Draai-Code</a:t>
            </a:r>
            <a:r>
              <a:rPr lang="nl-NL" dirty="0" smtClean="0"/>
              <a:t>) geleverd door de Construction </a:t>
            </a:r>
            <a:r>
              <a:rPr lang="nl-NL" dirty="0" err="1" smtClean="0"/>
              <a:t>Mavericks</a:t>
            </a:r>
            <a:r>
              <a:rPr lang="nl-NL" dirty="0" smtClean="0"/>
              <a:t> (</a:t>
            </a:r>
            <a:r>
              <a:rPr lang="nl-NL" sz="2400" dirty="0" smtClean="0">
                <a:hlinkClick r:id="rId4"/>
              </a:rPr>
              <a:t>frank.levine@gmail.com</a:t>
            </a:r>
            <a:r>
              <a:rPr lang="nl-NL" sz="2400" dirty="0" smtClean="0"/>
              <a:t>)</a:t>
            </a:r>
            <a:endParaRPr lang="nl-NL" dirty="0" smtClean="0"/>
          </a:p>
          <a:p>
            <a:pPr marL="454025" lvl="1" indent="-454025">
              <a:spcBef>
                <a:spcPts val="2000"/>
              </a:spcBef>
              <a:buClr>
                <a:schemeClr val="bg1">
                  <a:lumMod val="65000"/>
                </a:schemeClr>
              </a:buClr>
            </a:pPr>
            <a:r>
              <a:rPr lang="nl-NL" dirty="0" smtClean="0"/>
              <a:t>Meer Lessen bij </a:t>
            </a:r>
            <a:r>
              <a:rPr lang="nl-NL" dirty="0" smtClean="0">
                <a:hlinkClick r:id="rId5"/>
              </a:rPr>
              <a:t>www.ev3lessons.com</a:t>
            </a:r>
            <a:endParaRPr lang="nl-NL" dirty="0" smtClean="0"/>
          </a:p>
          <a:p>
            <a:pPr marL="454025" lvl="1" indent="-454025">
              <a:spcBef>
                <a:spcPts val="2000"/>
              </a:spcBef>
              <a:buClr>
                <a:schemeClr val="bg1">
                  <a:lumMod val="65000"/>
                </a:schemeClr>
              </a:buClr>
            </a:pPr>
            <a:r>
              <a:rPr lang="nl-NL" dirty="0" smtClean="0"/>
              <a:t>Vertaald door </a:t>
            </a:r>
            <a:r>
              <a:rPr lang="nl-NL" dirty="0" err="1" smtClean="0"/>
              <a:t>Maerlant</a:t>
            </a:r>
            <a:r>
              <a:rPr lang="nl-NL" dirty="0" smtClean="0"/>
              <a:t> </a:t>
            </a:r>
            <a:r>
              <a:rPr lang="nl-NL" dirty="0" smtClean="0"/>
              <a:t>Robotica</a:t>
            </a:r>
            <a:endParaRPr lang="nl-NL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2015 EV3Lessons.com, Last edit 4/9/2015 (Translated)</a:t>
            </a:r>
          </a:p>
          <a:p>
            <a:endParaRPr lang="en-US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57199" y="5497312"/>
            <a:ext cx="7913347" cy="923330"/>
          </a:xfrm>
          <a:prstGeom prst="rect">
            <a:avLst/>
          </a:prstGeom>
          <a:solidFill>
            <a:srgbClr val="F5F5F5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</a:rPr>
              <a:t>                         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/>
            </a:r>
            <a:b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This work is licensed under a 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6"/>
              </a:rPr>
              <a:t>Creative Commons Attribution-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6"/>
              </a:rPr>
              <a:t>NonCommercial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6"/>
              </a:rPr>
              <a:t>-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6"/>
              </a:rPr>
              <a:t>ShareAlike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6"/>
              </a:rPr>
              <a:t> 4.0 International License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.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2000" b="0" i="0" u="none" strike="noStrike" cap="none" normalizeH="0" baseline="0" dirty="0" smtClean="0">
              <a:ln>
                <a:noFill/>
              </a:ln>
              <a:solidFill>
                <a:srgbClr val="4374B7"/>
              </a:solidFill>
              <a:effectLst/>
              <a:latin typeface="Helvetica Neue"/>
            </a:endParaRPr>
          </a:p>
        </p:txBody>
      </p:sp>
      <p:pic>
        <p:nvPicPr>
          <p:cNvPr id="6" name="Picture 2" descr="Creative Commons License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1101" y="5011246"/>
            <a:ext cx="2161449" cy="76142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1110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mp:transition xmlns:mp="http://schemas.microsoft.com/office/mac/powerpoint/2008/main"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4208" y="542299"/>
            <a:ext cx="8190347" cy="797468"/>
          </a:xfrm>
          <a:noFill/>
        </p:spPr>
        <p:txBody>
          <a:bodyPr>
            <a:noAutofit/>
          </a:bodyPr>
          <a:lstStyle/>
          <a:p>
            <a:r>
              <a:rPr lang="en-US" sz="3600" dirty="0" err="1" smtClean="0"/>
              <a:t>Lesdoelen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" y="1940363"/>
            <a:ext cx="8506361" cy="3880773"/>
          </a:xfrm>
        </p:spPr>
        <p:txBody>
          <a:bodyPr>
            <a:norm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nl-NL" dirty="0" smtClean="0"/>
              <a:t>Begrijpen wat </a:t>
            </a:r>
            <a:r>
              <a:rPr lang="nl-NL" dirty="0" err="1" smtClean="0"/>
              <a:t>wat</a:t>
            </a:r>
            <a:r>
              <a:rPr lang="nl-NL" dirty="0" smtClean="0"/>
              <a:t> een “synchronisatie </a:t>
            </a:r>
            <a:r>
              <a:rPr lang="nl-NL" dirty="0" smtClean="0"/>
              <a:t>probleem” is als je parallelle </a:t>
            </a:r>
            <a:r>
              <a:rPr lang="nl-NL" dirty="0" smtClean="0"/>
              <a:t>programmeerbalken </a:t>
            </a:r>
            <a:r>
              <a:rPr lang="nl-NL" dirty="0" smtClean="0"/>
              <a:t>gebruikt</a:t>
            </a:r>
          </a:p>
          <a:p>
            <a:pPr marL="342900" indent="-342900">
              <a:buFont typeface="+mj-lt"/>
              <a:buAutoNum type="arabicPeriod"/>
            </a:pPr>
            <a:r>
              <a:rPr lang="nl-NL" dirty="0" smtClean="0"/>
              <a:t>Technieken leren om te verzekeren dat beide balken geëindigd zijn voordat het volgende blok begint  (Variabelen, </a:t>
            </a:r>
            <a:r>
              <a:rPr lang="nl-NL" dirty="0" err="1" smtClean="0"/>
              <a:t>Data-Draden</a:t>
            </a:r>
            <a:r>
              <a:rPr lang="nl-NL" dirty="0" smtClean="0"/>
              <a:t> (</a:t>
            </a:r>
            <a:r>
              <a:rPr lang="nl-NL" dirty="0" err="1" smtClean="0"/>
              <a:t>Data-Wires</a:t>
            </a:r>
            <a:r>
              <a:rPr lang="nl-NL" dirty="0" smtClean="0"/>
              <a:t>), Herhalingen en </a:t>
            </a:r>
            <a:r>
              <a:rPr lang="nl-NL" dirty="0" err="1" smtClean="0"/>
              <a:t>Mijn-Blokken</a:t>
            </a:r>
            <a:r>
              <a:rPr lang="nl-NL" dirty="0" smtClean="0"/>
              <a:t>)</a:t>
            </a:r>
          </a:p>
          <a:p>
            <a:pPr marL="342900" indent="-342900">
              <a:buFont typeface="+mj-lt"/>
              <a:buAutoNum type="arabicPeriod"/>
            </a:pP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Voorkennis: </a:t>
            </a:r>
            <a:r>
              <a:rPr lang="nl-NL" dirty="0" smtClean="0"/>
              <a:t>Lessen gedaan over Parallelle Balken, Data-Draden, Variabelen, Mijn-Blokken met </a:t>
            </a:r>
            <a:r>
              <a:rPr lang="nl-NL" dirty="0" err="1" smtClean="0"/>
              <a:t>Inputs</a:t>
            </a:r>
            <a:r>
              <a:rPr lang="nl-NL" dirty="0" smtClean="0"/>
              <a:t> en </a:t>
            </a:r>
            <a:r>
              <a:rPr lang="nl-NL" dirty="0" err="1" smtClean="0"/>
              <a:t>Outputs</a:t>
            </a:r>
            <a:endParaRPr lang="nl-NL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2015 EV3Lessons.com, Last edit 4/9/2015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8048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4208" y="542299"/>
            <a:ext cx="8190347" cy="797468"/>
          </a:xfrm>
          <a:noFill/>
        </p:spPr>
        <p:txBody>
          <a:bodyPr>
            <a:noAutofit/>
          </a:bodyPr>
          <a:lstStyle/>
          <a:p>
            <a:r>
              <a:rPr lang="en-US" sz="3600" dirty="0" err="1" smtClean="0"/>
              <a:t>Gebruik</a:t>
            </a:r>
            <a:r>
              <a:rPr lang="en-US" sz="3600" dirty="0" smtClean="0"/>
              <a:t> van </a:t>
            </a:r>
            <a:r>
              <a:rPr lang="en-US" sz="3600" dirty="0" err="1" smtClean="0"/>
              <a:t>parallele</a:t>
            </a:r>
            <a:r>
              <a:rPr lang="en-US" sz="3600" dirty="0" smtClean="0"/>
              <a:t> </a:t>
            </a:r>
            <a:r>
              <a:rPr lang="en-US" sz="3600" dirty="0" err="1" smtClean="0"/>
              <a:t>programmeerbalken</a:t>
            </a:r>
            <a:r>
              <a:rPr lang="en-US" sz="3600" dirty="0" smtClean="0"/>
              <a:t> in </a:t>
            </a:r>
            <a:r>
              <a:rPr lang="en-US" sz="3600" dirty="0" err="1" smtClean="0"/>
              <a:t>een</a:t>
            </a:r>
            <a:r>
              <a:rPr lang="en-US" sz="3600" dirty="0" smtClean="0"/>
              <a:t> </a:t>
            </a:r>
            <a:r>
              <a:rPr lang="en-US" sz="3600" dirty="0" err="1" smtClean="0"/>
              <a:t>programma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" y="1940363"/>
            <a:ext cx="8506361" cy="3880773"/>
          </a:xfrm>
        </p:spPr>
        <p:txBody>
          <a:bodyPr>
            <a:normAutofit/>
          </a:bodyPr>
          <a:lstStyle/>
          <a:p>
            <a:r>
              <a:rPr lang="nl-NL" sz="1600" dirty="0" smtClean="0"/>
              <a:t>Parallelle </a:t>
            </a:r>
            <a:r>
              <a:rPr lang="nl-NL" sz="1600" dirty="0" smtClean="0"/>
              <a:t>programmeerbalken </a:t>
            </a:r>
            <a:r>
              <a:rPr lang="nl-NL" sz="1600" dirty="0" smtClean="0"/>
              <a:t>zijn een goed middel om twee dingen tegelijk te doen </a:t>
            </a:r>
          </a:p>
          <a:p>
            <a:pPr lvl="1"/>
            <a:r>
              <a:rPr lang="nl-NL" sz="1600" dirty="0" smtClean="0"/>
              <a:t>Vaak wil je iets na de parallelle balken doen</a:t>
            </a:r>
          </a:p>
          <a:p>
            <a:pPr lvl="1"/>
            <a:r>
              <a:rPr lang="nl-NL" sz="1600" dirty="0" smtClean="0"/>
              <a:t>Het is moeilijk om te constateren welke balk als eerste eindigt  </a:t>
            </a:r>
          </a:p>
          <a:p>
            <a:pPr lvl="1">
              <a:buNone/>
            </a:pPr>
            <a:r>
              <a:rPr lang="nl-NL" sz="1600" dirty="0" smtClean="0">
                <a:solidFill>
                  <a:srgbClr val="FF6600"/>
                </a:solidFill>
              </a:rPr>
              <a:t>	(dit heet het “synchronisatie probleem”)</a:t>
            </a:r>
          </a:p>
          <a:p>
            <a:r>
              <a:rPr lang="nl-NL" sz="1600" dirty="0" smtClean="0"/>
              <a:t>De balken moeten gesynchroniseerd worden om te verzekeren dat ze starten en eindigen wanneer je dat verwacht</a:t>
            </a:r>
          </a:p>
        </p:txBody>
      </p:sp>
      <p:sp>
        <p:nvSpPr>
          <p:cNvPr id="7" name="Right Arrow 6"/>
          <p:cNvSpPr/>
          <p:nvPr/>
        </p:nvSpPr>
        <p:spPr>
          <a:xfrm>
            <a:off x="3612475" y="5065407"/>
            <a:ext cx="878305" cy="63767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 EV3Lessons.com, Last edit 4/9/2015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946771" y="3694665"/>
            <a:ext cx="487963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n-US" sz="1600" dirty="0" err="1" smtClean="0">
                <a:solidFill>
                  <a:srgbClr val="3366FF"/>
                </a:solidFill>
              </a:rPr>
              <a:t>Zal</a:t>
            </a:r>
            <a:r>
              <a:rPr lang="en-US" sz="1600" dirty="0" smtClean="0">
                <a:solidFill>
                  <a:srgbClr val="3366FF"/>
                </a:solidFill>
              </a:rPr>
              <a:t>, in het </a:t>
            </a:r>
            <a:r>
              <a:rPr lang="en-US" sz="1600" dirty="0" err="1" smtClean="0">
                <a:solidFill>
                  <a:srgbClr val="3366FF"/>
                </a:solidFill>
              </a:rPr>
              <a:t>onderstaande</a:t>
            </a:r>
            <a:r>
              <a:rPr lang="en-US" sz="1600" dirty="0" smtClean="0">
                <a:solidFill>
                  <a:srgbClr val="3366FF"/>
                </a:solidFill>
              </a:rPr>
              <a:t> </a:t>
            </a:r>
            <a:r>
              <a:rPr lang="en-US" sz="1600" dirty="0" err="1" smtClean="0">
                <a:solidFill>
                  <a:srgbClr val="3366FF"/>
                </a:solidFill>
              </a:rPr>
              <a:t>voorbeeld</a:t>
            </a:r>
            <a:r>
              <a:rPr lang="en-US" sz="1600" dirty="0" smtClean="0">
                <a:solidFill>
                  <a:srgbClr val="3366FF"/>
                </a:solidFill>
              </a:rPr>
              <a:t>, de </a:t>
            </a:r>
            <a:r>
              <a:rPr lang="en-US" sz="1600" dirty="0" err="1" smtClean="0">
                <a:solidFill>
                  <a:srgbClr val="3366FF"/>
                </a:solidFill>
              </a:rPr>
              <a:t>bocht</a:t>
            </a:r>
            <a:r>
              <a:rPr lang="en-US" sz="1600" dirty="0" smtClean="0">
                <a:solidFill>
                  <a:srgbClr val="3366FF"/>
                </a:solidFill>
              </a:rPr>
              <a:t> </a:t>
            </a:r>
            <a:r>
              <a:rPr lang="en-US" sz="1600" dirty="0" err="1" smtClean="0">
                <a:solidFill>
                  <a:srgbClr val="3366FF"/>
                </a:solidFill>
              </a:rPr>
              <a:t>beginnen</a:t>
            </a:r>
            <a:r>
              <a:rPr lang="en-US" sz="1600" dirty="0" smtClean="0">
                <a:solidFill>
                  <a:srgbClr val="3366FF"/>
                </a:solidFill>
              </a:rPr>
              <a:t> </a:t>
            </a:r>
            <a:r>
              <a:rPr lang="en-US" sz="1600" dirty="0" err="1" smtClean="0">
                <a:solidFill>
                  <a:srgbClr val="3366FF"/>
                </a:solidFill>
              </a:rPr>
              <a:t>voor</a:t>
            </a:r>
            <a:r>
              <a:rPr lang="en-US" sz="1600" dirty="0" smtClean="0">
                <a:solidFill>
                  <a:srgbClr val="3366FF"/>
                </a:solidFill>
              </a:rPr>
              <a:t>- of </a:t>
            </a:r>
            <a:r>
              <a:rPr lang="en-US" sz="1600" dirty="0" err="1" smtClean="0">
                <a:solidFill>
                  <a:srgbClr val="3366FF"/>
                </a:solidFill>
              </a:rPr>
              <a:t>nadat</a:t>
            </a:r>
            <a:r>
              <a:rPr lang="en-US" sz="1600" dirty="0" smtClean="0">
                <a:solidFill>
                  <a:srgbClr val="3366FF"/>
                </a:solidFill>
              </a:rPr>
              <a:t> motor A </a:t>
            </a:r>
            <a:r>
              <a:rPr lang="en-US" sz="1600" dirty="0" err="1" smtClean="0">
                <a:solidFill>
                  <a:srgbClr val="3366FF"/>
                </a:solidFill>
              </a:rPr>
              <a:t>klaar</a:t>
            </a:r>
            <a:r>
              <a:rPr lang="en-US" sz="1600" dirty="0" smtClean="0">
                <a:solidFill>
                  <a:srgbClr val="3366FF"/>
                </a:solidFill>
              </a:rPr>
              <a:t> is?</a:t>
            </a:r>
          </a:p>
          <a:p>
            <a:endParaRPr lang="en-US" sz="1600" dirty="0">
              <a:solidFill>
                <a:srgbClr val="3366FF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216407" y="4419076"/>
            <a:ext cx="19275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Antwoord</a:t>
            </a:r>
            <a:r>
              <a:rPr lang="en-US" dirty="0" smtClean="0">
                <a:solidFill>
                  <a:srgbClr val="FF0000"/>
                </a:solidFill>
              </a:rPr>
              <a:t>: </a:t>
            </a:r>
          </a:p>
          <a:p>
            <a:r>
              <a:rPr lang="en-US" dirty="0" err="1" smtClean="0">
                <a:solidFill>
                  <a:srgbClr val="FF0000"/>
                </a:solidFill>
              </a:rPr>
              <a:t>Dat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weet</a:t>
            </a:r>
            <a:r>
              <a:rPr lang="en-US" dirty="0" smtClean="0">
                <a:solidFill>
                  <a:srgbClr val="FF0000"/>
                </a:solidFill>
              </a:rPr>
              <a:t> je </a:t>
            </a:r>
            <a:r>
              <a:rPr lang="en-US" dirty="0" err="1" smtClean="0">
                <a:solidFill>
                  <a:srgbClr val="FF0000"/>
                </a:solidFill>
              </a:rPr>
              <a:t>niet</a:t>
            </a:r>
            <a:r>
              <a:rPr lang="en-US" dirty="0" smtClean="0">
                <a:solidFill>
                  <a:srgbClr val="FF0000"/>
                </a:solidFill>
              </a:rPr>
              <a:t>!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12" name="Picture 11" descr="Screen Shot 2015-07-15 at 16.57.17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51609" y="4110165"/>
            <a:ext cx="1783590" cy="2326868"/>
          </a:xfrm>
          <a:prstGeom prst="rect">
            <a:avLst/>
          </a:prstGeom>
          <a:ln w="38100" cmpd="sng">
            <a:solidFill>
              <a:schemeClr val="tx1"/>
            </a:solidFill>
          </a:ln>
        </p:spPr>
      </p:pic>
      <p:pic>
        <p:nvPicPr>
          <p:cNvPr id="13" name="Picture 12" descr="Screen Shot 2015-07-15 at 16.56.38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90780" y="4326874"/>
            <a:ext cx="2656876" cy="2128235"/>
          </a:xfrm>
          <a:prstGeom prst="rect">
            <a:avLst/>
          </a:prstGeom>
          <a:ln w="38100" cmpd="sng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330458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20" y="560070"/>
            <a:ext cx="7658100" cy="587131"/>
          </a:xfrm>
          <a:noFill/>
        </p:spPr>
        <p:txBody>
          <a:bodyPr>
            <a:noAutofit/>
          </a:bodyPr>
          <a:lstStyle/>
          <a:p>
            <a:r>
              <a:rPr lang="en-US" sz="3600" dirty="0" err="1" smtClean="0"/>
              <a:t>Verzekeren</a:t>
            </a:r>
            <a:r>
              <a:rPr lang="en-US" sz="3600" dirty="0" smtClean="0"/>
              <a:t> </a:t>
            </a:r>
            <a:r>
              <a:rPr lang="en-US" sz="3600" dirty="0" err="1" smtClean="0"/>
              <a:t>dat</a:t>
            </a:r>
            <a:r>
              <a:rPr lang="en-US" sz="3600" dirty="0" smtClean="0"/>
              <a:t> </a:t>
            </a:r>
            <a:r>
              <a:rPr lang="en-US" sz="3600" dirty="0" err="1" smtClean="0"/>
              <a:t>beide</a:t>
            </a:r>
            <a:r>
              <a:rPr lang="en-US" sz="3600" dirty="0" smtClean="0"/>
              <a:t> </a:t>
            </a:r>
            <a:r>
              <a:rPr lang="en-US" sz="3600" dirty="0" err="1" smtClean="0"/>
              <a:t>balken</a:t>
            </a:r>
            <a:r>
              <a:rPr lang="en-US" sz="3600" dirty="0" smtClean="0"/>
              <a:t> </a:t>
            </a:r>
            <a:r>
              <a:rPr lang="en-US" sz="3600" dirty="0" err="1" smtClean="0"/>
              <a:t>eindigen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0444" y="1900376"/>
            <a:ext cx="3774899" cy="4023360"/>
          </a:xfrm>
        </p:spPr>
        <p:txBody>
          <a:bodyPr>
            <a:normAutofit fontScale="85000" lnSpcReduction="10000"/>
          </a:bodyPr>
          <a:lstStyle/>
          <a:p>
            <a:r>
              <a:rPr lang="nl-NL" dirty="0" smtClean="0">
                <a:solidFill>
                  <a:schemeClr val="tx1"/>
                </a:solidFill>
              </a:rPr>
              <a:t>In dit voorbeeld willen we dat zowel de 720 graden stuurbeweging (de beweging) en de beweging van motor A  aflopen voor de 360 graden stuurbeweging (de draai)</a:t>
            </a:r>
          </a:p>
          <a:p>
            <a:r>
              <a:rPr lang="nl-NL" dirty="0" smtClean="0">
                <a:solidFill>
                  <a:srgbClr val="FF0000"/>
                </a:solidFill>
              </a:rPr>
              <a:t>Er zijn meerdere manieren om dit te doen:</a:t>
            </a:r>
          </a:p>
          <a:p>
            <a:pPr lvl="1"/>
            <a:r>
              <a:rPr lang="nl-NL" dirty="0" smtClean="0">
                <a:solidFill>
                  <a:srgbClr val="FF0000"/>
                </a:solidFill>
              </a:rPr>
              <a:t>Variabelen</a:t>
            </a:r>
            <a:r>
              <a:rPr lang="nl-NL" dirty="0" smtClean="0"/>
              <a:t> (zie </a:t>
            </a:r>
            <a:r>
              <a:rPr lang="nl-NL" dirty="0" err="1" smtClean="0"/>
              <a:t>slide</a:t>
            </a:r>
            <a:r>
              <a:rPr lang="nl-NL" dirty="0" smtClean="0"/>
              <a:t> 4)</a:t>
            </a:r>
          </a:p>
          <a:p>
            <a:pPr lvl="1"/>
            <a:r>
              <a:rPr lang="nl-NL" dirty="0" smtClean="0">
                <a:solidFill>
                  <a:srgbClr val="FF0000"/>
                </a:solidFill>
              </a:rPr>
              <a:t>Draden</a:t>
            </a:r>
            <a:r>
              <a:rPr lang="nl-NL" dirty="0" smtClean="0"/>
              <a:t> (zie </a:t>
            </a:r>
            <a:r>
              <a:rPr lang="nl-NL" dirty="0" err="1" smtClean="0"/>
              <a:t>slide</a:t>
            </a:r>
            <a:r>
              <a:rPr lang="nl-NL" dirty="0" smtClean="0"/>
              <a:t> 5)</a:t>
            </a:r>
          </a:p>
          <a:p>
            <a:pPr lvl="1"/>
            <a:r>
              <a:rPr lang="nl-NL" dirty="0" smtClean="0">
                <a:solidFill>
                  <a:srgbClr val="FF0000"/>
                </a:solidFill>
              </a:rPr>
              <a:t>Herhalingen</a:t>
            </a:r>
            <a:r>
              <a:rPr lang="nl-NL" dirty="0" smtClean="0"/>
              <a:t> (zie </a:t>
            </a:r>
            <a:r>
              <a:rPr lang="nl-NL" dirty="0" err="1" smtClean="0"/>
              <a:t>slide</a:t>
            </a:r>
            <a:r>
              <a:rPr lang="nl-NL" dirty="0" smtClean="0"/>
              <a:t> 6)</a:t>
            </a:r>
          </a:p>
          <a:p>
            <a:pPr lvl="1"/>
            <a:r>
              <a:rPr lang="nl-NL" dirty="0" err="1" smtClean="0">
                <a:solidFill>
                  <a:srgbClr val="FF0000"/>
                </a:solidFill>
              </a:rPr>
              <a:t>Mijn-Blokken</a:t>
            </a:r>
            <a:r>
              <a:rPr lang="nl-NL" dirty="0" smtClean="0">
                <a:solidFill>
                  <a:srgbClr val="FF0000"/>
                </a:solidFill>
              </a:rPr>
              <a:t> </a:t>
            </a:r>
            <a:r>
              <a:rPr lang="nl-NL" dirty="0" smtClean="0"/>
              <a:t>(zie </a:t>
            </a:r>
            <a:r>
              <a:rPr lang="nl-NL" dirty="0" err="1" smtClean="0"/>
              <a:t>slide</a:t>
            </a:r>
            <a:r>
              <a:rPr lang="nl-NL" dirty="0" smtClean="0"/>
              <a:t> 7)</a:t>
            </a:r>
          </a:p>
          <a:p>
            <a:endParaRPr lang="nl-N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 EV3Lessons.com, Last edit 4/9/2015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503420" y="5277137"/>
            <a:ext cx="41948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Dit</a:t>
            </a:r>
            <a:r>
              <a:rPr lang="en-US" dirty="0" smtClean="0"/>
              <a:t> </a:t>
            </a:r>
            <a:r>
              <a:rPr lang="en-US" dirty="0" err="1" smtClean="0"/>
              <a:t>staat</a:t>
            </a:r>
            <a:r>
              <a:rPr lang="en-US" dirty="0" smtClean="0"/>
              <a:t> </a:t>
            </a:r>
            <a:r>
              <a:rPr lang="en-US" dirty="0" err="1" smtClean="0"/>
              <a:t>als</a:t>
            </a:r>
            <a:r>
              <a:rPr lang="en-US" dirty="0" smtClean="0"/>
              <a:t> “</a:t>
            </a:r>
            <a:r>
              <a:rPr lang="en-US" dirty="0" err="1" smtClean="0"/>
              <a:t>synchronisatie</a:t>
            </a:r>
            <a:r>
              <a:rPr lang="en-US" dirty="0" smtClean="0"/>
              <a:t> </a:t>
            </a:r>
            <a:r>
              <a:rPr lang="en-US" dirty="0" err="1" smtClean="0"/>
              <a:t>probleem</a:t>
            </a:r>
            <a:r>
              <a:rPr lang="en-US" dirty="0" smtClean="0"/>
              <a:t>” in het </a:t>
            </a:r>
            <a:r>
              <a:rPr lang="en-US" dirty="0" err="1" smtClean="0"/>
              <a:t>bijbehorende</a:t>
            </a:r>
            <a:r>
              <a:rPr lang="en-US" dirty="0" smtClean="0"/>
              <a:t> EV3 code </a:t>
            </a:r>
            <a:r>
              <a:rPr lang="en-US" dirty="0" err="1" smtClean="0"/>
              <a:t>bestand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8" name="Picture 7" descr="Screen Shot 2015-07-15 at 16.56.38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93953" y="1829286"/>
            <a:ext cx="4304277" cy="3447851"/>
          </a:xfrm>
          <a:prstGeom prst="rect">
            <a:avLst/>
          </a:prstGeom>
          <a:ln w="38100" cmpd="sng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05320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Screen Shot 2015-07-15 at 17.21.23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29077" y="1953290"/>
            <a:ext cx="7077075" cy="3974904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163" y="527107"/>
            <a:ext cx="8574087" cy="967840"/>
          </a:xfrm>
          <a:noFill/>
        </p:spPr>
        <p:txBody>
          <a:bodyPr>
            <a:normAutofit fontScale="90000"/>
          </a:bodyPr>
          <a:lstStyle/>
          <a:p>
            <a:r>
              <a:rPr lang="en-US" dirty="0" smtClean="0"/>
              <a:t>Het </a:t>
            </a:r>
            <a:r>
              <a:rPr lang="en-US" dirty="0" err="1" smtClean="0"/>
              <a:t>gebruik</a:t>
            </a:r>
            <a:r>
              <a:rPr lang="en-US" dirty="0" smtClean="0"/>
              <a:t> van </a:t>
            </a:r>
            <a:r>
              <a:rPr lang="en-US" dirty="0" err="1" smtClean="0"/>
              <a:t>variabelen</a:t>
            </a:r>
            <a:r>
              <a:rPr lang="en-US" dirty="0" smtClean="0"/>
              <a:t> </a:t>
            </a:r>
            <a:r>
              <a:rPr lang="en-US" dirty="0" err="1" smtClean="0"/>
              <a:t>voor</a:t>
            </a:r>
            <a:r>
              <a:rPr lang="en-US" dirty="0" smtClean="0"/>
              <a:t> </a:t>
            </a:r>
            <a:r>
              <a:rPr lang="en-US" dirty="0" err="1" smtClean="0"/>
              <a:t>synchronisatie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 EV3Lessons.com, Last edit 4/9/2015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72805" y="5620688"/>
            <a:ext cx="41948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Dit</a:t>
            </a:r>
            <a:r>
              <a:rPr lang="en-US" dirty="0" smtClean="0"/>
              <a:t> </a:t>
            </a:r>
            <a:r>
              <a:rPr lang="en-US" dirty="0" err="1" smtClean="0"/>
              <a:t>staat</a:t>
            </a:r>
            <a:r>
              <a:rPr lang="en-US" dirty="0" smtClean="0"/>
              <a:t> </a:t>
            </a:r>
            <a:r>
              <a:rPr lang="en-US" dirty="0" err="1" smtClean="0"/>
              <a:t>als</a:t>
            </a:r>
            <a:r>
              <a:rPr lang="en-US" dirty="0" smtClean="0"/>
              <a:t> “</a:t>
            </a:r>
            <a:r>
              <a:rPr lang="en-US" dirty="0" err="1" smtClean="0"/>
              <a:t>variabelen</a:t>
            </a:r>
            <a:r>
              <a:rPr lang="en-US" dirty="0" smtClean="0"/>
              <a:t>” in het </a:t>
            </a:r>
            <a:r>
              <a:rPr lang="en-US" dirty="0" err="1" smtClean="0"/>
              <a:t>bijbehorende</a:t>
            </a:r>
            <a:r>
              <a:rPr lang="en-US" dirty="0" smtClean="0"/>
              <a:t> EV3 code </a:t>
            </a:r>
            <a:r>
              <a:rPr lang="en-US" dirty="0" err="1" smtClean="0"/>
              <a:t>bestand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0961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Screen Shot 2015-07-15 at 17.25.15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39626" y="1776753"/>
            <a:ext cx="7187066" cy="4788086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>
            <a:normAutofit fontScale="90000"/>
          </a:bodyPr>
          <a:lstStyle/>
          <a:p>
            <a:r>
              <a:rPr lang="en-US" dirty="0" smtClean="0"/>
              <a:t>Het </a:t>
            </a:r>
            <a:r>
              <a:rPr lang="en-US" dirty="0" err="1" smtClean="0"/>
              <a:t>gebruik</a:t>
            </a:r>
            <a:r>
              <a:rPr lang="en-US" dirty="0" smtClean="0"/>
              <a:t> van </a:t>
            </a:r>
            <a:r>
              <a:rPr lang="en-US" dirty="0" err="1" smtClean="0"/>
              <a:t>draden</a:t>
            </a:r>
            <a:r>
              <a:rPr lang="en-US" dirty="0" smtClean="0"/>
              <a:t> </a:t>
            </a:r>
            <a:r>
              <a:rPr lang="en-US" dirty="0" err="1" smtClean="0"/>
              <a:t>voor</a:t>
            </a:r>
            <a:r>
              <a:rPr lang="en-US" dirty="0" smtClean="0"/>
              <a:t> </a:t>
            </a:r>
            <a:r>
              <a:rPr lang="en-US" dirty="0" err="1" smtClean="0"/>
              <a:t>synchronisatie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 EV3Lessons.com, Last edit 4/9/2015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933774" y="5641509"/>
            <a:ext cx="306634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Dit</a:t>
            </a:r>
            <a:r>
              <a:rPr lang="en-US" dirty="0" smtClean="0"/>
              <a:t> </a:t>
            </a:r>
            <a:r>
              <a:rPr lang="en-US" dirty="0" err="1" smtClean="0"/>
              <a:t>staat</a:t>
            </a:r>
            <a:r>
              <a:rPr lang="en-US" dirty="0" smtClean="0"/>
              <a:t> </a:t>
            </a:r>
            <a:r>
              <a:rPr lang="en-US" dirty="0" err="1" smtClean="0"/>
              <a:t>als</a:t>
            </a:r>
            <a:r>
              <a:rPr lang="en-US" dirty="0" smtClean="0"/>
              <a:t> “Data-</a:t>
            </a:r>
            <a:r>
              <a:rPr lang="en-US" dirty="0" err="1" smtClean="0"/>
              <a:t>Draden</a:t>
            </a:r>
            <a:r>
              <a:rPr lang="en-US" dirty="0" smtClean="0"/>
              <a:t>” in het </a:t>
            </a:r>
            <a:r>
              <a:rPr lang="en-US" dirty="0" err="1" smtClean="0"/>
              <a:t>bijbehorende</a:t>
            </a:r>
            <a:r>
              <a:rPr lang="en-US" dirty="0" smtClean="0"/>
              <a:t> EV3 code </a:t>
            </a:r>
            <a:r>
              <a:rPr lang="en-US" dirty="0" err="1" smtClean="0"/>
              <a:t>bestand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5766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Content Placeholder 10" descr="Screen Shot 2015-07-15 at 17.26.19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39562" y="1782340"/>
            <a:ext cx="7997518" cy="4654692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>
            <a:normAutofit fontScale="90000"/>
          </a:bodyPr>
          <a:lstStyle/>
          <a:p>
            <a:r>
              <a:rPr lang="en-US" dirty="0" smtClean="0"/>
              <a:t>Het </a:t>
            </a:r>
            <a:r>
              <a:rPr lang="en-US" dirty="0" err="1" smtClean="0"/>
              <a:t>gebruik</a:t>
            </a:r>
            <a:r>
              <a:rPr lang="en-US" dirty="0" smtClean="0"/>
              <a:t> van </a:t>
            </a:r>
            <a:r>
              <a:rPr lang="en-US" dirty="0" err="1" smtClean="0"/>
              <a:t>herhalingen</a:t>
            </a:r>
            <a:r>
              <a:rPr lang="en-US" dirty="0" smtClean="0"/>
              <a:t> </a:t>
            </a:r>
            <a:r>
              <a:rPr lang="en-US" dirty="0" err="1" smtClean="0"/>
              <a:t>voor</a:t>
            </a:r>
            <a:r>
              <a:rPr lang="en-US" dirty="0" smtClean="0"/>
              <a:t> </a:t>
            </a:r>
            <a:r>
              <a:rPr lang="en-US" dirty="0" err="1" smtClean="0"/>
              <a:t>synchronisatie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 EV3Lessons.com, Last edit 4/9/2015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075414" y="2107556"/>
            <a:ext cx="32310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Dit</a:t>
            </a:r>
            <a:r>
              <a:rPr lang="en-US" dirty="0" smtClean="0"/>
              <a:t> </a:t>
            </a:r>
            <a:r>
              <a:rPr lang="en-US" dirty="0" err="1" smtClean="0"/>
              <a:t>staat</a:t>
            </a:r>
            <a:r>
              <a:rPr lang="en-US" dirty="0" smtClean="0"/>
              <a:t> </a:t>
            </a:r>
            <a:r>
              <a:rPr lang="en-US" dirty="0" err="1" smtClean="0"/>
              <a:t>als</a:t>
            </a:r>
            <a:r>
              <a:rPr lang="en-US" dirty="0" smtClean="0"/>
              <a:t> “</a:t>
            </a:r>
            <a:r>
              <a:rPr lang="en-US" dirty="0" err="1" smtClean="0"/>
              <a:t>Herhalingen</a:t>
            </a:r>
            <a:r>
              <a:rPr lang="en-US" dirty="0" smtClean="0"/>
              <a:t>” in het </a:t>
            </a:r>
            <a:r>
              <a:rPr lang="en-US" dirty="0" err="1" smtClean="0"/>
              <a:t>bijbehorende</a:t>
            </a:r>
            <a:r>
              <a:rPr lang="en-US" dirty="0" smtClean="0"/>
              <a:t> EV3 code </a:t>
            </a:r>
            <a:r>
              <a:rPr lang="en-US" dirty="0" err="1" smtClean="0"/>
              <a:t>bestand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0644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Screen Shot 2015-07-15 at 17.28.46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9698" y="2484201"/>
            <a:ext cx="5871433" cy="3162968"/>
          </a:xfrm>
          <a:prstGeom prst="rect">
            <a:avLst/>
          </a:prstGeom>
        </p:spPr>
      </p:pic>
      <p:pic>
        <p:nvPicPr>
          <p:cNvPr id="15" name="Picture 14" descr="Screen Shot 2015-07-15 at 17.28.51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69094" y="3247602"/>
            <a:ext cx="4466963" cy="3189430"/>
          </a:xfrm>
          <a:prstGeom prst="rect">
            <a:avLst/>
          </a:prstGeom>
          <a:ln w="38100" cmpd="sng">
            <a:solidFill>
              <a:schemeClr val="tx1"/>
            </a:solidFill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2474" y="553166"/>
            <a:ext cx="8002606" cy="953673"/>
          </a:xfrm>
          <a:noFill/>
        </p:spPr>
        <p:txBody>
          <a:bodyPr>
            <a:normAutofit fontScale="90000"/>
          </a:bodyPr>
          <a:lstStyle/>
          <a:p>
            <a:r>
              <a:rPr lang="en-US" dirty="0" smtClean="0"/>
              <a:t>Het </a:t>
            </a:r>
            <a:r>
              <a:rPr lang="en-US" dirty="0" err="1" smtClean="0"/>
              <a:t>gebruik</a:t>
            </a:r>
            <a:r>
              <a:rPr lang="en-US" dirty="0" smtClean="0"/>
              <a:t> van </a:t>
            </a:r>
            <a:r>
              <a:rPr lang="en-US" dirty="0" err="1" smtClean="0"/>
              <a:t>Mijn-Blokken</a:t>
            </a:r>
            <a:r>
              <a:rPr lang="en-US" dirty="0" smtClean="0"/>
              <a:t> </a:t>
            </a:r>
            <a:r>
              <a:rPr lang="en-US" dirty="0" err="1" smtClean="0"/>
              <a:t>voor</a:t>
            </a:r>
            <a:r>
              <a:rPr lang="en-US" dirty="0" smtClean="0"/>
              <a:t> </a:t>
            </a:r>
            <a:r>
              <a:rPr lang="en-US" dirty="0" err="1" smtClean="0"/>
              <a:t>synchronisatie</a:t>
            </a:r>
            <a:endParaRPr lang="en-US" dirty="0"/>
          </a:p>
        </p:txBody>
      </p:sp>
      <p:sp>
        <p:nvSpPr>
          <p:cNvPr id="21" name="Right Arrow 20"/>
          <p:cNvSpPr/>
          <p:nvPr/>
        </p:nvSpPr>
        <p:spPr>
          <a:xfrm rot="21430400">
            <a:off x="1802263" y="5016825"/>
            <a:ext cx="3136317" cy="60139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Binnen</a:t>
            </a:r>
            <a:r>
              <a:rPr lang="en-US" dirty="0" smtClean="0"/>
              <a:t> het </a:t>
            </a:r>
            <a:r>
              <a:rPr lang="en-US" dirty="0" err="1" smtClean="0"/>
              <a:t>Mijn</a:t>
            </a:r>
            <a:r>
              <a:rPr lang="en-US" dirty="0" smtClean="0"/>
              <a:t>-Blok</a:t>
            </a:r>
            <a:endParaRPr lang="en-US" dirty="0"/>
          </a:p>
        </p:txBody>
      </p:sp>
      <p:sp>
        <p:nvSpPr>
          <p:cNvPr id="24" name="Right Arrow 23"/>
          <p:cNvSpPr/>
          <p:nvPr/>
        </p:nvSpPr>
        <p:spPr>
          <a:xfrm rot="2867212">
            <a:off x="1277648" y="4632547"/>
            <a:ext cx="997528" cy="37749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ooter Placeholder 2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 EV3Lessons.com, Last edit 4/9/2015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98706" y="1837870"/>
            <a:ext cx="35956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Dit</a:t>
            </a:r>
            <a:r>
              <a:rPr lang="en-US" dirty="0" smtClean="0"/>
              <a:t> </a:t>
            </a:r>
            <a:r>
              <a:rPr lang="en-US" dirty="0" err="1" smtClean="0"/>
              <a:t>staat</a:t>
            </a:r>
            <a:r>
              <a:rPr lang="en-US" dirty="0" smtClean="0"/>
              <a:t> </a:t>
            </a:r>
            <a:r>
              <a:rPr lang="en-US" dirty="0" err="1" smtClean="0"/>
              <a:t>als</a:t>
            </a:r>
            <a:r>
              <a:rPr lang="en-US" dirty="0" smtClean="0"/>
              <a:t> “</a:t>
            </a:r>
            <a:r>
              <a:rPr lang="en-US" dirty="0" err="1" smtClean="0"/>
              <a:t>Mijn-Blokken</a:t>
            </a:r>
            <a:r>
              <a:rPr lang="en-US" dirty="0" smtClean="0"/>
              <a:t>” in het </a:t>
            </a:r>
            <a:r>
              <a:rPr lang="en-US" dirty="0" err="1" smtClean="0"/>
              <a:t>bijbehorende</a:t>
            </a:r>
            <a:r>
              <a:rPr lang="en-US" dirty="0" smtClean="0"/>
              <a:t> EV3 code </a:t>
            </a:r>
            <a:r>
              <a:rPr lang="en-US" dirty="0" err="1" smtClean="0"/>
              <a:t>bestand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348313" y="2427516"/>
            <a:ext cx="44867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Dit</a:t>
            </a:r>
            <a:r>
              <a:rPr lang="en-US" dirty="0" smtClean="0"/>
              <a:t> </a:t>
            </a:r>
            <a:r>
              <a:rPr lang="en-US" dirty="0" err="1" smtClean="0"/>
              <a:t>staat</a:t>
            </a:r>
            <a:r>
              <a:rPr lang="en-US" dirty="0" smtClean="0"/>
              <a:t> </a:t>
            </a:r>
            <a:r>
              <a:rPr lang="en-US" dirty="0" err="1" smtClean="0"/>
              <a:t>als</a:t>
            </a:r>
            <a:r>
              <a:rPr lang="en-US" dirty="0" smtClean="0"/>
              <a:t> “</a:t>
            </a:r>
            <a:r>
              <a:rPr lang="en-US" dirty="0" err="1" smtClean="0"/>
              <a:t>Parallelle_Balk_MijnBlok</a:t>
            </a:r>
            <a:r>
              <a:rPr lang="en-US" dirty="0" smtClean="0"/>
              <a:t>” in het </a:t>
            </a:r>
            <a:r>
              <a:rPr lang="en-US" dirty="0" err="1" smtClean="0"/>
              <a:t>bijbehorende</a:t>
            </a:r>
            <a:r>
              <a:rPr lang="en-US" dirty="0" smtClean="0"/>
              <a:t> EV3 code </a:t>
            </a:r>
            <a:r>
              <a:rPr lang="en-US" dirty="0" err="1" smtClean="0"/>
              <a:t>bestand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473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err="1" smtClean="0"/>
              <a:t>Opdracht</a:t>
            </a:r>
            <a:r>
              <a:rPr lang="en-US" dirty="0" smtClean="0"/>
              <a:t>: </a:t>
            </a:r>
            <a:r>
              <a:rPr lang="en-US" dirty="0" err="1" smtClean="0"/>
              <a:t>Rechtzetten</a:t>
            </a:r>
            <a:r>
              <a:rPr lang="en-US" dirty="0" smtClean="0"/>
              <a:t> op </a:t>
            </a:r>
            <a:r>
              <a:rPr lang="en-US" dirty="0" err="1" smtClean="0"/>
              <a:t>lijnen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8942" y="1924742"/>
            <a:ext cx="4514058" cy="4614129"/>
          </a:xfrm>
        </p:spPr>
        <p:txBody>
          <a:bodyPr>
            <a:normAutofit fontScale="92500" lnSpcReduction="10000"/>
          </a:bodyPr>
          <a:lstStyle/>
          <a:p>
            <a:r>
              <a:rPr lang="nl-NL" dirty="0" smtClean="0"/>
              <a:t>Synchronisatie is essentieel om op een lijn recht te zetten met behulp van parallelle balken</a:t>
            </a:r>
          </a:p>
          <a:p>
            <a:r>
              <a:rPr lang="nl-NL" dirty="0" smtClean="0"/>
              <a:t>Als een uitdaging, voltooi de les: “Rechtzetten op lijnen” (“</a:t>
            </a:r>
            <a:r>
              <a:rPr lang="nl-NL" dirty="0" err="1" smtClean="0"/>
              <a:t>Squaring</a:t>
            </a:r>
            <a:r>
              <a:rPr lang="nl-NL" dirty="0" smtClean="0"/>
              <a:t> </a:t>
            </a:r>
            <a:r>
              <a:rPr lang="nl-NL" dirty="0" err="1" smtClean="0"/>
              <a:t>on</a:t>
            </a:r>
            <a:r>
              <a:rPr lang="nl-NL" dirty="0" smtClean="0"/>
              <a:t> Lines”)</a:t>
            </a:r>
          </a:p>
          <a:p>
            <a:r>
              <a:rPr lang="nl-NL" dirty="0" smtClean="0"/>
              <a:t>Let op: Je moet verzekeren dat beide balken van het stuk wat rechtzet klaar zijn voordat je verder gaat naar het volgende blok</a:t>
            </a:r>
          </a:p>
          <a:p>
            <a:pPr lvl="1"/>
            <a:r>
              <a:rPr lang="nl-NL" dirty="0" smtClean="0"/>
              <a:t>De robot zal anders niet recht staan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2015 EV3Lessons.com, Last edit 4/9/2015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0446" y="1888977"/>
            <a:ext cx="3429914" cy="272447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TextBox 5"/>
          <p:cNvSpPr txBox="1"/>
          <p:nvPr/>
        </p:nvSpPr>
        <p:spPr>
          <a:xfrm>
            <a:off x="5516544" y="4694142"/>
            <a:ext cx="278991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Dit</a:t>
            </a:r>
            <a:r>
              <a:rPr lang="en-US" dirty="0" smtClean="0"/>
              <a:t> </a:t>
            </a:r>
            <a:r>
              <a:rPr lang="en-US" dirty="0" err="1" smtClean="0"/>
              <a:t>voorbeeld</a:t>
            </a:r>
            <a:r>
              <a:rPr lang="en-US" dirty="0" smtClean="0"/>
              <a:t> is van de </a:t>
            </a:r>
            <a:r>
              <a:rPr lang="nl-NL" dirty="0" smtClean="0"/>
              <a:t>“Rechtzetten op lijnen” </a:t>
            </a:r>
          </a:p>
          <a:p>
            <a:r>
              <a:rPr lang="nl-NL" dirty="0" smtClean="0"/>
              <a:t>(“</a:t>
            </a:r>
            <a:r>
              <a:rPr lang="nl-NL" dirty="0" err="1" smtClean="0"/>
              <a:t>Squaring</a:t>
            </a:r>
            <a:r>
              <a:rPr lang="nl-NL" dirty="0" smtClean="0"/>
              <a:t> </a:t>
            </a:r>
            <a:r>
              <a:rPr lang="nl-NL" dirty="0" err="1" smtClean="0"/>
              <a:t>on</a:t>
            </a:r>
            <a:r>
              <a:rPr lang="nl-NL" dirty="0" smtClean="0"/>
              <a:t> Lines”) les</a:t>
            </a:r>
          </a:p>
          <a:p>
            <a:endParaRPr lang="nl-NL" dirty="0" smtClean="0"/>
          </a:p>
          <a:p>
            <a:r>
              <a:rPr lang="nl-NL" dirty="0" smtClean="0"/>
              <a:t>(Plaatje in het Engels)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413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pectrum">
  <a:themeElements>
    <a:clrScheme name="Spectrum">
      <a:dk1>
        <a:sysClr val="windowText" lastClr="000000"/>
      </a:dk1>
      <a:lt1>
        <a:sysClr val="window" lastClr="FFFFFF"/>
      </a:lt1>
      <a:dk2>
        <a:srgbClr val="252731"/>
      </a:dk2>
      <a:lt2>
        <a:srgbClr val="EAE7E4"/>
      </a:lt2>
      <a:accent1>
        <a:srgbClr val="990000"/>
      </a:accent1>
      <a:accent2>
        <a:srgbClr val="FF6600"/>
      </a:accent2>
      <a:accent3>
        <a:srgbClr val="FFBA00"/>
      </a:accent3>
      <a:accent4>
        <a:srgbClr val="99CC00"/>
      </a:accent4>
      <a:accent5>
        <a:srgbClr val="528A02"/>
      </a:accent5>
      <a:accent6>
        <a:srgbClr val="333333"/>
      </a:accent6>
      <a:hlink>
        <a:srgbClr val="660000"/>
      </a:hlink>
      <a:folHlink>
        <a:srgbClr val="CC3300"/>
      </a:folHlink>
    </a:clrScheme>
    <a:fontScheme name="Spectrum">
      <a:majorFont>
        <a:latin typeface="Corbel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Calibri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Spectrum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70000"/>
                <a:satMod val="150000"/>
              </a:schemeClr>
            </a:gs>
            <a:gs pos="100000">
              <a:schemeClr val="phClr">
                <a:tint val="95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95000"/>
                <a:shade val="70000"/>
                <a:satMod val="150000"/>
              </a:schemeClr>
            </a:gs>
            <a:gs pos="100000">
              <a:schemeClr val="phClr">
                <a:tint val="100000"/>
                <a:shade val="100000"/>
                <a:satMod val="150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6600000" sx="101000" sy="101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50800" dir="5400000" sx="105000" sy="105000" algn="ctr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4800000"/>
            </a:lightRig>
          </a:scene3d>
          <a:sp3d prstMaterial="matte">
            <a:bevelT w="63500" h="50800" prst="ang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Spectrum.thmx</Template>
  <TotalTime>3295</TotalTime>
  <Words>537</Words>
  <Application>Microsoft Office PowerPoint</Application>
  <PresentationFormat>Diavoorstelling (4:3)</PresentationFormat>
  <Paragraphs>78</Paragraphs>
  <Slides>11</Slides>
  <Notes>3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11</vt:i4>
      </vt:variant>
    </vt:vector>
  </HeadingPairs>
  <TitlesOfParts>
    <vt:vector size="17" baseType="lpstr">
      <vt:lpstr>Arial</vt:lpstr>
      <vt:lpstr>Calibri</vt:lpstr>
      <vt:lpstr>Corbel</vt:lpstr>
      <vt:lpstr>Helvetica Neue</vt:lpstr>
      <vt:lpstr>Wingdings</vt:lpstr>
      <vt:lpstr>Spectrum</vt:lpstr>
      <vt:lpstr>Parallelle Balken Synchronisatie</vt:lpstr>
      <vt:lpstr>Lesdoelen</vt:lpstr>
      <vt:lpstr>Gebruik van parallele programmeerbalken in een programma</vt:lpstr>
      <vt:lpstr>Verzekeren dat beide balken eindigen</vt:lpstr>
      <vt:lpstr>Het gebruik van variabelen voor synchronisatie</vt:lpstr>
      <vt:lpstr>Het gebruik van draden voor synchronisatie</vt:lpstr>
      <vt:lpstr>Het gebruik van herhalingen voor synchronisatie</vt:lpstr>
      <vt:lpstr>Het gebruik van Mijn-Blokken voor synchronisatie</vt:lpstr>
      <vt:lpstr>Opdracht: Rechtzetten op lijnen</vt:lpstr>
      <vt:lpstr>Discussiepunten</vt:lpstr>
      <vt:lpstr>Credits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Parallel Beam Synchronization</dc:title>
  <dc:creator>Floor</dc:creator>
  <cp:lastModifiedBy>Floor</cp:lastModifiedBy>
  <cp:revision>26</cp:revision>
  <dcterms:created xsi:type="dcterms:W3CDTF">2015-07-15T16:05:30Z</dcterms:created>
  <dcterms:modified xsi:type="dcterms:W3CDTF">2015-07-16T19:47:17Z</dcterms:modified>
</cp:coreProperties>
</file>