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14" r:id="rId1"/>
    <p:sldMasterId id="2147483726" r:id="rId2"/>
  </p:sldMasterIdLst>
  <p:notesMasterIdLst>
    <p:notesMasterId r:id="rId15"/>
  </p:notesMasterIdLst>
  <p:handoutMasterIdLst>
    <p:handoutMasterId r:id="rId16"/>
  </p:handoutMasterIdLst>
  <p:sldIdLst>
    <p:sldId id="408" r:id="rId3"/>
    <p:sldId id="418" r:id="rId4"/>
    <p:sldId id="414" r:id="rId5"/>
    <p:sldId id="415" r:id="rId6"/>
    <p:sldId id="416" r:id="rId7"/>
    <p:sldId id="411" r:id="rId8"/>
    <p:sldId id="412" r:id="rId9"/>
    <p:sldId id="417" r:id="rId10"/>
    <p:sldId id="330" r:id="rId11"/>
    <p:sldId id="348" r:id="rId12"/>
    <p:sldId id="413" r:id="rId13"/>
    <p:sldId id="401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BD7FF"/>
    <a:srgbClr val="00B9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56" autoAdjust="0"/>
    <p:restoredTop sz="99563" autoAdjust="0"/>
  </p:normalViewPr>
  <p:slideViewPr>
    <p:cSldViewPr snapToGrid="0" snapToObjects="1">
      <p:cViewPr>
        <p:scale>
          <a:sx n="95" d="100"/>
          <a:sy n="95" d="100"/>
        </p:scale>
        <p:origin x="-1374" y="-4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8" d="100"/>
        <a:sy n="158" d="100"/>
      </p:scale>
      <p:origin x="0" y="2729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D9B3D7-15CB-9343-AA49-EFB5A8F33F18}" type="datetimeFigureOut">
              <a:rPr lang="en-US" smtClean="0"/>
              <a:pPr/>
              <a:t>4/15/2015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9BD6B-3536-BC44-B54A-7079C6CEB9D9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003032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3EFF1E-85A1-6640-AFB9-C38833E80A84}" type="datetimeFigureOut">
              <a:rPr lang="en-US" smtClean="0"/>
              <a:pPr/>
              <a:t>4/15/2015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967457-1E83-1040-AFF7-8D09C473DBD5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891842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093521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41425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346703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404007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9E09A-DFCF-9948-99C0-8E35366B8AF2}" type="datetime1">
              <a:rPr lang="en-US" smtClean="0"/>
              <a:pPr/>
              <a:t>4/15/2015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2/26/2015)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84242" y="6341733"/>
            <a:ext cx="58831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DBC7FC8-25FB-FC45-8177-2B991DA6778C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 userDrawn="1"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 userDrawn="1"/>
        </p:nvSpPr>
        <p:spPr>
          <a:xfrm>
            <a:off x="8904666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37D03-BC31-534C-B2AB-29199FB4C0F2}" type="datetime1">
              <a:rPr lang="en-US" smtClean="0"/>
              <a:pPr/>
              <a:t>4/15/2015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2/26/2015)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24D12-1342-E14C-90E7-03D0D9B05B75}" type="datetime1">
              <a:rPr lang="en-US" smtClean="0"/>
              <a:pPr/>
              <a:t>4/15/2015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2/26/2015)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87458-8A98-8B4E-961F-FA12D0B74031}" type="datetime1">
              <a:rPr lang="en-US" smtClean="0"/>
              <a:pPr/>
              <a:t>4/15/2015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2/26/2015)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537888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1361C-59F1-1448-9277-DB2B0528CEFF}" type="datetime1">
              <a:rPr lang="en-US" smtClean="0"/>
              <a:pPr/>
              <a:t>4/15/2015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2/26/2015)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093244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0A06A-90E1-7E47-9839-B526382D4203}" type="datetime1">
              <a:rPr lang="en-US" smtClean="0"/>
              <a:pPr/>
              <a:t>4/15/2015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2/26/2015)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185901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733E3-A2E2-1745-B5B2-42BB2C97642A}" type="datetime1">
              <a:rPr lang="en-US" smtClean="0"/>
              <a:pPr/>
              <a:t>4/15/2015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2/26/2015)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122809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9ED15-093D-564F-96D8-88A1E10AE60C}" type="datetime1">
              <a:rPr lang="en-US" smtClean="0"/>
              <a:pPr/>
              <a:t>4/15/2015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2/26/2015)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721485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27D48-330A-0C4C-AB3F-503D0829F04F}" type="datetime1">
              <a:rPr lang="en-US" smtClean="0"/>
              <a:pPr/>
              <a:t>4/15/2015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2/26/2015)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253931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389B7-298B-E247-85D8-5BE001B1B347}" type="datetime1">
              <a:rPr lang="en-US" smtClean="0"/>
              <a:pPr/>
              <a:t>4/15/2015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2/26/2015)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590736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19FD5-2A98-6443-A16B-D1F301A4B0E5}" type="datetime1">
              <a:rPr lang="en-US" smtClean="0"/>
              <a:pPr/>
              <a:t>4/15/2015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2/26/2015)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9650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45474" cy="4373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1B6AA-FBA4-C841-856B-92C0BB99EB1B}" type="datetime1">
              <a:rPr lang="en-US" smtClean="0"/>
              <a:pPr/>
              <a:t>4/15/2015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2/26/2015)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7383" y="6376457"/>
            <a:ext cx="627256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12F92-0729-664D-AB05-BB5278773CA5}" type="datetime1">
              <a:rPr lang="en-US" smtClean="0"/>
              <a:pPr/>
              <a:t>4/15/2015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2/26/2015)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12755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B3D31-EBC4-CB45-8A03-DA5119396400}" type="datetime1">
              <a:rPr lang="en-US" smtClean="0"/>
              <a:pPr/>
              <a:t>4/15/2015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2/26/2015)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518841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1049D-AE0F-8A4A-85C4-C93FFAC412C3}" type="datetime1">
              <a:rPr lang="en-US" smtClean="0"/>
              <a:pPr/>
              <a:t>4/15/2015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2/26/2015)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25517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4B9AA-1462-9846-BB96-903D8808102D}" type="datetime1">
              <a:rPr lang="en-US" smtClean="0"/>
              <a:pPr/>
              <a:t>4/15/2015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Copyright © EV3Lessons.com 2015 (Last edit: 2/26/2015)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74800"/>
            <a:ext cx="387752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6923" y="1574800"/>
            <a:ext cx="381575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A5F0D-AF48-D44D-AB6D-4896756761DA}" type="datetime1">
              <a:rPr lang="en-US" smtClean="0"/>
              <a:pPr/>
              <a:t>4/15/2015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2/26/2015)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6D4A3-CD2E-1540-B1DF-B19E1FDD6235}" type="datetime1">
              <a:rPr lang="en-US" smtClean="0"/>
              <a:pPr/>
              <a:t>4/15/2015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2/26/2015)</a:t>
            </a: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FC896-F499-0844-A5F6-F4FA5C130CC6}" type="datetime1">
              <a:rPr lang="en-US" smtClean="0"/>
              <a:pPr/>
              <a:t>4/15/2015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2/26/2015)</a:t>
            </a:r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8A671-228D-5C4E-B916-24D334D43400}" type="datetime1">
              <a:rPr lang="en-US" smtClean="0"/>
              <a:pPr/>
              <a:t>4/15/2015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2/26/2015)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8E5B2-E53D-B34D-8BEE-7316028BD0F8}" type="datetime1">
              <a:rPr lang="en-US" smtClean="0"/>
              <a:pPr/>
              <a:t>4/15/2015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2/26/2015)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BBE66-C3A1-1F40-B907-F72013EA63D6}" type="datetime1">
              <a:rPr lang="en-US" smtClean="0"/>
              <a:pPr/>
              <a:t>4/15/2015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2/26/2015)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DBC7FC8-25FB-FC45-8177-2B991DA6778C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45474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F34D5EE3-E270-D846-8ABC-4206D7AE2281}" type="datetime1">
              <a:rPr lang="en-US" smtClean="0"/>
              <a:pPr/>
              <a:t>4/15/2015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Copyright © EV3Lessons.com 2015 (Last edit: 2/26/2015)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 userDrawn="1"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 userDrawn="1"/>
        </p:nvSpPr>
        <p:spPr>
          <a:xfrm>
            <a:off x="8904666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0AC318-B6C6-DD4C-BD37-EF3071557319}" type="datetime1">
              <a:rPr lang="en-US" smtClean="0"/>
              <a:pPr/>
              <a:t>4/15/2015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Copyright © EV3Lessons.com 2015 (Last edit: 2/26/2015)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2E464-3EB8-43C8-8768-9E2AD4F497B7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56437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4.0/" TargetMode="External"/><Relationship Id="rId2" Type="http://schemas.openxmlformats.org/officeDocument/2006/relationships/hyperlink" Target="mailto:team@droidsrobotics.or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2305" y="311631"/>
            <a:ext cx="4182799" cy="1923569"/>
          </a:xfrm>
        </p:spPr>
        <p:txBody>
          <a:bodyPr/>
          <a:lstStyle/>
          <a:p>
            <a:pPr algn="ctr"/>
            <a:r>
              <a:rPr lang="nl-NL" sz="3200" dirty="0" smtClean="0"/>
              <a:t>BEGINNER EV3 </a:t>
            </a:r>
            <a:r>
              <a:rPr lang="nl-NL" sz="3200" dirty="0" err="1" smtClean="0"/>
              <a:t>PROGRAMMeer</a:t>
            </a:r>
            <a:r>
              <a:rPr lang="nl-NL" sz="4000" dirty="0" smtClean="0"/>
              <a:t/>
            </a:r>
            <a:br>
              <a:rPr lang="nl-NL" sz="4000" dirty="0" smtClean="0"/>
            </a:br>
            <a:r>
              <a:rPr lang="nl-NL" sz="3200" dirty="0" smtClean="0"/>
              <a:t>Les</a:t>
            </a:r>
            <a:endParaRPr lang="nl-NL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1487501" y="5949643"/>
            <a:ext cx="47505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Door</a:t>
            </a:r>
            <a:r>
              <a:rPr lang="en-US" sz="2800" dirty="0" smtClean="0"/>
              <a:t>: </a:t>
            </a:r>
            <a:r>
              <a:rPr lang="en-US" sz="2800" dirty="0" smtClean="0"/>
              <a:t>Droids Robotics</a:t>
            </a:r>
          </a:p>
        </p:txBody>
      </p:sp>
      <p:pic>
        <p:nvPicPr>
          <p:cNvPr id="3" name="Picture 2" descr="Droidslogo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2306" y="5456830"/>
            <a:ext cx="1085195" cy="108519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50088" y="2713113"/>
            <a:ext cx="818751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smtClean="0">
                <a:solidFill>
                  <a:srgbClr val="FF0000"/>
                </a:solidFill>
              </a:rPr>
              <a:t>Onderwerp</a:t>
            </a:r>
            <a:r>
              <a:rPr lang="nl-NL" sz="2800" dirty="0" smtClean="0">
                <a:solidFill>
                  <a:srgbClr val="FF0000"/>
                </a:solidFill>
              </a:rPr>
              <a:t>:</a:t>
            </a:r>
          </a:p>
          <a:p>
            <a:r>
              <a:rPr lang="nl-NL" sz="2800" dirty="0" smtClean="0">
                <a:solidFill>
                  <a:srgbClr val="FF0000"/>
                </a:solidFill>
              </a:rPr>
              <a:t>Beeldscherm (weergeven) blok</a:t>
            </a:r>
            <a:endParaRPr lang="nl-NL" sz="2800" dirty="0" smtClean="0">
              <a:solidFill>
                <a:srgbClr val="FF0000"/>
              </a:solidFill>
            </a:endParaRPr>
          </a:p>
          <a:p>
            <a:endParaRPr lang="en-US" sz="2800" dirty="0"/>
          </a:p>
        </p:txBody>
      </p:sp>
      <p:pic>
        <p:nvPicPr>
          <p:cNvPr id="1026" name="Picture 2" descr="EV3Lessons.com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85105" y="436041"/>
            <a:ext cx="4231698" cy="1571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637626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Oplossing opdracht 2 </a:t>
            </a:r>
            <a:endParaRPr lang="nl-NL" dirty="0"/>
          </a:p>
        </p:txBody>
      </p:sp>
      <p:pic>
        <p:nvPicPr>
          <p:cNvPr id="5" name="Picture 4" descr="Screen Shot 2014-08-08 at 5.44.32 PM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7487" r="2924"/>
          <a:stretch/>
        </p:blipFill>
        <p:spPr>
          <a:xfrm>
            <a:off x="552180" y="1693851"/>
            <a:ext cx="8192052" cy="250950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844261" y="3732696"/>
            <a:ext cx="12920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mtClean="0"/>
              <a:t>Beeld-scherm</a:t>
            </a:r>
            <a:endParaRPr lang="nl-NL" smtClean="0"/>
          </a:p>
          <a:p>
            <a:r>
              <a:rPr lang="nl-NL" smtClean="0"/>
              <a:t>blok</a:t>
            </a:r>
            <a:endParaRPr lang="nl-NL"/>
          </a:p>
        </p:txBody>
      </p:sp>
      <p:sp>
        <p:nvSpPr>
          <p:cNvPr id="8" name="TextBox 7"/>
          <p:cNvSpPr txBox="1"/>
          <p:nvPr/>
        </p:nvSpPr>
        <p:spPr>
          <a:xfrm>
            <a:off x="552174" y="3853043"/>
            <a:ext cx="12920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mtClean="0"/>
              <a:t>Motor  </a:t>
            </a:r>
            <a:r>
              <a:rPr lang="nl-NL" smtClean="0"/>
              <a:t>aan</a:t>
            </a:r>
            <a:endParaRPr lang="nl-NL"/>
          </a:p>
        </p:txBody>
      </p:sp>
      <p:sp>
        <p:nvSpPr>
          <p:cNvPr id="9" name="TextBox 8"/>
          <p:cNvSpPr txBox="1"/>
          <p:nvPr/>
        </p:nvSpPr>
        <p:spPr>
          <a:xfrm>
            <a:off x="2968488" y="3753656"/>
            <a:ext cx="9961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mtClean="0"/>
              <a:t>Wacht</a:t>
            </a:r>
            <a:endParaRPr lang="nl-NL" smtClean="0"/>
          </a:p>
          <a:p>
            <a:r>
              <a:rPr lang="nl-NL" smtClean="0"/>
              <a:t>blok</a:t>
            </a:r>
            <a:endParaRPr lang="nl-NL"/>
          </a:p>
        </p:txBody>
      </p:sp>
      <p:sp>
        <p:nvSpPr>
          <p:cNvPr id="10" name="TextBox 9"/>
          <p:cNvSpPr txBox="1"/>
          <p:nvPr/>
        </p:nvSpPr>
        <p:spPr>
          <a:xfrm>
            <a:off x="7929217" y="3753656"/>
            <a:ext cx="9475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mtClean="0"/>
              <a:t>Motor </a:t>
            </a:r>
            <a:r>
              <a:rPr lang="nl-NL" smtClean="0"/>
              <a:t>uit</a:t>
            </a:r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2/26/2015)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59942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Discussie handleiding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altLang="en-US" dirty="0" smtClean="0"/>
              <a:t>Waarom zou je willen weten hoe je het beeldscherm blok moet gebruiken?</a:t>
            </a:r>
          </a:p>
          <a:p>
            <a:pPr lvl="1"/>
            <a:r>
              <a:rPr lang="nl-NL" altLang="en-US" dirty="0" smtClean="0"/>
              <a:t>Je zou misschien willen weten welke waarde de sensor van je robot ziet</a:t>
            </a:r>
          </a:p>
          <a:p>
            <a:pPr lvl="1"/>
            <a:r>
              <a:rPr lang="nl-NL" altLang="en-US" dirty="0" smtClean="0"/>
              <a:t>Je zou misschien </a:t>
            </a:r>
            <a:r>
              <a:rPr lang="nl-NL" altLang="en-US" dirty="0" smtClean="0"/>
              <a:t>een robot moeten programmeren die stopt wanneer de robot een rode lijn bereikt, maar de robot stopt ervoor</a:t>
            </a:r>
            <a:endParaRPr lang="nl-NL" altLang="en-US" dirty="0" smtClean="0"/>
          </a:p>
          <a:p>
            <a:pPr lvl="2"/>
            <a:r>
              <a:rPr lang="nl-NL" altLang="en-US" dirty="0" smtClean="0"/>
              <a:t>Ziet de robot hetzelfde wat jij ziet?</a:t>
            </a:r>
          </a:p>
          <a:p>
            <a:pPr lvl="2"/>
            <a:r>
              <a:rPr lang="nl-NL" altLang="en-US" dirty="0" smtClean="0"/>
              <a:t>Je kunt de waarde op het scherm laten zien en het zo controleren.</a:t>
            </a:r>
          </a:p>
          <a:p>
            <a:endParaRPr lang="nl-NL" altLang="en-US" dirty="0" smtClean="0"/>
          </a:p>
          <a:p>
            <a:r>
              <a:rPr lang="nl-NL" altLang="en-US" dirty="0" smtClean="0"/>
              <a:t>Het is een goed </a:t>
            </a:r>
            <a:r>
              <a:rPr lang="nl-NL" altLang="en-US" dirty="0" err="1" smtClean="0"/>
              <a:t>debug</a:t>
            </a:r>
            <a:r>
              <a:rPr lang="nl-NL" altLang="en-US" dirty="0" smtClean="0"/>
              <a:t> middel.  Je kunt meer over het debuggen van code leren in de gevorderde lessen.</a:t>
            </a:r>
            <a:endParaRPr lang="nl-NL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2/26/2015)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85391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665" y="439032"/>
            <a:ext cx="8245475" cy="1371600"/>
          </a:xfrm>
        </p:spPr>
        <p:txBody>
          <a:bodyPr/>
          <a:lstStyle/>
          <a:p>
            <a:r>
              <a:rPr lang="en-US" dirty="0" smtClean="0"/>
              <a:t>CREDITS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832"/>
            <a:ext cx="8245474" cy="4963057"/>
          </a:xfrm>
        </p:spPr>
        <p:txBody>
          <a:bodyPr>
            <a:noAutofit/>
          </a:bodyPr>
          <a:lstStyle/>
          <a:p>
            <a:pPr marL="342900" indent="-342900">
              <a:buFont typeface="Arial"/>
              <a:buChar char="•"/>
            </a:pPr>
            <a:r>
              <a:rPr lang="nl-NL" sz="1800" dirty="0" smtClean="0"/>
              <a:t>Deze les is gemaakt door </a:t>
            </a:r>
            <a:r>
              <a:rPr lang="nl-NL" sz="1800" dirty="0" err="1" smtClean="0"/>
              <a:t>Sanjay</a:t>
            </a:r>
            <a:r>
              <a:rPr lang="nl-NL" sz="1800" dirty="0" smtClean="0"/>
              <a:t> </a:t>
            </a:r>
            <a:r>
              <a:rPr lang="nl-NL" sz="1800" dirty="0" err="1" smtClean="0"/>
              <a:t>Seshan</a:t>
            </a:r>
            <a:r>
              <a:rPr lang="nl-NL" sz="1800" dirty="0" smtClean="0"/>
              <a:t> and </a:t>
            </a:r>
            <a:r>
              <a:rPr lang="nl-NL" sz="1800" dirty="0" err="1" smtClean="0"/>
              <a:t>Arvind</a:t>
            </a:r>
            <a:r>
              <a:rPr lang="nl-NL" sz="1800" dirty="0" smtClean="0"/>
              <a:t> </a:t>
            </a:r>
            <a:r>
              <a:rPr lang="nl-NL" sz="1800" dirty="0" err="1" smtClean="0"/>
              <a:t>Seshan</a:t>
            </a:r>
            <a:r>
              <a:rPr lang="nl-NL" sz="1800" dirty="0" smtClean="0"/>
              <a:t> van </a:t>
            </a:r>
            <a:r>
              <a:rPr lang="nl-NL" sz="1800" dirty="0" err="1" smtClean="0"/>
              <a:t>Droids</a:t>
            </a:r>
            <a:r>
              <a:rPr lang="nl-NL" sz="1800" dirty="0" smtClean="0"/>
              <a:t> </a:t>
            </a:r>
            <a:r>
              <a:rPr lang="nl-NL" sz="1800" dirty="0" err="1" smtClean="0"/>
              <a:t>Robotics</a:t>
            </a:r>
            <a:r>
              <a:rPr lang="nl-NL" sz="1800" dirty="0" smtClean="0"/>
              <a:t>.</a:t>
            </a:r>
          </a:p>
          <a:p>
            <a:pPr marL="342900" indent="-342900">
              <a:buFont typeface="Arial"/>
              <a:buChar char="•"/>
            </a:pPr>
            <a:r>
              <a:rPr lang="nl-NL" sz="1800" dirty="0" smtClean="0"/>
              <a:t>Meer lessen zijn beschikbaar op www.ev3lessons.com</a:t>
            </a:r>
          </a:p>
          <a:p>
            <a:pPr marL="342900" indent="-342900">
              <a:buFont typeface="Arial"/>
              <a:buChar char="•"/>
            </a:pPr>
            <a:r>
              <a:rPr lang="nl-NL" sz="1800" dirty="0" smtClean="0"/>
              <a:t>Auteurs </a:t>
            </a:r>
            <a:r>
              <a:rPr lang="nl-NL" sz="1800" dirty="0" smtClean="0"/>
              <a:t>email</a:t>
            </a:r>
            <a:r>
              <a:rPr lang="nl-NL" sz="1800" dirty="0" smtClean="0"/>
              <a:t>: </a:t>
            </a:r>
            <a:r>
              <a:rPr lang="nl-NL" sz="1800" dirty="0" smtClean="0">
                <a:hlinkClick r:id="rId2"/>
              </a:rPr>
              <a:t>team@</a:t>
            </a:r>
            <a:r>
              <a:rPr lang="nl-NL" sz="1800" dirty="0" err="1" smtClean="0">
                <a:hlinkClick r:id="rId2"/>
              </a:rPr>
              <a:t>droidsrobotics.org</a:t>
            </a:r>
            <a:r>
              <a:rPr lang="en-US" sz="1800" b="0" dirty="0" smtClean="0"/>
              <a:t/>
            </a:r>
            <a:br>
              <a:rPr lang="en-US" sz="1800" b="0" dirty="0" smtClean="0"/>
            </a:br>
            <a:endParaRPr lang="en-US" sz="1800" dirty="0" smtClean="0"/>
          </a:p>
          <a:p>
            <a:pPr marL="342900" indent="-342900">
              <a:buFont typeface="Arial"/>
              <a:buChar char="•"/>
            </a:pPr>
            <a:r>
              <a:rPr lang="en-US" sz="1800" b="0" dirty="0"/>
              <a:t/>
            </a:r>
            <a:br>
              <a:rPr lang="en-US" sz="1800" b="0" dirty="0"/>
            </a:br>
            <a:endParaRPr lang="en-US" sz="18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2/26/2015)</a:t>
            </a:r>
            <a:endParaRPr lang="en-US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57199" y="4630535"/>
            <a:ext cx="7913347" cy="923330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This work is licensed under a 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Creative Commons Attribution-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NonCommercial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ShareAlike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 4.0 International License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  <p:pic>
        <p:nvPicPr>
          <p:cNvPr id="2050" name="Picture 2" descr="Creative Commons Licens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18595" y="3609409"/>
            <a:ext cx="2161449" cy="761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43612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Doelstellingen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nl-NL" dirty="0" smtClean="0"/>
              <a:t>Leren om tekst en afbeeldingen </a:t>
            </a:r>
            <a:r>
              <a:rPr lang="nl-NL" dirty="0" smtClean="0"/>
              <a:t>op het EV3 scherm weer te geven.</a:t>
            </a:r>
          </a:p>
          <a:p>
            <a:pPr marL="457200" indent="-457200">
              <a:buFont typeface="+mj-lt"/>
              <a:buAutoNum type="arabicPeriod"/>
            </a:pPr>
            <a:r>
              <a:rPr lang="nl-NL" dirty="0" smtClean="0"/>
              <a:t>Begrijpen waarom het beeldscherm blok handig kan zijn om in je programma te gebruiken.</a:t>
            </a:r>
            <a:endParaRPr lang="nl-NL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2/26/2015)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64516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Beeldscherm (weergeven</a:t>
            </a:r>
            <a:r>
              <a:rPr lang="nl-NL" dirty="0" smtClean="0"/>
              <a:t>) blok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822174"/>
            <a:ext cx="3776430" cy="4494938"/>
          </a:xfrm>
          <a:ln>
            <a:noFill/>
          </a:ln>
        </p:spPr>
        <p:txBody>
          <a:bodyPr>
            <a:normAutofit/>
          </a:bodyPr>
          <a:lstStyle/>
          <a:p>
            <a:pPr marL="342900" indent="-342900">
              <a:buFont typeface="Arial"/>
              <a:buChar char="•"/>
            </a:pPr>
            <a:r>
              <a:rPr lang="nl-NL" b="0" dirty="0" smtClean="0"/>
              <a:t>Het beeldscherm (weergeven) blok laat informatie en afbeeldingen op het </a:t>
            </a:r>
            <a:r>
              <a:rPr lang="nl-NL" b="0" dirty="0" smtClean="0"/>
              <a:t>scherm zien.</a:t>
            </a:r>
            <a:endParaRPr lang="nl-NL" b="0" dirty="0" smtClean="0"/>
          </a:p>
          <a:p>
            <a:pPr marL="342900" indent="-342900">
              <a:buFont typeface="Arial"/>
              <a:buChar char="•"/>
            </a:pPr>
            <a:r>
              <a:rPr lang="nl-NL" b="0" dirty="0" smtClean="0"/>
              <a:t>Je kunt de grote en de plek van de tekst zelf instellen.</a:t>
            </a:r>
          </a:p>
          <a:p>
            <a:pPr marL="342900" indent="-342900">
              <a:buFont typeface="Arial"/>
              <a:buChar char="•"/>
            </a:pPr>
            <a:r>
              <a:rPr lang="nl-NL" b="0" dirty="0" smtClean="0"/>
              <a:t>Je kunt ditzelfde blok gebruiken om sensor waardes en instructies te laten zien.</a:t>
            </a:r>
          </a:p>
          <a:p>
            <a:pPr marL="342900" indent="-342900">
              <a:buFont typeface="Arial"/>
              <a:buChar char="•"/>
            </a:pPr>
            <a:r>
              <a:rPr lang="nl-NL" b="0" dirty="0" smtClean="0"/>
              <a:t> Het beeldscherm (weergeven) blok vind </a:t>
            </a:r>
            <a:r>
              <a:rPr lang="nl-NL" b="0" dirty="0" smtClean="0"/>
              <a:t>je in het groene tabblad</a:t>
            </a:r>
            <a:endParaRPr lang="nl-NL" b="0" dirty="0"/>
          </a:p>
        </p:txBody>
      </p:sp>
      <p:pic>
        <p:nvPicPr>
          <p:cNvPr id="6" name="Picture 5" descr="Screen Shot 2014-08-07 at 12.29.41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18828" y="2192148"/>
            <a:ext cx="3310225" cy="411143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2/26/2015)</a:t>
            </a:r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272051" y="2686230"/>
            <a:ext cx="3185332" cy="1372988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37232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Meer over het </a:t>
            </a:r>
            <a:r>
              <a:rPr lang="en-US" altLang="en-US" dirty="0" err="1" smtClean="0"/>
              <a:t>Beeldscherm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blok</a:t>
            </a:r>
            <a:endParaRPr lang="en-US" altLang="en-US" dirty="0" smtClean="0"/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>
          <a:xfrm>
            <a:off x="457200" y="1323474"/>
            <a:ext cx="8245474" cy="4802690"/>
          </a:xfrm>
        </p:spPr>
        <p:txBody>
          <a:bodyPr>
            <a:normAutofit/>
          </a:bodyPr>
          <a:lstStyle/>
          <a:p>
            <a:r>
              <a:rPr lang="nl-NL" altLang="en-US" sz="2400" dirty="0" smtClean="0"/>
              <a:t>Twee manieren om weer te geven</a:t>
            </a:r>
          </a:p>
          <a:p>
            <a:r>
              <a:rPr lang="nl-NL" altLang="en-US" sz="2400" dirty="0" smtClean="0"/>
              <a:t>Pixel modus (Te gebruiken </a:t>
            </a:r>
            <a:r>
              <a:rPr lang="nl-NL" altLang="en-US" sz="2400" dirty="0" smtClean="0"/>
              <a:t>om afbeeldingen of tekst te laten zien</a:t>
            </a:r>
            <a:r>
              <a:rPr lang="nl-NL" altLang="en-US" sz="2400" dirty="0" smtClean="0"/>
              <a:t>)</a:t>
            </a:r>
          </a:p>
          <a:p>
            <a:pPr lvl="1"/>
            <a:r>
              <a:rPr lang="nl-NL" altLang="en-US" sz="2200" dirty="0" smtClean="0"/>
              <a:t>178 pixels links en rechts</a:t>
            </a:r>
          </a:p>
          <a:p>
            <a:pPr lvl="1"/>
            <a:r>
              <a:rPr lang="nl-NL" altLang="en-US" sz="2200" dirty="0" smtClean="0"/>
              <a:t>128 pixels </a:t>
            </a:r>
            <a:r>
              <a:rPr lang="nl-NL" altLang="en-US" sz="2200" dirty="0" smtClean="0"/>
              <a:t>boven en onder</a:t>
            </a:r>
            <a:endParaRPr lang="nl-NL" altLang="en-US" sz="2200" dirty="0" smtClean="0"/>
          </a:p>
          <a:p>
            <a:r>
              <a:rPr lang="nl-NL" altLang="en-US" sz="2400" dirty="0" smtClean="0"/>
              <a:t>Raster </a:t>
            </a:r>
            <a:r>
              <a:rPr lang="nl-NL" altLang="en-US" sz="2400" dirty="0" smtClean="0"/>
              <a:t>modus (Makkelijker te gebruiken,</a:t>
            </a:r>
            <a:br>
              <a:rPr lang="nl-NL" altLang="en-US" sz="2400" dirty="0" smtClean="0"/>
            </a:br>
            <a:r>
              <a:rPr lang="nl-NL" altLang="en-US" sz="2400" dirty="0" smtClean="0"/>
              <a:t>werkt alleen in tekstmodus</a:t>
            </a:r>
          </a:p>
          <a:p>
            <a:pPr lvl="1"/>
            <a:r>
              <a:rPr lang="nl-NL" altLang="en-US" sz="2200" dirty="0" smtClean="0"/>
              <a:t>22 kolommen van 8 pixels </a:t>
            </a:r>
          </a:p>
          <a:p>
            <a:pPr lvl="1"/>
            <a:r>
              <a:rPr lang="nl-NL" altLang="en-US" sz="2200" dirty="0" smtClean="0"/>
              <a:t>12 rijen van 10 pixels</a:t>
            </a:r>
          </a:p>
          <a:p>
            <a:pPr lvl="1"/>
            <a:r>
              <a:rPr lang="nl-NL" altLang="en-US" sz="2200" dirty="0" smtClean="0"/>
              <a:t>Kleine tekens zijn 1 rij en 1 kolom</a:t>
            </a:r>
          </a:p>
          <a:p>
            <a:pPr lvl="1"/>
            <a:r>
              <a:rPr lang="nl-NL" altLang="en-US" sz="2200" dirty="0" smtClean="0"/>
              <a:t>Grote tekens zijn 2 rijen en 2 kolommen</a:t>
            </a:r>
            <a:endParaRPr lang="nl-NL" altLang="en-US" sz="2200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20782"/>
          <a:stretch/>
        </p:blipFill>
        <p:spPr>
          <a:xfrm>
            <a:off x="6619360" y="3648364"/>
            <a:ext cx="2069946" cy="2057400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2/26/2015)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38890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altLang="en-US" dirty="0" smtClean="0"/>
              <a:t>Tekst weergeven in raster Modus</a:t>
            </a:r>
            <a:endParaRPr lang="nl-NL" altLang="en-US" dirty="0" smtClean="0"/>
          </a:p>
        </p:txBody>
      </p:sp>
      <p:grpSp>
        <p:nvGrpSpPr>
          <p:cNvPr id="36" name="Group 35"/>
          <p:cNvGrpSpPr/>
          <p:nvPr/>
        </p:nvGrpSpPr>
        <p:grpSpPr>
          <a:xfrm>
            <a:off x="3647491" y="1184162"/>
            <a:ext cx="5224739" cy="4644881"/>
            <a:chOff x="2294980" y="1331074"/>
            <a:chExt cx="5224739" cy="4644881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865934" y="1331074"/>
              <a:ext cx="2324100" cy="2181225"/>
            </a:xfrm>
            <a:prstGeom prst="rect">
              <a:avLst/>
            </a:prstGeom>
          </p:spPr>
        </p:pic>
        <p:sp>
          <p:nvSpPr>
            <p:cNvPr id="44037" name="TextBox 5"/>
            <p:cNvSpPr txBox="1">
              <a:spLocks noChangeArrowheads="1"/>
            </p:cNvSpPr>
            <p:nvPr/>
          </p:nvSpPr>
          <p:spPr bwMode="auto">
            <a:xfrm>
              <a:off x="6274039" y="2661990"/>
              <a:ext cx="1020379" cy="73866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nl-NL" altLang="en-US" sz="1400" smtClean="0"/>
                <a:t>Weer</a:t>
              </a:r>
              <a:r>
                <a:rPr lang="nl-NL" altLang="en-US" sz="1400" smtClean="0"/>
                <a:t> te geven </a:t>
              </a:r>
              <a:r>
                <a:rPr lang="nl-NL" altLang="en-US" sz="1400" smtClean="0"/>
                <a:t>tekst</a:t>
              </a:r>
              <a:endParaRPr lang="nl-NL" altLang="en-US" sz="1400"/>
            </a:p>
          </p:txBody>
        </p:sp>
        <p:sp>
          <p:nvSpPr>
            <p:cNvPr id="44041" name="TextBox 17"/>
            <p:cNvSpPr txBox="1">
              <a:spLocks noChangeArrowheads="1"/>
            </p:cNvSpPr>
            <p:nvPr/>
          </p:nvSpPr>
          <p:spPr bwMode="auto">
            <a:xfrm>
              <a:off x="5768491" y="4987753"/>
              <a:ext cx="1751228" cy="954107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nl-NL" altLang="en-US" sz="1400" dirty="0" smtClean="0"/>
                <a:t>Tekst grootte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nl-NL" altLang="en-US" sz="1400" dirty="0" smtClean="0"/>
                <a:t>0 – </a:t>
              </a:r>
              <a:r>
                <a:rPr lang="nl-NL" altLang="en-US" sz="1400" dirty="0" smtClean="0"/>
                <a:t>klein</a:t>
              </a:r>
              <a:endParaRPr lang="nl-NL" altLang="en-US" sz="1400" dirty="0" smtClean="0"/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nl-NL" altLang="en-US" sz="1400" dirty="0" smtClean="0"/>
                <a:t>1 – </a:t>
              </a:r>
              <a:r>
                <a:rPr lang="nl-NL" altLang="en-US" sz="1400" dirty="0" smtClean="0"/>
                <a:t>klein</a:t>
              </a:r>
              <a:r>
                <a:rPr lang="nl-NL" altLang="en-US" sz="1400" dirty="0" smtClean="0"/>
                <a:t>, vet 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nl-NL" altLang="en-US" sz="1400" dirty="0" smtClean="0"/>
                <a:t>2 – </a:t>
              </a:r>
              <a:r>
                <a:rPr lang="nl-NL" altLang="en-US" sz="1400" dirty="0" smtClean="0"/>
                <a:t>groot</a:t>
              </a:r>
              <a:endParaRPr lang="nl-NL" altLang="en-US" sz="1400" dirty="0"/>
            </a:p>
          </p:txBody>
        </p:sp>
        <p:sp>
          <p:nvSpPr>
            <p:cNvPr id="51" name="TextBox 5"/>
            <p:cNvSpPr txBox="1">
              <a:spLocks noChangeArrowheads="1"/>
            </p:cNvSpPr>
            <p:nvPr/>
          </p:nvSpPr>
          <p:spPr bwMode="auto">
            <a:xfrm>
              <a:off x="2294980" y="2687894"/>
              <a:ext cx="1242846" cy="52322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nl-NL" altLang="en-US" sz="1400" dirty="0" smtClean="0"/>
                <a:t>Voorbeeld weergave</a:t>
              </a:r>
              <a:endParaRPr lang="nl-NL" altLang="en-US" sz="1400" dirty="0"/>
            </a:p>
          </p:txBody>
        </p:sp>
        <p:sp>
          <p:nvSpPr>
            <p:cNvPr id="21" name="TextBox 5"/>
            <p:cNvSpPr txBox="1">
              <a:spLocks noChangeArrowheads="1"/>
            </p:cNvSpPr>
            <p:nvPr/>
          </p:nvSpPr>
          <p:spPr bwMode="auto">
            <a:xfrm>
              <a:off x="2294980" y="3843963"/>
              <a:ext cx="1828800" cy="307975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nl-NL" altLang="en-US" sz="1400" smtClean="0"/>
                <a:t>Scher</a:t>
              </a:r>
              <a:r>
                <a:rPr lang="nl-NL" altLang="en-US" sz="1400" smtClean="0"/>
                <a:t>m wissen</a:t>
              </a:r>
              <a:endParaRPr lang="nl-NL" altLang="en-US" sz="1400"/>
            </a:p>
          </p:txBody>
        </p:sp>
        <p:sp>
          <p:nvSpPr>
            <p:cNvPr id="22" name="TextBox 5"/>
            <p:cNvSpPr txBox="1">
              <a:spLocks noChangeArrowheads="1"/>
            </p:cNvSpPr>
            <p:nvPr/>
          </p:nvSpPr>
          <p:spPr bwMode="auto">
            <a:xfrm>
              <a:off x="2294980" y="4213276"/>
              <a:ext cx="1828800" cy="52322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nl-NL" altLang="en-US" sz="1400" smtClean="0"/>
                <a:t>startkolom van weergave</a:t>
              </a:r>
              <a:endParaRPr lang="nl-NL" altLang="en-US" sz="1400"/>
            </a:p>
          </p:txBody>
        </p:sp>
        <p:sp>
          <p:nvSpPr>
            <p:cNvPr id="23" name="TextBox 5"/>
            <p:cNvSpPr txBox="1">
              <a:spLocks noChangeArrowheads="1"/>
            </p:cNvSpPr>
            <p:nvPr/>
          </p:nvSpPr>
          <p:spPr bwMode="auto">
            <a:xfrm>
              <a:off x="2294980" y="4801628"/>
              <a:ext cx="1828800" cy="52322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nl-NL" altLang="en-US" sz="1400" smtClean="0"/>
                <a:t>Startrij</a:t>
              </a:r>
              <a:r>
                <a:rPr lang="nl-NL" altLang="en-US" sz="1400" smtClean="0"/>
                <a:t> van </a:t>
              </a:r>
              <a:r>
                <a:rPr lang="nl-NL" altLang="en-US" sz="1400" smtClean="0"/>
                <a:t>weergave</a:t>
              </a:r>
              <a:endParaRPr lang="nl-NL" altLang="en-US" sz="1400"/>
            </a:p>
          </p:txBody>
        </p:sp>
        <p:sp>
          <p:nvSpPr>
            <p:cNvPr id="24" name="TextBox 5"/>
            <p:cNvSpPr txBox="1">
              <a:spLocks noChangeArrowheads="1"/>
            </p:cNvSpPr>
            <p:nvPr/>
          </p:nvSpPr>
          <p:spPr bwMode="auto">
            <a:xfrm>
              <a:off x="2294980" y="5266520"/>
              <a:ext cx="1828800" cy="307777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nl-NL" altLang="en-US" sz="1400" dirty="0" smtClean="0"/>
                <a:t>Zwart/wit weergave</a:t>
              </a:r>
              <a:endParaRPr lang="nl-NL" altLang="en-US" sz="1400" dirty="0"/>
            </a:p>
          </p:txBody>
        </p:sp>
        <p:sp>
          <p:nvSpPr>
            <p:cNvPr id="25" name="TextBox 5"/>
            <p:cNvSpPr txBox="1">
              <a:spLocks noChangeArrowheads="1"/>
            </p:cNvSpPr>
            <p:nvPr/>
          </p:nvSpPr>
          <p:spPr bwMode="auto">
            <a:xfrm>
              <a:off x="2294980" y="5668178"/>
              <a:ext cx="1828800" cy="307777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nl-NL" altLang="en-US" sz="1400" smtClean="0"/>
                <a:t>Tekst</a:t>
              </a:r>
              <a:r>
                <a:rPr lang="nl-NL" altLang="en-US" sz="1400" smtClean="0"/>
                <a:t> </a:t>
              </a:r>
              <a:r>
                <a:rPr lang="nl-NL" altLang="en-US" sz="1400" smtClean="0"/>
                <a:t>grootte</a:t>
              </a:r>
              <a:endParaRPr lang="nl-NL" altLang="en-US" sz="1400"/>
            </a:p>
          </p:txBody>
        </p:sp>
        <p:cxnSp>
          <p:nvCxnSpPr>
            <p:cNvPr id="8" name="Elbow Connector 7"/>
            <p:cNvCxnSpPr>
              <a:stCxn id="21" idx="3"/>
            </p:cNvCxnSpPr>
            <p:nvPr/>
          </p:nvCxnSpPr>
          <p:spPr>
            <a:xfrm flipV="1">
              <a:off x="4123780" y="3419055"/>
              <a:ext cx="407268" cy="578896"/>
            </a:xfrm>
            <a:prstGeom prst="bentConnector2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Elbow Connector 9"/>
            <p:cNvCxnSpPr/>
            <p:nvPr/>
          </p:nvCxnSpPr>
          <p:spPr>
            <a:xfrm rot="5400000" flipH="1" flipV="1">
              <a:off x="3966993" y="3575842"/>
              <a:ext cx="1052738" cy="739165"/>
            </a:xfrm>
            <a:prstGeom prst="bentConnector3">
              <a:avLst>
                <a:gd name="adj1" fmla="val -339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Elbow Connector 12"/>
            <p:cNvCxnSpPr>
              <a:stCxn id="23" idx="3"/>
            </p:cNvCxnSpPr>
            <p:nvPr/>
          </p:nvCxnSpPr>
          <p:spPr>
            <a:xfrm flipV="1">
              <a:off x="4123780" y="3419056"/>
              <a:ext cx="1072382" cy="1644182"/>
            </a:xfrm>
            <a:prstGeom prst="bentConnector2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Elbow Connector 16"/>
            <p:cNvCxnSpPr>
              <a:stCxn id="24" idx="3"/>
            </p:cNvCxnSpPr>
            <p:nvPr/>
          </p:nvCxnSpPr>
          <p:spPr>
            <a:xfrm flipV="1">
              <a:off x="4123780" y="3419058"/>
              <a:ext cx="1331447" cy="2001351"/>
            </a:xfrm>
            <a:prstGeom prst="bentConnector2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Elbow Connector 18"/>
            <p:cNvCxnSpPr>
              <a:stCxn id="25" idx="3"/>
            </p:cNvCxnSpPr>
            <p:nvPr/>
          </p:nvCxnSpPr>
          <p:spPr>
            <a:xfrm flipV="1">
              <a:off x="4123780" y="3419055"/>
              <a:ext cx="1567139" cy="2403012"/>
            </a:xfrm>
            <a:prstGeom prst="bentConnector2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Elbow Connector 26"/>
            <p:cNvCxnSpPr>
              <a:stCxn id="51" idx="0"/>
            </p:cNvCxnSpPr>
            <p:nvPr/>
          </p:nvCxnSpPr>
          <p:spPr>
            <a:xfrm rot="16200000" flipH="1">
              <a:off x="3458452" y="2145845"/>
              <a:ext cx="2" cy="1084100"/>
            </a:xfrm>
            <a:prstGeom prst="bentConnector4">
              <a:avLst>
                <a:gd name="adj1" fmla="val -11430000000"/>
                <a:gd name="adj2" fmla="val 78661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Elbow Connector 31"/>
            <p:cNvCxnSpPr>
              <a:stCxn id="44037" idx="2"/>
            </p:cNvCxnSpPr>
            <p:nvPr/>
          </p:nvCxnSpPr>
          <p:spPr>
            <a:xfrm rot="5400000" flipH="1">
              <a:off x="5978998" y="2595424"/>
              <a:ext cx="738659" cy="871802"/>
            </a:xfrm>
            <a:prstGeom prst="bentConnector4">
              <a:avLst>
                <a:gd name="adj1" fmla="val -30948"/>
                <a:gd name="adj2" fmla="val 79261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8" name="TextBox 5"/>
          <p:cNvSpPr txBox="1">
            <a:spLocks noChangeArrowheads="1"/>
          </p:cNvSpPr>
          <p:nvPr/>
        </p:nvSpPr>
        <p:spPr bwMode="auto">
          <a:xfrm>
            <a:off x="3645427" y="3135016"/>
            <a:ext cx="1242846" cy="52322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nl-NL" altLang="en-US" sz="1400" dirty="0" smtClean="0"/>
              <a:t>Verander </a:t>
            </a:r>
            <a:r>
              <a:rPr lang="nl-NL" altLang="en-US" sz="1400" dirty="0" smtClean="0"/>
              <a:t> Modus</a:t>
            </a:r>
            <a:endParaRPr lang="nl-NL" altLang="en-US" sz="1400" dirty="0"/>
          </a:p>
        </p:txBody>
      </p:sp>
      <p:cxnSp>
        <p:nvCxnSpPr>
          <p:cNvPr id="47" name="Elbow Connector 46"/>
          <p:cNvCxnSpPr>
            <a:stCxn id="58" idx="3"/>
          </p:cNvCxnSpPr>
          <p:nvPr/>
        </p:nvCxnSpPr>
        <p:spPr>
          <a:xfrm flipV="1">
            <a:off x="4888273" y="3221969"/>
            <a:ext cx="462677" cy="174657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125133" y="1607487"/>
            <a:ext cx="332142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smtClean="0"/>
              <a:t>Stap 1: </a:t>
            </a:r>
          </a:p>
          <a:p>
            <a:r>
              <a:rPr lang="nl-NL" dirty="0" smtClean="0"/>
              <a:t>Pak Beeldscherm blok</a:t>
            </a:r>
          </a:p>
          <a:p>
            <a:endParaRPr lang="nl-NL" b="1" dirty="0" smtClean="0"/>
          </a:p>
          <a:p>
            <a:r>
              <a:rPr lang="nl-NL" b="1" dirty="0" smtClean="0"/>
              <a:t>Stap 2:</a:t>
            </a:r>
          </a:p>
          <a:p>
            <a:r>
              <a:rPr lang="nl-NL" dirty="0" smtClean="0"/>
              <a:t>Klik op het “Verander modus” icoontje en kies “Tekst”. Klik dan op “raster”. Het icoontje verandert in </a:t>
            </a:r>
            <a:r>
              <a:rPr lang="nl-NL" dirty="0" smtClean="0"/>
              <a:t>een vierkant met stippen</a:t>
            </a:r>
            <a:r>
              <a:rPr lang="nl-NL" dirty="0" smtClean="0"/>
              <a:t>.</a:t>
            </a:r>
          </a:p>
          <a:p>
            <a:endParaRPr lang="nl-NL" b="1" dirty="0" smtClean="0"/>
          </a:p>
          <a:p>
            <a:r>
              <a:rPr lang="nl-NL" b="1" dirty="0" smtClean="0"/>
              <a:t>Stap 3:</a:t>
            </a:r>
            <a:endParaRPr lang="nl-NL" dirty="0" smtClean="0"/>
          </a:p>
          <a:p>
            <a:r>
              <a:rPr lang="nl-NL" dirty="0" smtClean="0"/>
              <a:t>Geef rechts bovenin het beeldscherm blok </a:t>
            </a:r>
            <a:r>
              <a:rPr lang="nl-NL" dirty="0" smtClean="0"/>
              <a:t>de tekst in die weergegeven moet worden</a:t>
            </a:r>
            <a:endParaRPr lang="nl-NL" dirty="0" smtClean="0"/>
          </a:p>
          <a:p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2/26/2015)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43161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Beeldscherm blok opdracht 1</a:t>
            </a:r>
            <a:endParaRPr lang="nl-NL" altLang="en-US" dirty="0" smtClean="0"/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altLang="en-US" dirty="0" smtClean="0"/>
              <a:t>Kun </a:t>
            </a:r>
            <a:r>
              <a:rPr lang="nl-NL" altLang="en-US" dirty="0" smtClean="0"/>
              <a:t>je een programma schrijven dat in het midden van het scherm tekst laat zien?</a:t>
            </a:r>
            <a:endParaRPr lang="nl-NL" altLang="en-US" dirty="0" smtClean="0"/>
          </a:p>
          <a:p>
            <a:pPr lvl="1"/>
            <a:endParaRPr lang="nl-NL" altLang="en-US" dirty="0" smtClean="0"/>
          </a:p>
          <a:p>
            <a:pPr lvl="1"/>
            <a:r>
              <a:rPr lang="nl-NL" altLang="en-US" dirty="0" smtClean="0"/>
              <a:t>Geef weer: “</a:t>
            </a:r>
            <a:r>
              <a:rPr lang="nl-NL" altLang="en-US" dirty="0" err="1" smtClean="0"/>
              <a:t>Hello</a:t>
            </a:r>
            <a:r>
              <a:rPr lang="nl-NL" altLang="en-US" dirty="0" smtClean="0"/>
              <a:t> World”</a:t>
            </a:r>
          </a:p>
          <a:p>
            <a:pPr lvl="1"/>
            <a:endParaRPr lang="nl-NL" altLang="en-US" dirty="0" smtClean="0"/>
          </a:p>
          <a:p>
            <a:r>
              <a:rPr lang="nl-NL" altLang="en-US" dirty="0" smtClean="0"/>
              <a:t>Maak een beeldscherm blok en laat dit 3 </a:t>
            </a:r>
            <a:r>
              <a:rPr lang="nl-NL" altLang="en-US" dirty="0" smtClean="0"/>
              <a:t>seconden zien.</a:t>
            </a:r>
            <a:endParaRPr lang="nl-NL" altLang="en-US" dirty="0" smtClean="0"/>
          </a:p>
          <a:p>
            <a:endParaRPr lang="nl-NL" altLang="en-US" dirty="0" smtClean="0"/>
          </a:p>
          <a:p>
            <a:r>
              <a:rPr lang="nl-NL" altLang="en-US" dirty="0" smtClean="0"/>
              <a:t>Kun je ook bewegen terwijl je dit doet?</a:t>
            </a:r>
          </a:p>
          <a:p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2/26/2015)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37203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>
          <a:xfrm>
            <a:off x="349622" y="152718"/>
            <a:ext cx="8245475" cy="1371600"/>
          </a:xfrm>
        </p:spPr>
        <p:txBody>
          <a:bodyPr>
            <a:normAutofit/>
          </a:bodyPr>
          <a:lstStyle/>
          <a:p>
            <a:r>
              <a:rPr lang="nl-NL" altLang="en-US" dirty="0" smtClean="0"/>
              <a:t>Oplossing opdracht 1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58" y="1573306"/>
            <a:ext cx="6587429" cy="3684494"/>
          </a:xfrm>
          <a:prstGeom prst="rect">
            <a:avLst/>
          </a:prstGeom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2/26/2015)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20623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altLang="en-US" dirty="0" smtClean="0"/>
              <a:t>Een afbeelding laten zien in PIXEL Modus</a:t>
            </a:r>
            <a:endParaRPr lang="nl-NL" altLang="en-US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6256" y="2771086"/>
            <a:ext cx="1302902" cy="165398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879158" y="1759642"/>
            <a:ext cx="332142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smtClean="0"/>
              <a:t>Stap 1: </a:t>
            </a:r>
          </a:p>
          <a:p>
            <a:r>
              <a:rPr lang="nl-NL" dirty="0" smtClean="0"/>
              <a:t>Pak beeldscherm blok</a:t>
            </a:r>
          </a:p>
          <a:p>
            <a:endParaRPr lang="nl-NL" dirty="0" smtClean="0"/>
          </a:p>
          <a:p>
            <a:endParaRPr lang="nl-NL" b="1" dirty="0" smtClean="0"/>
          </a:p>
          <a:p>
            <a:r>
              <a:rPr lang="nl-NL" b="1" dirty="0" smtClean="0"/>
              <a:t>Stap 2:</a:t>
            </a:r>
          </a:p>
          <a:p>
            <a:r>
              <a:rPr lang="nl-NL" dirty="0" smtClean="0"/>
              <a:t>Klik </a:t>
            </a:r>
            <a:r>
              <a:rPr lang="nl-NL" dirty="0" smtClean="0"/>
              <a:t>op het “Verander modus” icoontje en kies </a:t>
            </a:r>
            <a:r>
              <a:rPr lang="nl-NL" dirty="0" smtClean="0"/>
              <a:t>“Afbeelding”  </a:t>
            </a:r>
            <a:r>
              <a:rPr lang="nl-NL" dirty="0" smtClean="0"/>
              <a:t>Het icoontje </a:t>
            </a:r>
            <a:r>
              <a:rPr lang="nl-NL" dirty="0" smtClean="0"/>
              <a:t>in een map</a:t>
            </a:r>
            <a:endParaRPr lang="nl-NL" dirty="0" smtClean="0"/>
          </a:p>
          <a:p>
            <a:endParaRPr lang="nl-NL" dirty="0" smtClean="0"/>
          </a:p>
          <a:p>
            <a:endParaRPr lang="nl-NL" b="1" dirty="0" smtClean="0"/>
          </a:p>
          <a:p>
            <a:r>
              <a:rPr lang="nl-NL" b="1" dirty="0" smtClean="0"/>
              <a:t>Stap 3:</a:t>
            </a:r>
            <a:endParaRPr lang="nl-NL" dirty="0" smtClean="0"/>
          </a:p>
          <a:p>
            <a:r>
              <a:rPr lang="nl-NL" dirty="0" smtClean="0"/>
              <a:t>Kies </a:t>
            </a:r>
            <a:r>
              <a:rPr lang="nl-NL" dirty="0" smtClean="0"/>
              <a:t>rechts bovenin het beeldscherm blok de </a:t>
            </a:r>
            <a:r>
              <a:rPr lang="nl-NL" dirty="0" smtClean="0"/>
              <a:t>afbeelding </a:t>
            </a:r>
            <a:r>
              <a:rPr lang="nl-NL" dirty="0" smtClean="0"/>
              <a:t>die weergegeven moet worden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/>
          <a:srcRect l="3678" t="15588" b="9412"/>
          <a:stretch/>
        </p:blipFill>
        <p:spPr>
          <a:xfrm>
            <a:off x="377109" y="1708754"/>
            <a:ext cx="4389872" cy="93168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96861" y="4555717"/>
            <a:ext cx="2782297" cy="1969205"/>
          </a:xfrm>
          <a:prstGeom prst="rect">
            <a:avLst/>
          </a:prstGeom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2/26/2015)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36715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Beelscherm</a:t>
            </a:r>
            <a:r>
              <a:rPr lang="en-US" dirty="0" smtClean="0"/>
              <a:t> </a:t>
            </a:r>
            <a:r>
              <a:rPr lang="en-US" dirty="0" err="1" smtClean="0"/>
              <a:t>blok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err="1" smtClean="0"/>
              <a:t>opdracht</a:t>
            </a:r>
            <a:r>
              <a:rPr lang="en-US" dirty="0" smtClean="0"/>
              <a:t>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424610"/>
            <a:ext cx="3776430" cy="4892502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US" b="0" dirty="0" smtClean="0">
                <a:solidFill>
                  <a:srgbClr val="3366FF"/>
                </a:solidFill>
              </a:rPr>
              <a:t>Kun je </a:t>
            </a:r>
            <a:r>
              <a:rPr lang="en-US" b="0" dirty="0" err="1" smtClean="0">
                <a:solidFill>
                  <a:srgbClr val="3366FF"/>
                </a:solidFill>
              </a:rPr>
              <a:t>ogen</a:t>
            </a:r>
            <a:r>
              <a:rPr lang="en-US" b="0" dirty="0" smtClean="0">
                <a:solidFill>
                  <a:srgbClr val="3366FF"/>
                </a:solidFill>
              </a:rPr>
              <a:t> op het </a:t>
            </a:r>
            <a:r>
              <a:rPr lang="en-US" b="0" dirty="0" err="1" smtClean="0">
                <a:solidFill>
                  <a:srgbClr val="3366FF"/>
                </a:solidFill>
              </a:rPr>
              <a:t>scherm</a:t>
            </a:r>
            <a:r>
              <a:rPr lang="en-US" b="0" dirty="0" smtClean="0">
                <a:solidFill>
                  <a:srgbClr val="3366FF"/>
                </a:solidFill>
              </a:rPr>
              <a:t> </a:t>
            </a:r>
            <a:r>
              <a:rPr lang="en-US" b="0" dirty="0" err="1" smtClean="0">
                <a:solidFill>
                  <a:srgbClr val="3366FF"/>
                </a:solidFill>
              </a:rPr>
              <a:t>laten</a:t>
            </a:r>
            <a:r>
              <a:rPr lang="en-US" b="0" dirty="0" smtClean="0">
                <a:solidFill>
                  <a:srgbClr val="3366FF"/>
                </a:solidFill>
              </a:rPr>
              <a:t> </a:t>
            </a:r>
            <a:r>
              <a:rPr lang="en-US" b="0" dirty="0" err="1" smtClean="0">
                <a:solidFill>
                  <a:srgbClr val="3366FF"/>
                </a:solidFill>
              </a:rPr>
              <a:t>zien</a:t>
            </a:r>
            <a:r>
              <a:rPr lang="en-US" b="0" dirty="0" smtClean="0">
                <a:solidFill>
                  <a:srgbClr val="3366FF"/>
                </a:solidFill>
              </a:rPr>
              <a:t> </a:t>
            </a:r>
            <a:r>
              <a:rPr lang="en-US" b="0" dirty="0" err="1" smtClean="0">
                <a:solidFill>
                  <a:srgbClr val="3366FF"/>
                </a:solidFill>
              </a:rPr>
              <a:t>terwijl</a:t>
            </a:r>
            <a:r>
              <a:rPr lang="en-US" b="0" dirty="0" smtClean="0">
                <a:solidFill>
                  <a:srgbClr val="3366FF"/>
                </a:solidFill>
              </a:rPr>
              <a:t> je </a:t>
            </a:r>
            <a:r>
              <a:rPr lang="en-US" b="0" dirty="0" err="1" smtClean="0">
                <a:solidFill>
                  <a:srgbClr val="3366FF"/>
                </a:solidFill>
              </a:rPr>
              <a:t>beweegt</a:t>
            </a:r>
            <a:r>
              <a:rPr lang="en-US" b="0" dirty="0" smtClean="0">
                <a:solidFill>
                  <a:srgbClr val="3366FF"/>
                </a:solidFill>
              </a:rPr>
              <a:t>  </a:t>
            </a:r>
            <a:r>
              <a:rPr lang="en-US" b="0" dirty="0" err="1" smtClean="0">
                <a:solidFill>
                  <a:srgbClr val="3366FF"/>
                </a:solidFill>
              </a:rPr>
              <a:t>Oogbollen</a:t>
            </a:r>
            <a:r>
              <a:rPr lang="en-US" b="0" dirty="0" smtClean="0">
                <a:solidFill>
                  <a:srgbClr val="3366FF"/>
                </a:solidFill>
              </a:rPr>
              <a:t> die </a:t>
            </a:r>
            <a:r>
              <a:rPr lang="en-US" b="0" dirty="0" err="1" smtClean="0">
                <a:solidFill>
                  <a:srgbClr val="3366FF"/>
                </a:solidFill>
              </a:rPr>
              <a:t>wisselend</a:t>
            </a:r>
            <a:r>
              <a:rPr lang="en-US" b="0" dirty="0" smtClean="0">
                <a:solidFill>
                  <a:srgbClr val="3366FF"/>
                </a:solidFill>
              </a:rPr>
              <a:t> </a:t>
            </a:r>
            <a:r>
              <a:rPr lang="en-US" b="0" dirty="0" err="1" smtClean="0">
                <a:solidFill>
                  <a:srgbClr val="3366FF"/>
                </a:solidFill>
              </a:rPr>
              <a:t>naar</a:t>
            </a:r>
            <a:r>
              <a:rPr lang="en-US" b="0" dirty="0" smtClean="0">
                <a:solidFill>
                  <a:srgbClr val="3366FF"/>
                </a:solidFill>
              </a:rPr>
              <a:t> </a:t>
            </a:r>
            <a:r>
              <a:rPr lang="en-US" b="0" dirty="0" err="1" smtClean="0">
                <a:solidFill>
                  <a:srgbClr val="3366FF"/>
                </a:solidFill>
              </a:rPr>
              <a:t>rechts</a:t>
            </a:r>
            <a:r>
              <a:rPr lang="en-US" b="0" dirty="0" smtClean="0">
                <a:solidFill>
                  <a:srgbClr val="3366FF"/>
                </a:solidFill>
              </a:rPr>
              <a:t> en links </a:t>
            </a:r>
            <a:r>
              <a:rPr lang="en-US" b="0" dirty="0" err="1" smtClean="0">
                <a:solidFill>
                  <a:srgbClr val="3366FF"/>
                </a:solidFill>
              </a:rPr>
              <a:t>kijken</a:t>
            </a:r>
            <a:r>
              <a:rPr lang="en-US" b="0" dirty="0" smtClean="0">
                <a:solidFill>
                  <a:srgbClr val="3366FF"/>
                </a:solidFill>
              </a:rPr>
              <a:t>.</a:t>
            </a:r>
            <a:endParaRPr lang="en-US" b="0" dirty="0" smtClean="0">
              <a:solidFill>
                <a:srgbClr val="3366FF"/>
              </a:solidFill>
            </a:endParaRPr>
          </a:p>
          <a:p>
            <a:pPr marL="800100" lvl="1" indent="-342900">
              <a:buFont typeface="Arial"/>
              <a:buChar char="•"/>
            </a:pPr>
            <a:r>
              <a:rPr lang="en-US" b="0" dirty="0" err="1" smtClean="0"/>
              <a:t>Gebruik</a:t>
            </a:r>
            <a:r>
              <a:rPr lang="en-US" b="0" dirty="0" smtClean="0"/>
              <a:t> het </a:t>
            </a:r>
            <a:r>
              <a:rPr lang="en-US" dirty="0" err="1" smtClean="0"/>
              <a:t>Beeldscherm</a:t>
            </a:r>
            <a:r>
              <a:rPr lang="en-US" dirty="0" smtClean="0"/>
              <a:t> </a:t>
            </a:r>
            <a:r>
              <a:rPr lang="en-US" dirty="0" err="1" smtClean="0"/>
              <a:t>blok</a:t>
            </a:r>
            <a:r>
              <a:rPr lang="en-US" dirty="0" smtClean="0"/>
              <a:t>, motor </a:t>
            </a:r>
            <a:r>
              <a:rPr lang="en-US" dirty="0" err="1" smtClean="0"/>
              <a:t>aan</a:t>
            </a:r>
            <a:r>
              <a:rPr lang="en-US" dirty="0" smtClean="0"/>
              <a:t> </a:t>
            </a:r>
            <a:r>
              <a:rPr lang="en-US" dirty="0" smtClean="0"/>
              <a:t>en </a:t>
            </a:r>
            <a:r>
              <a:rPr lang="en-US" dirty="0" err="1" smtClean="0"/>
              <a:t>wacht</a:t>
            </a:r>
            <a:r>
              <a:rPr lang="en-US" dirty="0" smtClean="0"/>
              <a:t> </a:t>
            </a:r>
            <a:r>
              <a:rPr lang="en-US" dirty="0" err="1" smtClean="0"/>
              <a:t>blok</a:t>
            </a:r>
            <a:endParaRPr lang="en-US" b="0" dirty="0" smtClean="0"/>
          </a:p>
          <a:p>
            <a:pPr marL="800100" lvl="1" indent="-342900">
              <a:buFont typeface="Arial"/>
              <a:buChar char="•"/>
            </a:pPr>
            <a:endParaRPr lang="en-US" dirty="0"/>
          </a:p>
          <a:p>
            <a:pPr marL="342900" indent="-342900">
              <a:buFont typeface="Arial"/>
              <a:buChar char="•"/>
            </a:pPr>
            <a:r>
              <a:rPr lang="en-US" b="0" dirty="0" err="1" smtClean="0"/>
              <a:t>Veel</a:t>
            </a:r>
            <a:r>
              <a:rPr lang="en-US" b="0" dirty="0" smtClean="0"/>
              <a:t> </a:t>
            </a:r>
            <a:r>
              <a:rPr lang="en-US" b="0" dirty="0" err="1" smtClean="0"/>
              <a:t>plezier</a:t>
            </a:r>
            <a:r>
              <a:rPr lang="en-US" b="0" dirty="0" smtClean="0"/>
              <a:t> met </a:t>
            </a:r>
            <a:r>
              <a:rPr lang="en-US" b="0" dirty="0" err="1" smtClean="0"/>
              <a:t>deze</a:t>
            </a:r>
            <a:r>
              <a:rPr lang="en-US" b="0" dirty="0" smtClean="0"/>
              <a:t> les en </a:t>
            </a:r>
            <a:r>
              <a:rPr lang="en-US" b="0" dirty="0" err="1" smtClean="0"/>
              <a:t>maak</a:t>
            </a:r>
            <a:r>
              <a:rPr lang="en-US" b="0" dirty="0" smtClean="0"/>
              <a:t> </a:t>
            </a:r>
            <a:r>
              <a:rPr lang="en-US" b="0" dirty="0" err="1" smtClean="0"/>
              <a:t>er</a:t>
            </a:r>
            <a:r>
              <a:rPr lang="en-US" b="0" dirty="0" smtClean="0"/>
              <a:t> </a:t>
            </a:r>
            <a:r>
              <a:rPr lang="en-US" b="0" dirty="0" err="1" smtClean="0"/>
              <a:t>zelf</a:t>
            </a:r>
            <a:r>
              <a:rPr lang="en-US" b="0" dirty="0" smtClean="0"/>
              <a:t> </a:t>
            </a:r>
            <a:r>
              <a:rPr lang="en-US" b="0" dirty="0" err="1" smtClean="0"/>
              <a:t>iets</a:t>
            </a:r>
            <a:r>
              <a:rPr lang="en-US" b="0" dirty="0" smtClean="0"/>
              <a:t> </a:t>
            </a:r>
            <a:r>
              <a:rPr lang="en-US" b="0" dirty="0" err="1" smtClean="0"/>
              <a:t>leuks</a:t>
            </a:r>
            <a:r>
              <a:rPr lang="en-US" b="0" dirty="0" smtClean="0"/>
              <a:t> van!</a:t>
            </a:r>
            <a:endParaRPr lang="en-US" b="0" dirty="0"/>
          </a:p>
          <a:p>
            <a:endParaRPr lang="en-US" b="0" dirty="0"/>
          </a:p>
        </p:txBody>
      </p:sp>
      <p:pic>
        <p:nvPicPr>
          <p:cNvPr id="7" name="Picture 6" descr="Screen Shot 2014-08-08 at 5.44.32 PM.p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9686" r="41425"/>
          <a:stretch/>
        </p:blipFill>
        <p:spPr>
          <a:xfrm>
            <a:off x="4818048" y="1361358"/>
            <a:ext cx="3556001" cy="2509503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2015 (Last edit: 2/26/2015)</a:t>
            </a:r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9500" r="19750"/>
          <a:stretch/>
        </p:blipFill>
        <p:spPr>
          <a:xfrm>
            <a:off x="6827189" y="3684270"/>
            <a:ext cx="1546860" cy="20193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4750" r="24250"/>
          <a:stretch/>
        </p:blipFill>
        <p:spPr>
          <a:xfrm>
            <a:off x="4775351" y="3684270"/>
            <a:ext cx="1859280" cy="201930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0637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Essential.thmx</Template>
  <TotalTime>6343</TotalTime>
  <Words>633</Words>
  <Application>Microsoft Office PowerPoint</Application>
  <PresentationFormat>Diavoorstelling (4:3)</PresentationFormat>
  <Paragraphs>115</Paragraphs>
  <Slides>12</Slides>
  <Notes>4</Notes>
  <HiddenSlides>0</HiddenSlides>
  <MMClips>0</MMClips>
  <ScaleCrop>false</ScaleCrop>
  <HeadingPairs>
    <vt:vector size="4" baseType="variant">
      <vt:variant>
        <vt:lpstr>Thema</vt:lpstr>
      </vt:variant>
      <vt:variant>
        <vt:i4>2</vt:i4>
      </vt:variant>
      <vt:variant>
        <vt:lpstr>Diatitels</vt:lpstr>
      </vt:variant>
      <vt:variant>
        <vt:i4>12</vt:i4>
      </vt:variant>
    </vt:vector>
  </HeadingPairs>
  <TitlesOfParts>
    <vt:vector size="14" baseType="lpstr">
      <vt:lpstr>Essential</vt:lpstr>
      <vt:lpstr>Custom Design</vt:lpstr>
      <vt:lpstr>BEGINNER EV3 PROGRAMMeer Les</vt:lpstr>
      <vt:lpstr>Doelstellingen</vt:lpstr>
      <vt:lpstr>Beeldscherm (weergeven) blok</vt:lpstr>
      <vt:lpstr>Meer over het Beeldscherm blok</vt:lpstr>
      <vt:lpstr>Tekst weergeven in raster Modus</vt:lpstr>
      <vt:lpstr>Beeldscherm blok opdracht 1</vt:lpstr>
      <vt:lpstr>Oplossing opdracht 1</vt:lpstr>
      <vt:lpstr>Een afbeelding laten zien in PIXEL Modus</vt:lpstr>
      <vt:lpstr>Beelscherm blok  opdracht 2</vt:lpstr>
      <vt:lpstr>Oplossing opdracht 2 </vt:lpstr>
      <vt:lpstr>Discussie handleiding</vt:lpstr>
      <vt:lpstr>CREDITS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BEGINNER EV3 PROGRAMMeer Les</dc:title>
  <dc:creator>Hulsen 2</dc:creator>
  <cp:lastModifiedBy>Hulsen 2</cp:lastModifiedBy>
  <cp:revision>7</cp:revision>
  <dcterms:created xsi:type="dcterms:W3CDTF">2014-08-07T02:19:13Z</dcterms:created>
  <dcterms:modified xsi:type="dcterms:W3CDTF">2015-04-15T19:36:18Z</dcterms:modified>
</cp:coreProperties>
</file>