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83" r:id="rId3"/>
    <p:sldId id="275" r:id="rId4"/>
    <p:sldId id="285" r:id="rId5"/>
    <p:sldId id="277" r:id="rId6"/>
    <p:sldId id="278" r:id="rId7"/>
    <p:sldId id="279" r:id="rId8"/>
    <p:sldId id="280" r:id="rId9"/>
    <p:sldId id="288" r:id="rId10"/>
    <p:sldId id="284" r:id="rId11"/>
    <p:sldId id="287" r:id="rId12"/>
    <p:sldId id="27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05" autoAdjust="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6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pPr/>
              <a:t>7/5/2015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94090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0B3AA-0B8C-452F-AAD7-689C83931A36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1341" y="449005"/>
            <a:ext cx="7808976" cy="1088136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marL="0" algn="l" defTabSz="914400" rtl="0" eaLnBrk="1" latinLnBrk="0" hangingPunct="1">
              <a:lnSpc>
                <a:spcPts val="4600"/>
              </a:lnSpc>
              <a:spcBef>
                <a:spcPct val="0"/>
              </a:spcBef>
              <a:buNone/>
              <a:defRPr sz="42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Advanced Programming Lesson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05" y="1532427"/>
            <a:ext cx="7754112" cy="48463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3" name="Rectangle 12"/>
          <p:cNvSpPr/>
          <p:nvPr/>
        </p:nvSpPr>
        <p:spPr>
          <a:xfrm>
            <a:off x="284163" y="6227064"/>
            <a:ext cx="8574087" cy="173736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8941" y="1298762"/>
            <a:ext cx="4069080" cy="1162050"/>
          </a:xfrm>
          <a:noFill/>
        </p:spPr>
        <p:txBody>
          <a:bodyPr anchor="b">
            <a:noAutofit/>
          </a:bodyPr>
          <a:lstStyle>
            <a:lvl1pPr algn="ctr">
              <a:defRPr sz="3200" b="1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3567" y="914400"/>
            <a:ext cx="4069080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68941" y="2456329"/>
            <a:ext cx="4069080" cy="318247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A1C0B-3353-48B7-BFCC-C6CBEC9A6EDD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800600"/>
            <a:ext cx="8360242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199"/>
            <a:ext cx="8577072" cy="43525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67338"/>
            <a:ext cx="8304213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0149C-0BC1-4CBF-A68B-A1E0C1A8EB83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284163" y="4280647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071" y="4778189"/>
            <a:ext cx="8360242" cy="566738"/>
          </a:xfrm>
          <a:noFill/>
        </p:spPr>
        <p:txBody>
          <a:bodyPr anchor="b">
            <a:normAutofit/>
          </a:bodyPr>
          <a:lstStyle>
            <a:lvl1pPr algn="l">
              <a:defRPr sz="2800" b="0"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4163" y="457200"/>
            <a:ext cx="8577072" cy="382219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099" y="5344927"/>
            <a:ext cx="8304213" cy="804862"/>
          </a:xfrm>
          <a:noFill/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81382E-7EB4-4D7F-BC8D-26722B6D3CCA}" type="datetime1">
              <a:rPr lang="en-US" smtClean="0"/>
              <a:pPr/>
              <a:t>7/5/2015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914400"/>
            <a:ext cx="5195047" cy="52117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04E5-ED60-42CE-8865-1A0557E227F0}" type="datetime1">
              <a:rPr lang="en-US" smtClean="0"/>
              <a:pPr/>
              <a:t>7/5/2015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4163" y="4267200"/>
            <a:ext cx="2743200" cy="2120153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9101" y="4953001"/>
            <a:ext cx="2472017" cy="1246094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764" y="4419600"/>
            <a:ext cx="2475395" cy="510988"/>
          </a:xfrm>
          <a:noFill/>
        </p:spPr>
        <p:txBody>
          <a:bodyPr anchor="b">
            <a:normAutofit/>
          </a:bodyPr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84164" y="594360"/>
            <a:ext cx="2743200" cy="36758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grpSp>
        <p:nvGrpSpPr>
          <p:cNvPr id="8" name="Group 14"/>
          <p:cNvGrpSpPr/>
          <p:nvPr/>
        </p:nvGrpSpPr>
        <p:grpSpPr>
          <a:xfrm>
            <a:off x="284163" y="461682"/>
            <a:ext cx="8576373" cy="137411"/>
            <a:chOff x="284163" y="1759424"/>
            <a:chExt cx="8576373" cy="137411"/>
          </a:xfrm>
        </p:grpSpPr>
        <p:sp>
          <p:nvSpPr>
            <p:cNvPr id="16" name="Rectangle 15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021013" y="4801575"/>
            <a:ext cx="583723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1661" y="4800600"/>
            <a:ext cx="5691651" cy="566738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21014" y="457199"/>
            <a:ext cx="5833872" cy="435254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69805" y="5367338"/>
            <a:ext cx="5653507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FEB3-C2ED-44D6-B705-747D54CB580E}" type="datetime1">
              <a:rPr lang="en-US" smtClean="0"/>
              <a:pPr/>
              <a:t>7/5/2015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13" name="Picture Placeholder 2"/>
          <p:cNvSpPr>
            <a:spLocks noGrp="1"/>
          </p:cNvSpPr>
          <p:nvPr>
            <p:ph type="pic" idx="13"/>
          </p:nvPr>
        </p:nvSpPr>
        <p:spPr>
          <a:xfrm>
            <a:off x="284164" y="457200"/>
            <a:ext cx="2736850" cy="290779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>
            <a:off x="284164" y="3364992"/>
            <a:ext cx="2736850" cy="289864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2133600"/>
            <a:ext cx="8574087" cy="40132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DFE3-CA5E-4AFB-BCEB-8A5FDE84EB32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5313882" y="2857535"/>
            <a:ext cx="5934615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95124" y="473075"/>
            <a:ext cx="969264" cy="5921375"/>
          </a:xfrm>
        </p:spPr>
        <p:txBody>
          <a:bodyPr vert="eaVert"/>
          <a:lstStyle>
            <a:lvl1pPr algn="l">
              <a:defRPr sz="3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4163" y="457200"/>
            <a:ext cx="6497637" cy="5937250"/>
          </a:xfrm>
        </p:spPr>
        <p:txBody>
          <a:bodyPr vert="eaVert"/>
          <a:lstStyle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6676-7CFA-4B71-A512-DAFE89496CAD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rot="5400000">
            <a:off x="4658724" y="3355723"/>
            <a:ext cx="5934456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7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3AB9B-2731-461C-B3BC-883A9A73B4F2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84163" y="444728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16CC3-ADBB-4D5F-9796-DB4A1C4D2F0D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2017058"/>
            <a:ext cx="8574087" cy="4377391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20" y="1532965"/>
            <a:ext cx="7754284" cy="4840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grpSp>
        <p:nvGrpSpPr>
          <p:cNvPr id="7" name="Group 16"/>
          <p:cNvGrpSpPr/>
          <p:nvPr/>
        </p:nvGrpSpPr>
        <p:grpSpPr>
          <a:xfrm>
            <a:off x="284163" y="1906542"/>
            <a:ext cx="8576373" cy="137411"/>
            <a:chOff x="284163" y="1759424"/>
            <a:chExt cx="8576373" cy="137411"/>
          </a:xfrm>
        </p:grpSpPr>
        <p:sp>
          <p:nvSpPr>
            <p:cNvPr id="11" name="Rectangle 10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8633" y="444728"/>
            <a:ext cx="7810967" cy="1088237"/>
          </a:xfrm>
          <a:noFill/>
        </p:spPr>
        <p:txBody>
          <a:bodyPr bIns="45720" anchor="b" anchorCtr="0">
            <a:normAutofit/>
          </a:bodyPr>
          <a:lstStyle>
            <a:lvl1pPr algn="l">
              <a:lnSpc>
                <a:spcPts val="4600"/>
              </a:lnSpc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768" y="4814125"/>
            <a:ext cx="7772400" cy="1051560"/>
          </a:xfrm>
          <a:noFill/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200" b="0" i="0" kern="1200" cap="none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488" y="5861304"/>
            <a:ext cx="7735824" cy="402336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870A2-99DC-4588-8533-96675CDD35CD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84162" y="443754"/>
            <a:ext cx="8574087" cy="437029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ADF9E-4522-4FB2-8975-E6972854AA8B}" type="datetime1">
              <a:rPr lang="en-US" smtClean="0"/>
              <a:pPr/>
              <a:t>7/5/2015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4163" y="4801575"/>
            <a:ext cx="8574087" cy="1468437"/>
          </a:xfrm>
          <a:prstGeom prst="rect">
            <a:avLst/>
          </a:prstGeom>
          <a:solidFill>
            <a:schemeClr val="tx1">
              <a:lumMod val="85000"/>
              <a:lumOff val="15000"/>
              <a:alpha val="85000"/>
            </a:schemeClr>
          </a:solidFill>
        </p:spPr>
        <p:txBody>
          <a:bodyPr vert="horz" lIns="91440" tIns="45720" rIns="182880" bIns="365760" rtlCol="0" anchor="b" anchorCtr="0">
            <a:normAutofit/>
          </a:bodyPr>
          <a:lstStyle/>
          <a:p>
            <a:pPr algn="l" defTabSz="914400" rtl="0" eaLnBrk="1" latinLnBrk="0" hangingPunct="1">
              <a:spcBef>
                <a:spcPct val="0"/>
              </a:spcBef>
              <a:buNone/>
            </a:pPr>
            <a:endParaRPr sz="4200" kern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284163" y="6263389"/>
            <a:ext cx="8576373" cy="137411"/>
            <a:chOff x="284163" y="1759424"/>
            <a:chExt cx="8576373" cy="137411"/>
          </a:xfrm>
        </p:grpSpPr>
        <p:sp>
          <p:nvSpPr>
            <p:cNvPr id="9" name="Rectangle 8"/>
            <p:cNvSpPr/>
            <p:nvPr/>
          </p:nvSpPr>
          <p:spPr>
            <a:xfrm>
              <a:off x="284163" y="1759424"/>
              <a:ext cx="2743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026392" y="1759424"/>
              <a:ext cx="1600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626864" y="1759424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8230889" y="4801575"/>
            <a:ext cx="587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sz="3600">
                <a:solidFill>
                  <a:schemeClr val="bg1"/>
                </a:solidFill>
                <a:sym typeface="Wingdings"/>
              </a:rPr>
              <a:t></a:t>
            </a:r>
            <a:endParaRPr sz="360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306" y="4814047"/>
            <a:ext cx="7772400" cy="1048871"/>
          </a:xfrm>
          <a:noFill/>
        </p:spPr>
        <p:txBody>
          <a:bodyPr anchor="b" anchorCtr="0">
            <a:normAutofit/>
          </a:bodyPr>
          <a:lstStyle>
            <a:lvl1pPr algn="l">
              <a:defRPr sz="4200" b="0" i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47" y="5862918"/>
            <a:ext cx="7732059" cy="403412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9" name="Group 8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0" name="Rectangle 9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3412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8188" y="2151063"/>
            <a:ext cx="393192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FB74F-1624-44C1-9B5E-B0E5C6F3A998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" name="Group 10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12" name="Rectangle 11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3412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412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9495" y="1735138"/>
            <a:ext cx="3931920" cy="83325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6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9495" y="2590800"/>
            <a:ext cx="3931920" cy="35353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3406F-BB06-4921-BAD9-52C15E97DD35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84163" y="455773"/>
            <a:ext cx="8574087" cy="1133949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Group 6"/>
          <p:cNvGrpSpPr/>
          <p:nvPr/>
        </p:nvGrpSpPr>
        <p:grpSpPr>
          <a:xfrm>
            <a:off x="284163" y="1577847"/>
            <a:ext cx="8576373" cy="137411"/>
            <a:chOff x="284163" y="1577847"/>
            <a:chExt cx="8576373" cy="137411"/>
          </a:xfrm>
        </p:grpSpPr>
        <p:sp>
          <p:nvSpPr>
            <p:cNvPr id="8" name="Rectangle 7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944E9-4845-4A2A-931B-4D7288D6A2BD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B4276-B48C-4C69-A010-40BBA16DFC92}" type="datetime1">
              <a:rPr lang="en-US" smtClean="0"/>
              <a:pPr/>
              <a:t>7/5/2015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84163" y="452718"/>
            <a:ext cx="8576373" cy="137411"/>
            <a:chOff x="284163" y="1577847"/>
            <a:chExt cx="8576373" cy="137411"/>
          </a:xfrm>
        </p:grpSpPr>
        <p:sp>
          <p:nvSpPr>
            <p:cNvPr id="6" name="Rectangle 5"/>
            <p:cNvSpPr/>
            <p:nvPr/>
          </p:nvSpPr>
          <p:spPr>
            <a:xfrm>
              <a:off x="284163" y="1577847"/>
              <a:ext cx="1600200" cy="13741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7" name="Rectangle 6"/>
            <p:cNvSpPr/>
            <p:nvPr/>
          </p:nvSpPr>
          <p:spPr>
            <a:xfrm>
              <a:off x="1885174" y="1577847"/>
              <a:ext cx="2743200" cy="137411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4626864" y="1577847"/>
              <a:ext cx="4233672" cy="13741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81503" y="2133600"/>
            <a:ext cx="7076747" cy="3992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4936" y="64370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5BA1D4A-C776-468C-8623-90DAE86A73DE}" type="datetime1">
              <a:rPr lang="en-US" smtClean="0"/>
              <a:pPr/>
              <a:t>7/5/2015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9698" y="6437032"/>
            <a:ext cx="612490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6459" y="167347"/>
            <a:ext cx="630621" cy="359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382A7F7-08BF-4252-8141-63FB96055BBB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4163" y="630382"/>
            <a:ext cx="8574087" cy="967840"/>
          </a:xfrm>
          <a:prstGeom prst="rect">
            <a:avLst/>
          </a:prstGeom>
          <a:solidFill>
            <a:schemeClr val="tx1">
              <a:lumMod val="85000"/>
              <a:lumOff val="15000"/>
              <a:alpha val="7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</p:sldLayoutIdLst>
  <p:timing>
    <p:tnLst>
      <p:par>
        <p:cTn id="1" dur="indefinite" restart="never" nodeType="tmRoot"/>
      </p:par>
    </p:tnLst>
  </p:timing>
  <p:hf hdr="0" dt="0"/>
  <p:txStyles>
    <p:titleStyle>
      <a:lvl1pPr algn="r" defTabSz="914400" rtl="0" eaLnBrk="1" latinLnBrk="0" hangingPunct="1">
        <a:spcBef>
          <a:spcPct val="0"/>
        </a:spcBef>
        <a:buNone/>
        <a:defRPr sz="42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454025" indent="-454025" algn="l" defTabSz="914400" rtl="0" eaLnBrk="1" latinLnBrk="0" hangingPunct="1">
        <a:spcBef>
          <a:spcPts val="2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260475" indent="-346075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339725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939925" indent="-3317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SzPct val="90000"/>
        <a:buFont typeface="Wingdings" pitchFamily="2" charset="2"/>
        <a:buChar char=""/>
        <a:defRPr lang="en-US" sz="1800" kern="1200" dirty="0" smtClean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ts val="6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"/>
        <a:defRPr lang="en-US" sz="1800" kern="1200" dirty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team@droidsrobotics.or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http://creativecommons.org/licenses/by-nc-sa/4.0/" TargetMode="External"/><Relationship Id="rId4" Type="http://schemas.openxmlformats.org/officeDocument/2006/relationships/hyperlink" Target="http://www.ev3lesson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 descr="Droidslogo2.png"/>
          <p:cNvPicPr>
            <a:picLocks noGrp="1" noChangeAspect="1"/>
          </p:cNvPicPr>
          <p:nvPr>
            <p:ph type="pic" sz="quarter" idx="13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627" b="2627"/>
          <a:stretch>
            <a:fillRect/>
          </a:stretch>
        </p:blipFill>
        <p:spPr>
          <a:xfrm>
            <a:off x="247673" y="5252598"/>
            <a:ext cx="1209338" cy="1145791"/>
          </a:xfrm>
        </p:spPr>
      </p:pic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76397" y="5252598"/>
            <a:ext cx="3749229" cy="484094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Door Droids Robotics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321" y="2865389"/>
            <a:ext cx="7810967" cy="1088237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rgbClr val="FF0000"/>
                </a:solidFill>
              </a:rPr>
              <a:t>Infrarood</a:t>
            </a:r>
            <a:r>
              <a:rPr lang="en-US" sz="4000" dirty="0" smtClean="0">
                <a:solidFill>
                  <a:srgbClr val="FF0000"/>
                </a:solidFill>
              </a:rPr>
              <a:t> Sensor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9321" y="353342"/>
            <a:ext cx="77542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solidFill>
                  <a:schemeClr val="bg1"/>
                </a:solidFill>
              </a:rPr>
              <a:t>Gevorderde</a:t>
            </a:r>
            <a:r>
              <a:rPr lang="en-US" sz="4800" dirty="0" smtClean="0">
                <a:solidFill>
                  <a:schemeClr val="bg1"/>
                </a:solidFill>
              </a:rPr>
              <a:t> EV3</a:t>
            </a:r>
          </a:p>
          <a:p>
            <a:r>
              <a:rPr lang="en-US" sz="4800" dirty="0" err="1">
                <a:solidFill>
                  <a:schemeClr val="bg1"/>
                </a:solidFill>
              </a:rPr>
              <a:t>P</a:t>
            </a:r>
            <a:r>
              <a:rPr lang="en-US" sz="4800" dirty="0" err="1" smtClean="0">
                <a:solidFill>
                  <a:schemeClr val="bg1"/>
                </a:solidFill>
              </a:rPr>
              <a:t>rogrammeer</a:t>
            </a:r>
            <a:r>
              <a:rPr lang="en-US" sz="4800" dirty="0" smtClean="0">
                <a:solidFill>
                  <a:schemeClr val="bg1"/>
                </a:solidFill>
              </a:rPr>
              <a:t> lessen 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8" name="Picture 7" descr="EV3Lessons.com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42159" y="5494645"/>
            <a:ext cx="2940317" cy="109211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64842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Discussie</a:t>
            </a:r>
            <a:r>
              <a:rPr lang="en-US" dirty="0" smtClean="0"/>
              <a:t> </a:t>
            </a:r>
            <a:r>
              <a:rPr lang="en-US" dirty="0" err="1" smtClean="0"/>
              <a:t>handleiding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33600"/>
            <a:ext cx="8350250" cy="3992563"/>
          </a:xfrm>
        </p:spPr>
        <p:txBody>
          <a:bodyPr/>
          <a:lstStyle/>
          <a:p>
            <a:r>
              <a:rPr lang="en-US" dirty="0" err="1" smtClean="0">
                <a:solidFill>
                  <a:schemeClr val="accent6"/>
                </a:solidFill>
              </a:rPr>
              <a:t>Welke</a:t>
            </a:r>
            <a:r>
              <a:rPr lang="en-US" dirty="0" smtClean="0">
                <a:solidFill>
                  <a:schemeClr val="accent6"/>
                </a:solidFill>
              </a:rPr>
              <a:t> modes </a:t>
            </a:r>
            <a:r>
              <a:rPr lang="en-US" dirty="0" err="1" smtClean="0">
                <a:solidFill>
                  <a:schemeClr val="accent6"/>
                </a:solidFill>
              </a:rPr>
              <a:t>heeft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de </a:t>
            </a:r>
            <a:r>
              <a:rPr lang="en-US" dirty="0" err="1" smtClean="0">
                <a:solidFill>
                  <a:schemeClr val="accent6"/>
                </a:solidFill>
              </a:rPr>
              <a:t>infrarood</a:t>
            </a:r>
            <a:r>
              <a:rPr lang="en-US" dirty="0" smtClean="0">
                <a:solidFill>
                  <a:schemeClr val="accent6"/>
                </a:solidFill>
              </a:rPr>
              <a:t> sensor?</a:t>
            </a:r>
            <a:endParaRPr lang="en-US" dirty="0">
              <a:solidFill>
                <a:schemeClr val="accent6"/>
              </a:solidFill>
            </a:endParaRP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Antwoord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afstand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baken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en </a:t>
            </a:r>
            <a:r>
              <a:rPr lang="en-US" dirty="0" err="1" smtClean="0">
                <a:solidFill>
                  <a:srgbClr val="FF0000"/>
                </a:solidFill>
              </a:rPr>
              <a:t>afstandsbediening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chemeClr val="accent6"/>
                </a:solidFill>
              </a:rPr>
              <a:t>Kan</a:t>
            </a:r>
            <a:r>
              <a:rPr lang="en-US" dirty="0" smtClean="0">
                <a:solidFill>
                  <a:schemeClr val="accent6"/>
                </a:solidFill>
              </a:rPr>
              <a:t> de </a:t>
            </a:r>
            <a:r>
              <a:rPr lang="en-US" dirty="0" err="1" smtClean="0">
                <a:solidFill>
                  <a:schemeClr val="accent6"/>
                </a:solidFill>
              </a:rPr>
              <a:t>infrarood</a:t>
            </a:r>
            <a:r>
              <a:rPr lang="en-US" dirty="0" smtClean="0">
                <a:solidFill>
                  <a:schemeClr val="accent6"/>
                </a:solidFill>
              </a:rPr>
              <a:t> sensor </a:t>
            </a:r>
            <a:r>
              <a:rPr lang="en-US" dirty="0" err="1" smtClean="0">
                <a:solidFill>
                  <a:schemeClr val="accent6"/>
                </a:solidFill>
              </a:rPr>
              <a:t>afstanden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err="1" smtClean="0">
                <a:solidFill>
                  <a:schemeClr val="accent6"/>
                </a:solidFill>
              </a:rPr>
              <a:t>meten</a:t>
            </a:r>
            <a:r>
              <a:rPr lang="en-US" dirty="0" smtClean="0">
                <a:solidFill>
                  <a:schemeClr val="accent6"/>
                </a:solidFill>
              </a:rPr>
              <a:t>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Ja, maar </a:t>
            </a:r>
            <a:r>
              <a:rPr lang="en-US" dirty="0" err="1" smtClean="0">
                <a:solidFill>
                  <a:srgbClr val="FF0000"/>
                </a:solidFill>
              </a:rPr>
              <a:t>niet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nauwkeurig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want het is </a:t>
            </a:r>
            <a:r>
              <a:rPr lang="en-US" dirty="0" err="1" smtClean="0">
                <a:solidFill>
                  <a:srgbClr val="FF0000"/>
                </a:solidFill>
              </a:rPr>
              <a:t>gebaseerd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op de </a:t>
            </a:r>
            <a:r>
              <a:rPr lang="en-US" dirty="0" err="1" smtClean="0">
                <a:solidFill>
                  <a:srgbClr val="FF0000"/>
                </a:solidFill>
              </a:rPr>
              <a:t>gereflecteerde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lichtintensiteit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Het </a:t>
            </a:r>
            <a:r>
              <a:rPr lang="en-US" dirty="0" smtClean="0">
                <a:solidFill>
                  <a:srgbClr val="FF0000"/>
                </a:solidFill>
              </a:rPr>
              <a:t>is </a:t>
            </a:r>
            <a:r>
              <a:rPr lang="en-US" dirty="0" err="1" smtClean="0">
                <a:solidFill>
                  <a:srgbClr val="FF0000"/>
                </a:solidFill>
              </a:rPr>
              <a:t>dus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gebaseerd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op het </a:t>
            </a:r>
            <a:r>
              <a:rPr lang="en-US" dirty="0" err="1" smtClean="0">
                <a:solidFill>
                  <a:srgbClr val="FF0000"/>
                </a:solidFill>
              </a:rPr>
              <a:t>materiaal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waar</a:t>
            </a:r>
            <a:r>
              <a:rPr lang="en-US" dirty="0" smtClean="0">
                <a:solidFill>
                  <a:srgbClr val="FF0000"/>
                </a:solidFill>
              </a:rPr>
              <a:t> het </a:t>
            </a:r>
            <a:r>
              <a:rPr lang="en-US" dirty="0" err="1" smtClean="0">
                <a:solidFill>
                  <a:srgbClr val="FF0000"/>
                </a:solidFill>
              </a:rPr>
              <a:t>oppervlak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van </a:t>
            </a:r>
            <a:r>
              <a:rPr lang="en-US" dirty="0" err="1" smtClean="0">
                <a:solidFill>
                  <a:srgbClr val="FF0000"/>
                </a:solidFill>
              </a:rPr>
              <a:t>gemaakt</a:t>
            </a:r>
            <a:r>
              <a:rPr lang="en-US" dirty="0" smtClean="0">
                <a:solidFill>
                  <a:srgbClr val="FF0000"/>
                </a:solidFill>
              </a:rPr>
              <a:t> is.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7944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Volgende</a:t>
            </a:r>
            <a:r>
              <a:rPr lang="en-US" dirty="0" smtClean="0"/>
              <a:t> </a:t>
            </a:r>
            <a:r>
              <a:rPr lang="en-US" dirty="0" err="1" smtClean="0"/>
              <a:t>stappen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2133600"/>
            <a:ext cx="8350250" cy="39925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Ga </a:t>
            </a:r>
            <a:r>
              <a:rPr lang="en-US" dirty="0" err="1" smtClean="0">
                <a:solidFill>
                  <a:srgbClr val="FF0000"/>
                </a:solidFill>
              </a:rPr>
              <a:t>naar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geavanceerde</a:t>
            </a:r>
            <a:r>
              <a:rPr lang="en-US" dirty="0" smtClean="0">
                <a:solidFill>
                  <a:srgbClr val="FF0000"/>
                </a:solidFill>
              </a:rPr>
              <a:t> les </a:t>
            </a:r>
            <a:r>
              <a:rPr lang="en-US" dirty="0" smtClean="0">
                <a:solidFill>
                  <a:srgbClr val="FF0000"/>
                </a:solidFill>
              </a:rPr>
              <a:t>over </a:t>
            </a:r>
            <a:r>
              <a:rPr lang="en-US" dirty="0" smtClean="0">
                <a:solidFill>
                  <a:srgbClr val="FF0000"/>
                </a:solidFill>
              </a:rPr>
              <a:t>de </a:t>
            </a:r>
            <a:r>
              <a:rPr lang="en-US" dirty="0" err="1" smtClean="0">
                <a:solidFill>
                  <a:srgbClr val="FF0000"/>
                </a:solidFill>
              </a:rPr>
              <a:t>infrarood</a:t>
            </a:r>
            <a:r>
              <a:rPr lang="en-US" dirty="0" smtClean="0">
                <a:solidFill>
                  <a:srgbClr val="FF0000"/>
                </a:solidFill>
              </a:rPr>
              <a:t> sensor (*</a:t>
            </a:r>
            <a:r>
              <a:rPr lang="en-US" dirty="0" err="1" smtClean="0">
                <a:solidFill>
                  <a:srgbClr val="FF0000"/>
                </a:solidFill>
              </a:rPr>
              <a:t>komt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binnenkort</a:t>
            </a:r>
            <a:r>
              <a:rPr lang="en-US" dirty="0" smtClean="0">
                <a:solidFill>
                  <a:srgbClr val="FF0000"/>
                </a:solidFill>
              </a:rPr>
              <a:t>).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Lees de </a:t>
            </a:r>
            <a:r>
              <a:rPr lang="en-US" dirty="0" err="1" smtClean="0">
                <a:solidFill>
                  <a:srgbClr val="FF0000"/>
                </a:solidFill>
              </a:rPr>
              <a:t>geavanceerde</a:t>
            </a:r>
            <a:r>
              <a:rPr lang="en-US" dirty="0" smtClean="0">
                <a:solidFill>
                  <a:srgbClr val="FF0000"/>
                </a:solidFill>
              </a:rPr>
              <a:t> les </a:t>
            </a:r>
            <a:r>
              <a:rPr lang="en-US" dirty="0" smtClean="0">
                <a:solidFill>
                  <a:srgbClr val="FF0000"/>
                </a:solidFill>
              </a:rPr>
              <a:t>over </a:t>
            </a:r>
            <a:r>
              <a:rPr lang="en-US" dirty="0" err="1" smtClean="0">
                <a:solidFill>
                  <a:srgbClr val="FF0000"/>
                </a:solidFill>
              </a:rPr>
              <a:t>proportionele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controle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7910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>
                <a:latin typeface="+mn-lt"/>
              </a:rPr>
              <a:t>Credits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" y="1915912"/>
            <a:ext cx="8574087" cy="3581400"/>
          </a:xfrm>
        </p:spPr>
        <p:txBody>
          <a:bodyPr>
            <a:normAutofit/>
          </a:bodyPr>
          <a:lstStyle/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 err="1" smtClean="0"/>
              <a:t>Deze</a:t>
            </a:r>
            <a:r>
              <a:rPr lang="en-US" dirty="0" smtClean="0"/>
              <a:t> </a:t>
            </a:r>
            <a:r>
              <a:rPr lang="en-US" dirty="0" smtClean="0"/>
              <a:t>les </a:t>
            </a:r>
            <a:r>
              <a:rPr lang="en-US" dirty="0" smtClean="0"/>
              <a:t>is </a:t>
            </a:r>
            <a:r>
              <a:rPr lang="en-US" dirty="0" err="1" smtClean="0"/>
              <a:t>gemaakt</a:t>
            </a:r>
            <a:r>
              <a:rPr lang="en-US" dirty="0" smtClean="0"/>
              <a:t> </a:t>
            </a:r>
            <a:r>
              <a:rPr lang="en-US" dirty="0" smtClean="0"/>
              <a:t>door Sanjay </a:t>
            </a:r>
            <a:r>
              <a:rPr lang="en-US" dirty="0" err="1" smtClean="0"/>
              <a:t>Seshan</a:t>
            </a:r>
            <a:r>
              <a:rPr lang="en-US" dirty="0" smtClean="0"/>
              <a:t> en Arvind </a:t>
            </a:r>
            <a:r>
              <a:rPr lang="en-US" dirty="0" err="1" smtClean="0"/>
              <a:t>Seshan</a:t>
            </a:r>
            <a:r>
              <a:rPr lang="en-US" dirty="0" smtClean="0"/>
              <a:t> van Droids </a:t>
            </a:r>
            <a:r>
              <a:rPr lang="en-US" dirty="0"/>
              <a:t>Robotics (</a:t>
            </a:r>
            <a:r>
              <a:rPr lang="en-US" dirty="0" smtClean="0">
                <a:hlinkClick r:id="rId3"/>
              </a:rPr>
              <a:t>team@droidsrobotics.org</a:t>
            </a:r>
            <a:r>
              <a:rPr lang="en-US" dirty="0" smtClean="0"/>
              <a:t>).</a:t>
            </a:r>
          </a:p>
          <a:p>
            <a:pPr marL="454025" lvl="1" indent="-454025">
              <a:spcBef>
                <a:spcPts val="2000"/>
              </a:spcBef>
              <a:buClr>
                <a:schemeClr val="bg1">
                  <a:lumMod val="65000"/>
                </a:schemeClr>
              </a:buClr>
            </a:pPr>
            <a:r>
              <a:rPr lang="en-US" dirty="0"/>
              <a:t>Meer lessen op </a:t>
            </a:r>
            <a:r>
              <a:rPr lang="en-US" dirty="0" smtClean="0">
                <a:hlinkClick r:id="rId4"/>
              </a:rPr>
              <a:t> www.ev3lessons.com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199" y="5391957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5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2487" y="4312845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61110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Doelstellingen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133600"/>
            <a:ext cx="8574087" cy="399256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Leer </a:t>
            </a:r>
            <a:r>
              <a:rPr lang="en-US" b="0" dirty="0" smtClean="0"/>
              <a:t>hoe je </a:t>
            </a:r>
            <a:r>
              <a:rPr lang="en-US" b="0" dirty="0" err="1" smtClean="0"/>
              <a:t>een</a:t>
            </a:r>
            <a:r>
              <a:rPr lang="en-US" b="0" dirty="0" smtClean="0"/>
              <a:t> </a:t>
            </a:r>
            <a:r>
              <a:rPr lang="en-US" b="0" dirty="0" err="1" smtClean="0"/>
              <a:t>infrarood</a:t>
            </a:r>
            <a:r>
              <a:rPr lang="en-US" b="0" dirty="0" smtClean="0"/>
              <a:t> sensor </a:t>
            </a:r>
            <a:r>
              <a:rPr lang="en-US" b="0" dirty="0" err="1" smtClean="0"/>
              <a:t>moet</a:t>
            </a:r>
            <a:r>
              <a:rPr lang="en-US" b="0" dirty="0" smtClean="0"/>
              <a:t> </a:t>
            </a:r>
            <a:r>
              <a:rPr lang="en-US" b="0" dirty="0" err="1" smtClean="0"/>
              <a:t>gebruiken</a:t>
            </a:r>
            <a:r>
              <a:rPr lang="en-US" b="0" dirty="0" smtClean="0"/>
              <a:t>. 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Leer </a:t>
            </a:r>
            <a:r>
              <a:rPr lang="en-US" b="0" dirty="0" smtClean="0"/>
              <a:t>hoe je </a:t>
            </a:r>
            <a:r>
              <a:rPr lang="en-US" b="0" dirty="0" err="1" smtClean="0"/>
              <a:t>een</a:t>
            </a:r>
            <a:r>
              <a:rPr lang="en-US" b="0" dirty="0" smtClean="0"/>
              <a:t> </a:t>
            </a:r>
            <a:r>
              <a:rPr lang="en-US" b="0" dirty="0" err="1" smtClean="0"/>
              <a:t>afstandsbediening</a:t>
            </a:r>
            <a:r>
              <a:rPr lang="en-US" b="0" dirty="0" smtClean="0"/>
              <a:t> en </a:t>
            </a:r>
            <a:r>
              <a:rPr lang="en-US" b="0" dirty="0" err="1" smtClean="0"/>
              <a:t>een</a:t>
            </a:r>
            <a:r>
              <a:rPr lang="en-US" b="0" dirty="0" smtClean="0"/>
              <a:t> </a:t>
            </a:r>
            <a:r>
              <a:rPr lang="en-US" b="0" dirty="0" err="1" smtClean="0"/>
              <a:t>programma</a:t>
            </a:r>
            <a:r>
              <a:rPr lang="en-US" b="0" dirty="0" smtClean="0"/>
              <a:t> </a:t>
            </a:r>
            <a:r>
              <a:rPr lang="en-US" b="0" dirty="0" err="1" smtClean="0"/>
              <a:t>dat</a:t>
            </a:r>
            <a:r>
              <a:rPr lang="en-US" b="0" dirty="0" smtClean="0"/>
              <a:t> </a:t>
            </a:r>
            <a:r>
              <a:rPr lang="en-US" dirty="0" smtClean="0"/>
              <a:t>het</a:t>
            </a:r>
            <a:r>
              <a:rPr lang="en-US" b="0" dirty="0" smtClean="0"/>
              <a:t> </a:t>
            </a:r>
            <a:r>
              <a:rPr lang="en-US" b="0" dirty="0" err="1" smtClean="0"/>
              <a:t>baken</a:t>
            </a:r>
            <a:r>
              <a:rPr lang="en-US" b="0" dirty="0" smtClean="0"/>
              <a:t> </a:t>
            </a:r>
            <a:r>
              <a:rPr lang="en-US" b="0" dirty="0" err="1" smtClean="0"/>
              <a:t>volgt</a:t>
            </a:r>
            <a:r>
              <a:rPr lang="en-US" b="0" dirty="0" smtClean="0"/>
              <a:t> </a:t>
            </a:r>
            <a:r>
              <a:rPr lang="en-US" b="0" dirty="0" err="1" smtClean="0"/>
              <a:t>moet</a:t>
            </a:r>
            <a:r>
              <a:rPr lang="en-US" b="0" dirty="0" smtClean="0"/>
              <a:t> </a:t>
            </a:r>
            <a:r>
              <a:rPr lang="en-US" b="0" dirty="0" err="1" smtClean="0"/>
              <a:t>maken</a:t>
            </a:r>
            <a:r>
              <a:rPr lang="en-US" b="0" dirty="0" smtClean="0"/>
              <a:t>.</a:t>
            </a:r>
            <a:endParaRPr lang="en-US" b="0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Leer </a:t>
            </a:r>
            <a:r>
              <a:rPr lang="en-US" dirty="0" smtClean="0"/>
              <a:t>hoe je de </a:t>
            </a:r>
            <a:r>
              <a:rPr lang="en-US" dirty="0" err="1" smtClean="0"/>
              <a:t>infrarood</a:t>
            </a:r>
            <a:r>
              <a:rPr lang="en-US" dirty="0" smtClean="0"/>
              <a:t> sensor </a:t>
            </a:r>
            <a:r>
              <a:rPr lang="en-US" dirty="0" err="1" smtClean="0"/>
              <a:t>kunt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 in de </a:t>
            </a:r>
            <a:r>
              <a:rPr lang="en-US" dirty="0" err="1" smtClean="0"/>
              <a:t>drie</a:t>
            </a:r>
            <a:r>
              <a:rPr lang="en-US" dirty="0" smtClean="0"/>
              <a:t> </a:t>
            </a:r>
            <a:r>
              <a:rPr lang="en-US" dirty="0" err="1" smtClean="0"/>
              <a:t>belangrijkste</a:t>
            </a:r>
            <a:r>
              <a:rPr lang="en-US" dirty="0" smtClean="0"/>
              <a:t> </a:t>
            </a:r>
            <a:r>
              <a:rPr lang="en-US" dirty="0" smtClean="0"/>
              <a:t>modes.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b="0" dirty="0" smtClean="0"/>
              <a:t>Leer de </a:t>
            </a:r>
            <a:r>
              <a:rPr lang="en-US" b="0" dirty="0" err="1" smtClean="0"/>
              <a:t>beperkingen</a:t>
            </a:r>
            <a:r>
              <a:rPr lang="en-US" b="0" dirty="0" smtClean="0"/>
              <a:t> van de </a:t>
            </a:r>
            <a:r>
              <a:rPr lang="en-US" b="0" dirty="0" err="1" smtClean="0"/>
              <a:t>infrarood</a:t>
            </a:r>
            <a:r>
              <a:rPr lang="en-US" b="0" dirty="0" smtClean="0"/>
              <a:t> </a:t>
            </a:r>
            <a:r>
              <a:rPr lang="en-US" b="0" dirty="0" smtClean="0"/>
              <a:t>sensor.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Vereist</a:t>
            </a:r>
            <a:r>
              <a:rPr lang="en-US" dirty="0" smtClean="0"/>
              <a:t>: </a:t>
            </a:r>
            <a:r>
              <a:rPr lang="en-US" dirty="0" err="1" smtClean="0"/>
              <a:t>Schakel</a:t>
            </a:r>
            <a:r>
              <a:rPr lang="en-US" dirty="0" smtClean="0"/>
              <a:t>-, </a:t>
            </a:r>
            <a:r>
              <a:rPr lang="en-US" dirty="0" err="1" smtClean="0"/>
              <a:t>herhaal</a:t>
            </a:r>
            <a:r>
              <a:rPr lang="en-US" dirty="0" smtClean="0"/>
              <a:t>-, </a:t>
            </a:r>
            <a:r>
              <a:rPr lang="en-US" dirty="0" err="1" smtClean="0"/>
              <a:t>vergelijk</a:t>
            </a:r>
            <a:r>
              <a:rPr lang="en-US" dirty="0" smtClean="0"/>
              <a:t>- </a:t>
            </a:r>
            <a:r>
              <a:rPr lang="en-US" dirty="0" smtClean="0"/>
              <a:t>en </a:t>
            </a:r>
            <a:r>
              <a:rPr lang="en-US" dirty="0" err="1" smtClean="0"/>
              <a:t>rekenblokken</a:t>
            </a:r>
            <a:r>
              <a:rPr lang="en-US" dirty="0" smtClean="0"/>
              <a:t>.</a:t>
            </a:r>
            <a:endParaRPr lang="en-US" b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9"/>
          <p:cNvSpPr txBox="1">
            <a:spLocks/>
          </p:cNvSpPr>
          <p:nvPr/>
        </p:nvSpPr>
        <p:spPr>
          <a:xfrm>
            <a:off x="199698" y="5814600"/>
            <a:ext cx="8128318" cy="623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100" b="1" kern="120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smtClean="0">
                <a:solidFill>
                  <a:srgbClr val="FF0000"/>
                </a:solidFill>
              </a:rPr>
              <a:t>*****</a:t>
            </a:r>
            <a:r>
              <a:rPr lang="en-US" sz="1600" dirty="0" err="1" smtClean="0">
                <a:solidFill>
                  <a:srgbClr val="FF0000"/>
                </a:solidFill>
              </a:rPr>
              <a:t>Momenteel</a:t>
            </a:r>
            <a:r>
              <a:rPr lang="en-US" sz="1600" dirty="0" smtClean="0">
                <a:solidFill>
                  <a:srgbClr val="FF0000"/>
                </a:solidFill>
              </a:rPr>
              <a:t> is de </a:t>
            </a:r>
            <a:r>
              <a:rPr lang="en-US" sz="1600" dirty="0" err="1" smtClean="0">
                <a:solidFill>
                  <a:srgbClr val="FF0000"/>
                </a:solidFill>
              </a:rPr>
              <a:t>infrarood</a:t>
            </a:r>
            <a:r>
              <a:rPr lang="en-US" sz="1600" dirty="0" smtClean="0">
                <a:solidFill>
                  <a:srgbClr val="FF0000"/>
                </a:solidFill>
              </a:rPr>
              <a:t> sensor </a:t>
            </a:r>
            <a:r>
              <a:rPr lang="en-US" sz="1600" dirty="0" err="1" smtClean="0">
                <a:solidFill>
                  <a:srgbClr val="FF0000"/>
                </a:solidFill>
              </a:rPr>
              <a:t>niet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toegestaan</a:t>
            </a:r>
            <a:r>
              <a:rPr lang="en-US" sz="1600" dirty="0" smtClean="0">
                <a:solidFill>
                  <a:srgbClr val="FF0000"/>
                </a:solidFill>
              </a:rPr>
              <a:t> in de First Lego League*****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5623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Wat</a:t>
            </a:r>
            <a:r>
              <a:rPr lang="en-US" dirty="0" smtClean="0"/>
              <a:t> </a:t>
            </a:r>
            <a:r>
              <a:rPr lang="en-US" dirty="0" err="1" smtClean="0"/>
              <a:t>doet</a:t>
            </a:r>
            <a:r>
              <a:rPr lang="en-US" dirty="0" smtClean="0"/>
              <a:t> de </a:t>
            </a:r>
            <a:r>
              <a:rPr lang="en-US" dirty="0" err="1" smtClean="0"/>
              <a:t>infrarood</a:t>
            </a:r>
            <a:r>
              <a:rPr lang="en-US" dirty="0" smtClean="0"/>
              <a:t> sensor?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4" y="2133600"/>
            <a:ext cx="6040436" cy="4154034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Afstand</a:t>
            </a:r>
            <a:r>
              <a:rPr lang="en-US" dirty="0" smtClean="0"/>
              <a:t> </a:t>
            </a:r>
            <a:r>
              <a:rPr lang="en-US" dirty="0" err="1" smtClean="0"/>
              <a:t>meten</a:t>
            </a:r>
            <a:r>
              <a:rPr lang="en-US" dirty="0" smtClean="0"/>
              <a:t> met </a:t>
            </a:r>
            <a:r>
              <a:rPr lang="en-US" dirty="0" err="1" smtClean="0"/>
              <a:t>infrarood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Meet de </a:t>
            </a:r>
            <a:r>
              <a:rPr lang="en-US" dirty="0" err="1" smtClean="0"/>
              <a:t>hoek</a:t>
            </a:r>
            <a:r>
              <a:rPr lang="en-US" dirty="0" smtClean="0"/>
              <a:t> van </a:t>
            </a:r>
            <a:r>
              <a:rPr lang="en-US" dirty="0" smtClean="0"/>
              <a:t>het </a:t>
            </a:r>
            <a:r>
              <a:rPr lang="en-US" dirty="0" err="1" smtClean="0"/>
              <a:t>baken</a:t>
            </a:r>
            <a:r>
              <a:rPr lang="en-US" dirty="0" smtClean="0"/>
              <a:t> </a:t>
            </a:r>
            <a:r>
              <a:rPr lang="en-US" dirty="0" smtClean="0"/>
              <a:t>ten </a:t>
            </a:r>
            <a:r>
              <a:rPr lang="en-US" dirty="0" err="1" smtClean="0"/>
              <a:t>opzichte</a:t>
            </a:r>
            <a:r>
              <a:rPr lang="en-US" dirty="0" smtClean="0"/>
              <a:t> van </a:t>
            </a:r>
            <a:r>
              <a:rPr lang="en-US" dirty="0" smtClean="0"/>
              <a:t>de sensor</a:t>
            </a:r>
          </a:p>
          <a:p>
            <a:r>
              <a:rPr lang="en-US" dirty="0" smtClean="0"/>
              <a:t>Meet </a:t>
            </a:r>
            <a:r>
              <a:rPr lang="en-US" dirty="0" err="1" smtClean="0"/>
              <a:t>welke</a:t>
            </a:r>
            <a:r>
              <a:rPr lang="en-US" dirty="0" smtClean="0"/>
              <a:t> knop </a:t>
            </a:r>
            <a:r>
              <a:rPr lang="en-US" dirty="0" err="1" smtClean="0"/>
              <a:t>ingedrukt</a:t>
            </a:r>
            <a:r>
              <a:rPr lang="en-US" dirty="0" smtClean="0"/>
              <a:t> </a:t>
            </a:r>
            <a:r>
              <a:rPr lang="en-US" dirty="0" err="1" smtClean="0"/>
              <a:t>wordt</a:t>
            </a:r>
            <a:r>
              <a:rPr lang="en-US" dirty="0" smtClean="0"/>
              <a:t> op de </a:t>
            </a:r>
            <a:r>
              <a:rPr lang="en-US" dirty="0" err="1" smtClean="0"/>
              <a:t>afstandsbediening</a:t>
            </a:r>
            <a:endParaRPr lang="en-US" dirty="0" smtClean="0"/>
          </a:p>
          <a:p>
            <a:r>
              <a:rPr lang="en-US" dirty="0" smtClean="0"/>
              <a:t>Het</a:t>
            </a:r>
            <a:r>
              <a:rPr lang="en-US" dirty="0" smtClean="0"/>
              <a:t> </a:t>
            </a:r>
            <a:r>
              <a:rPr lang="en-US" dirty="0" err="1" smtClean="0"/>
              <a:t>baken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ingesteld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 op </a:t>
            </a:r>
            <a:r>
              <a:rPr lang="en-US" dirty="0" err="1" smtClean="0"/>
              <a:t>één</a:t>
            </a:r>
            <a:r>
              <a:rPr lang="en-US" dirty="0" smtClean="0"/>
              <a:t> tot </a:t>
            </a:r>
            <a:r>
              <a:rPr lang="en-US" dirty="0" err="1" smtClean="0"/>
              <a:t>vier</a:t>
            </a:r>
            <a:r>
              <a:rPr lang="en-US" dirty="0" smtClean="0"/>
              <a:t> </a:t>
            </a:r>
            <a:r>
              <a:rPr lang="en-US" dirty="0" err="1" smtClean="0"/>
              <a:t>kanalen</a:t>
            </a:r>
            <a:r>
              <a:rPr lang="en-US" dirty="0" smtClean="0"/>
              <a:t>. De </a:t>
            </a:r>
            <a:r>
              <a:rPr lang="en-US" dirty="0" err="1" smtClean="0"/>
              <a:t>infrarood</a:t>
            </a:r>
            <a:r>
              <a:rPr lang="en-US" dirty="0" smtClean="0"/>
              <a:t> </a:t>
            </a:r>
            <a:r>
              <a:rPr lang="en-US" dirty="0" smtClean="0"/>
              <a:t>sensor </a:t>
            </a:r>
            <a:r>
              <a:rPr lang="en-US" dirty="0" smtClean="0"/>
              <a:t>code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aangeven</a:t>
            </a:r>
            <a:r>
              <a:rPr lang="en-US" dirty="0" smtClean="0"/>
              <a:t> </a:t>
            </a:r>
            <a:r>
              <a:rPr lang="en-US" dirty="0" err="1" smtClean="0"/>
              <a:t>welk</a:t>
            </a:r>
            <a:r>
              <a:rPr lang="en-US" dirty="0" smtClean="0"/>
              <a:t> </a:t>
            </a:r>
            <a:r>
              <a:rPr lang="en-US" dirty="0" err="1" smtClean="0"/>
              <a:t>kanaal</a:t>
            </a:r>
            <a:r>
              <a:rPr lang="en-US" dirty="0" smtClean="0"/>
              <a:t> je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r>
              <a:rPr lang="en-US" dirty="0" smtClean="0"/>
              <a:t>. </a:t>
            </a:r>
            <a:r>
              <a:rPr lang="en-US" dirty="0" err="1" smtClean="0"/>
              <a:t>Dit</a:t>
            </a:r>
            <a:r>
              <a:rPr lang="en-US" dirty="0" smtClean="0"/>
              <a:t> </a:t>
            </a:r>
            <a:r>
              <a:rPr lang="en-US" dirty="0" err="1" smtClean="0"/>
              <a:t>zorgt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en-US" dirty="0" err="1" smtClean="0"/>
              <a:t>meerdere</a:t>
            </a:r>
            <a:r>
              <a:rPr lang="en-US" dirty="0" smtClean="0"/>
              <a:t> </a:t>
            </a:r>
            <a:r>
              <a:rPr lang="en-US" dirty="0" err="1" smtClean="0"/>
              <a:t>afstandsbedieningen</a:t>
            </a:r>
            <a:r>
              <a:rPr lang="en-US" dirty="0" smtClean="0"/>
              <a:t> in </a:t>
            </a:r>
            <a:r>
              <a:rPr lang="en-US" dirty="0" err="1" smtClean="0"/>
              <a:t>dezelfde</a:t>
            </a:r>
            <a:r>
              <a:rPr lang="en-US" dirty="0" smtClean="0"/>
              <a:t> </a:t>
            </a:r>
            <a:r>
              <a:rPr lang="en-US" dirty="0" err="1" smtClean="0"/>
              <a:t>ruimte</a:t>
            </a:r>
            <a:r>
              <a:rPr lang="en-US" dirty="0" smtClean="0"/>
              <a:t> </a:t>
            </a:r>
            <a:r>
              <a:rPr lang="en-US" dirty="0" err="1" smtClean="0"/>
              <a:t>gebruikt</a:t>
            </a:r>
            <a:r>
              <a:rPr lang="en-US" dirty="0" smtClean="0"/>
              <a:t> </a:t>
            </a:r>
            <a:r>
              <a:rPr lang="en-US" dirty="0" err="1" smtClean="0"/>
              <a:t>kunnen</a:t>
            </a:r>
            <a:r>
              <a:rPr lang="en-US" dirty="0" smtClean="0"/>
              <a:t> </a:t>
            </a:r>
            <a:r>
              <a:rPr lang="en-US" dirty="0" err="1" smtClean="0"/>
              <a:t>worden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 descr="http://storage.technicbricks.com/Media/2013/TBs_20130108_1/TBs_20130108_1_1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23392" y="4408041"/>
            <a:ext cx="1583067" cy="1879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cache.lego.com/e/dynamic/is/image/LEGO/45509?$main$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46437" y="2252352"/>
            <a:ext cx="2075332" cy="1556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546437" y="3907391"/>
            <a:ext cx="207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Infrarood</a:t>
            </a:r>
            <a:r>
              <a:rPr lang="en-US" dirty="0" smtClean="0"/>
              <a:t> </a:t>
            </a:r>
            <a:r>
              <a:rPr lang="en-US" dirty="0" smtClean="0"/>
              <a:t>s</a:t>
            </a:r>
            <a:r>
              <a:rPr lang="en-US" dirty="0" smtClean="0"/>
              <a:t>ensor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782918" y="5918302"/>
            <a:ext cx="2075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Baken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5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23778" y="1730826"/>
            <a:ext cx="1813302" cy="11282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Drie</a:t>
            </a:r>
            <a:r>
              <a:rPr lang="en-US" dirty="0" smtClean="0"/>
              <a:t> </a:t>
            </a:r>
            <a:r>
              <a:rPr lang="en-US" dirty="0" smtClean="0"/>
              <a:t>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2294965"/>
            <a:ext cx="8574087" cy="3992563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Werkt </a:t>
            </a:r>
            <a:r>
              <a:rPr lang="nl-NL" dirty="0" smtClean="0"/>
              <a:t>tot ongeveer 70 cm afstand </a:t>
            </a:r>
            <a:r>
              <a:rPr lang="nl-NL" sz="2100" dirty="0" smtClean="0"/>
              <a:t>(of nabijheid van 100 eenheden)</a:t>
            </a:r>
            <a:endParaRPr lang="en-US" sz="2100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Afstand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mode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nl-NL" dirty="0" smtClean="0">
                <a:solidFill>
                  <a:srgbClr val="222222"/>
                </a:solidFill>
                <a:latin typeface="Helvetica Neue"/>
              </a:rPr>
              <a:t>Retourneert </a:t>
            </a:r>
            <a:r>
              <a:rPr lang="nl-NL" dirty="0" smtClean="0">
                <a:solidFill>
                  <a:srgbClr val="222222"/>
                </a:solidFill>
                <a:latin typeface="Helvetica Neue"/>
              </a:rPr>
              <a:t>het </a:t>
            </a:r>
            <a:r>
              <a:rPr lang="nl-NL" dirty="0" err="1" smtClean="0">
                <a:solidFill>
                  <a:srgbClr val="222222"/>
                </a:solidFill>
                <a:latin typeface="Helvetica Neue"/>
              </a:rPr>
              <a:t>ongedefineerd</a:t>
            </a:r>
            <a:r>
              <a:rPr lang="nl-NL" dirty="0" smtClean="0">
                <a:solidFill>
                  <a:srgbClr val="222222"/>
                </a:solidFill>
                <a:latin typeface="Helvetica Neue"/>
              </a:rPr>
              <a:t> </a:t>
            </a:r>
            <a:r>
              <a:rPr lang="nl-NL" dirty="0" smtClean="0">
                <a:solidFill>
                  <a:srgbClr val="222222"/>
                </a:solidFill>
                <a:latin typeface="Helvetica Neue"/>
              </a:rPr>
              <a:t>eenheidstype genaamd nabijheid </a:t>
            </a:r>
            <a:r>
              <a:rPr lang="nl-NL" dirty="0" smtClean="0">
                <a:solidFill>
                  <a:srgbClr val="222222"/>
                </a:solidFill>
                <a:latin typeface="Helvetica Neue"/>
              </a:rPr>
              <a:t/>
            </a:r>
            <a:br>
              <a:rPr lang="nl-NL" dirty="0" smtClean="0">
                <a:solidFill>
                  <a:srgbClr val="222222"/>
                </a:solidFill>
                <a:latin typeface="Helvetica Neue"/>
              </a:rPr>
            </a:br>
            <a:r>
              <a:rPr lang="nl-NL" dirty="0" smtClean="0">
                <a:solidFill>
                  <a:srgbClr val="222222"/>
                </a:solidFill>
                <a:latin typeface="Helvetica Neue"/>
              </a:rPr>
              <a:t>(</a:t>
            </a:r>
            <a:r>
              <a:rPr lang="nl-NL" dirty="0" smtClean="0">
                <a:solidFill>
                  <a:srgbClr val="222222"/>
                </a:solidFill>
                <a:latin typeface="Helvetica Neue"/>
              </a:rPr>
              <a:t>niet inches of </a:t>
            </a:r>
            <a:r>
              <a:rPr lang="nl-NL" dirty="0" smtClean="0">
                <a:solidFill>
                  <a:srgbClr val="222222"/>
                </a:solidFill>
                <a:latin typeface="Helvetica Neue"/>
              </a:rPr>
              <a:t>centimeters).</a:t>
            </a:r>
            <a:endParaRPr lang="en-US" dirty="0" smtClean="0"/>
          </a:p>
          <a:p>
            <a:r>
              <a:rPr lang="en-US" dirty="0" err="1" smtClean="0">
                <a:solidFill>
                  <a:srgbClr val="FF0000"/>
                </a:solidFill>
              </a:rPr>
              <a:t>Baken</a:t>
            </a:r>
            <a:r>
              <a:rPr lang="en-US" dirty="0" smtClean="0">
                <a:solidFill>
                  <a:srgbClr val="FF0000"/>
                </a:solidFill>
              </a:rPr>
              <a:t> mode</a:t>
            </a:r>
          </a:p>
          <a:p>
            <a:pPr lvl="1"/>
            <a:r>
              <a:rPr lang="en-US" dirty="0" err="1" smtClean="0">
                <a:solidFill>
                  <a:schemeClr val="accent6"/>
                </a:solidFill>
              </a:rPr>
              <a:t>Retourneert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de </a:t>
            </a:r>
            <a:r>
              <a:rPr lang="en-US" dirty="0" err="1" smtClean="0">
                <a:solidFill>
                  <a:schemeClr val="accent6"/>
                </a:solidFill>
              </a:rPr>
              <a:t>richting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err="1" smtClean="0">
                <a:solidFill>
                  <a:schemeClr val="accent6"/>
                </a:solidFill>
              </a:rPr>
              <a:t>hoek</a:t>
            </a:r>
            <a:r>
              <a:rPr lang="en-US" dirty="0" smtClean="0">
                <a:solidFill>
                  <a:schemeClr val="accent6"/>
                </a:solidFill>
              </a:rPr>
              <a:t>) en </a:t>
            </a:r>
            <a:r>
              <a:rPr lang="en-US" dirty="0" err="1" smtClean="0">
                <a:solidFill>
                  <a:schemeClr val="accent6"/>
                </a:solidFill>
              </a:rPr>
              <a:t>afstand</a:t>
            </a:r>
            <a:r>
              <a:rPr lang="en-US" dirty="0" smtClean="0">
                <a:solidFill>
                  <a:schemeClr val="accent6"/>
                </a:solidFill>
              </a:rPr>
              <a:t> tot </a:t>
            </a:r>
            <a:r>
              <a:rPr lang="en-US" dirty="0" smtClean="0">
                <a:solidFill>
                  <a:schemeClr val="accent6"/>
                </a:solidFill>
              </a:rPr>
              <a:t>het </a:t>
            </a:r>
            <a:r>
              <a:rPr lang="en-US" dirty="0" err="1" smtClean="0">
                <a:solidFill>
                  <a:schemeClr val="accent6"/>
                </a:solidFill>
              </a:rPr>
              <a:t>baken</a:t>
            </a:r>
            <a:r>
              <a:rPr lang="en-US" dirty="0" smtClean="0">
                <a:solidFill>
                  <a:schemeClr val="accent6"/>
                </a:solidFill>
              </a:rPr>
              <a:t>. </a:t>
            </a:r>
            <a:r>
              <a:rPr lang="en-US" dirty="0" smtClean="0">
                <a:solidFill>
                  <a:schemeClr val="accent6"/>
                </a:solidFill>
              </a:rPr>
              <a:t>(</a:t>
            </a:r>
            <a:r>
              <a:rPr lang="en-US" dirty="0" err="1" smtClean="0">
                <a:solidFill>
                  <a:schemeClr val="accent6"/>
                </a:solidFill>
              </a:rPr>
              <a:t>Niet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in </a:t>
            </a:r>
            <a:r>
              <a:rPr lang="en-US" dirty="0" err="1" smtClean="0">
                <a:solidFill>
                  <a:schemeClr val="accent6"/>
                </a:solidFill>
              </a:rPr>
              <a:t>graden</a:t>
            </a:r>
            <a:r>
              <a:rPr lang="en-US" dirty="0" smtClean="0">
                <a:solidFill>
                  <a:schemeClr val="accent6"/>
                </a:solidFill>
              </a:rPr>
              <a:t>!)</a:t>
            </a:r>
            <a:endParaRPr lang="en-US" dirty="0" smtClean="0">
              <a:solidFill>
                <a:schemeClr val="accent6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Afstandsbediening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mode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 smtClean="0">
                <a:solidFill>
                  <a:schemeClr val="accent6"/>
                </a:solidFill>
              </a:rPr>
              <a:t>Retourneert</a:t>
            </a:r>
            <a:r>
              <a:rPr lang="en-US" dirty="0" smtClean="0">
                <a:solidFill>
                  <a:schemeClr val="accent6"/>
                </a:solidFill>
              </a:rPr>
              <a:t> </a:t>
            </a:r>
            <a:r>
              <a:rPr lang="en-US" dirty="0" smtClean="0">
                <a:solidFill>
                  <a:schemeClr val="accent6"/>
                </a:solidFill>
              </a:rPr>
              <a:t>de knop die is </a:t>
            </a:r>
            <a:r>
              <a:rPr lang="en-US" dirty="0" err="1" smtClean="0">
                <a:solidFill>
                  <a:schemeClr val="accent6"/>
                </a:solidFill>
              </a:rPr>
              <a:t>ingedrukt</a:t>
            </a:r>
            <a:r>
              <a:rPr lang="en-US" dirty="0" smtClean="0">
                <a:solidFill>
                  <a:schemeClr val="accent6"/>
                </a:solidFill>
              </a:rPr>
              <a:t> op de </a:t>
            </a:r>
            <a:r>
              <a:rPr lang="en-US" dirty="0" err="1" smtClean="0">
                <a:solidFill>
                  <a:schemeClr val="accent6"/>
                </a:solidFill>
              </a:rPr>
              <a:t>afstandsbediening</a:t>
            </a:r>
            <a:r>
              <a:rPr lang="en-US" dirty="0" smtClean="0">
                <a:solidFill>
                  <a:schemeClr val="accent6"/>
                </a:solidFill>
              </a:rPr>
              <a:t>.</a:t>
            </a:r>
          </a:p>
          <a:p>
            <a:r>
              <a:rPr lang="en-US" dirty="0" smtClean="0"/>
              <a:t>We </a:t>
            </a:r>
            <a:r>
              <a:rPr lang="en-US" dirty="0" err="1" smtClean="0"/>
              <a:t>gebruiken</a:t>
            </a:r>
            <a:r>
              <a:rPr lang="en-US" dirty="0" smtClean="0"/>
              <a:t> </a:t>
            </a:r>
            <a:r>
              <a:rPr lang="en-US" dirty="0" err="1" smtClean="0"/>
              <a:t>alle</a:t>
            </a:r>
            <a:r>
              <a:rPr lang="en-US" dirty="0" smtClean="0"/>
              <a:t> </a:t>
            </a:r>
            <a:r>
              <a:rPr lang="en-US" dirty="0" err="1" smtClean="0"/>
              <a:t>drie</a:t>
            </a:r>
            <a:r>
              <a:rPr lang="en-US" dirty="0" smtClean="0"/>
              <a:t> de modes in </a:t>
            </a:r>
            <a:r>
              <a:rPr lang="en-US" dirty="0" err="1" smtClean="0"/>
              <a:t>deze</a:t>
            </a:r>
            <a:r>
              <a:rPr lang="en-US" dirty="0" smtClean="0"/>
              <a:t> les.</a:t>
            </a:r>
          </a:p>
          <a:p>
            <a:r>
              <a:rPr lang="en-US" dirty="0" smtClean="0"/>
              <a:t>Je </a:t>
            </a:r>
            <a:r>
              <a:rPr lang="en-US" dirty="0" err="1" smtClean="0"/>
              <a:t>vindt</a:t>
            </a:r>
            <a:r>
              <a:rPr lang="en-US" dirty="0" smtClean="0"/>
              <a:t> de </a:t>
            </a:r>
            <a:r>
              <a:rPr lang="en-US" dirty="0" err="1" smtClean="0"/>
              <a:t>infrarood</a:t>
            </a:r>
            <a:r>
              <a:rPr lang="en-US" dirty="0" smtClean="0"/>
              <a:t> sensor </a:t>
            </a:r>
            <a:r>
              <a:rPr lang="en-US" dirty="0" smtClean="0"/>
              <a:t>in </a:t>
            </a:r>
            <a:r>
              <a:rPr lang="en-US" dirty="0" smtClean="0"/>
              <a:t>het </a:t>
            </a:r>
            <a:r>
              <a:rPr lang="en-US" dirty="0" err="1" smtClean="0"/>
              <a:t>gele</a:t>
            </a:r>
            <a:r>
              <a:rPr lang="en-US" dirty="0" smtClean="0"/>
              <a:t> sensor </a:t>
            </a:r>
            <a:r>
              <a:rPr lang="en-US" dirty="0" err="1" smtClean="0"/>
              <a:t>tabblad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209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 smtClean="0"/>
              <a:t>Opdrachten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3" y="1889051"/>
            <a:ext cx="8475478" cy="3992563"/>
          </a:xfrm>
        </p:spPr>
        <p:txBody>
          <a:bodyPr>
            <a:normAutofit/>
          </a:bodyPr>
          <a:lstStyle/>
          <a:p>
            <a:r>
              <a:rPr lang="en-US" b="0" dirty="0" smtClean="0"/>
              <a:t>Om </a:t>
            </a:r>
            <a:r>
              <a:rPr lang="en-US" b="0" dirty="0" err="1" smtClean="0"/>
              <a:t>te</a:t>
            </a:r>
            <a:r>
              <a:rPr lang="en-US" b="0" dirty="0" smtClean="0"/>
              <a:t> </a:t>
            </a:r>
            <a:r>
              <a:rPr lang="en-US" b="0" dirty="0" err="1" smtClean="0"/>
              <a:t>leren</a:t>
            </a:r>
            <a:r>
              <a:rPr lang="en-US" b="0" dirty="0" smtClean="0"/>
              <a:t> hoe je de </a:t>
            </a:r>
            <a:r>
              <a:rPr lang="en-US" b="0" dirty="0" err="1" smtClean="0"/>
              <a:t>infrarood</a:t>
            </a:r>
            <a:r>
              <a:rPr lang="en-US" b="0" dirty="0" smtClean="0"/>
              <a:t> sensor </a:t>
            </a:r>
            <a:r>
              <a:rPr lang="en-US" b="0" dirty="0" err="1" smtClean="0"/>
              <a:t>gebruikt</a:t>
            </a:r>
            <a:r>
              <a:rPr lang="en-US" b="0" dirty="0" smtClean="0"/>
              <a:t> </a:t>
            </a:r>
            <a:r>
              <a:rPr lang="en-US" b="0" dirty="0" err="1" smtClean="0"/>
              <a:t>ga</a:t>
            </a:r>
            <a:r>
              <a:rPr lang="en-US" b="0" dirty="0" smtClean="0"/>
              <a:t> je </a:t>
            </a:r>
            <a:r>
              <a:rPr lang="en-US" b="0" dirty="0" err="1" smtClean="0"/>
              <a:t>drie</a:t>
            </a:r>
            <a:r>
              <a:rPr lang="en-US" b="0" dirty="0" smtClean="0"/>
              <a:t> </a:t>
            </a:r>
            <a:r>
              <a:rPr lang="en-US" b="0" dirty="0" err="1" smtClean="0"/>
              <a:t>opdrachten</a:t>
            </a:r>
            <a:r>
              <a:rPr lang="en-US" b="0" dirty="0" smtClean="0"/>
              <a:t> </a:t>
            </a:r>
            <a:r>
              <a:rPr lang="en-US" b="0" dirty="0" err="1" smtClean="0"/>
              <a:t>doen</a:t>
            </a:r>
            <a:r>
              <a:rPr lang="en-US" b="0" dirty="0" smtClean="0"/>
              <a:t>:</a:t>
            </a:r>
            <a:endParaRPr lang="en-US" b="0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Opdracht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1: </a:t>
            </a:r>
            <a:r>
              <a:rPr lang="en-US" dirty="0" err="1" smtClean="0"/>
              <a:t>Maak</a:t>
            </a:r>
            <a:r>
              <a:rPr lang="en-US" dirty="0" smtClean="0"/>
              <a:t>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programma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smtClean="0"/>
              <a:t>robot </a:t>
            </a:r>
            <a:r>
              <a:rPr lang="en-US" dirty="0" err="1" smtClean="0"/>
              <a:t>dat</a:t>
            </a:r>
            <a:r>
              <a:rPr lang="en-US" dirty="0" smtClean="0"/>
              <a:t>, </a:t>
            </a:r>
            <a:r>
              <a:rPr lang="en-US" dirty="0" err="1" smtClean="0"/>
              <a:t>gebaseerd</a:t>
            </a:r>
            <a:r>
              <a:rPr lang="en-US" dirty="0" smtClean="0"/>
              <a:t> op de </a:t>
            </a:r>
            <a:r>
              <a:rPr lang="en-US" dirty="0" err="1" smtClean="0"/>
              <a:t>knop</a:t>
            </a:r>
            <a:r>
              <a:rPr lang="en-US" dirty="0" smtClean="0"/>
              <a:t> </a:t>
            </a:r>
            <a:r>
              <a:rPr lang="en-US" dirty="0" err="1" smtClean="0"/>
              <a:t>waarop</a:t>
            </a:r>
            <a:r>
              <a:rPr lang="en-US" dirty="0" smtClean="0"/>
              <a:t> </a:t>
            </a:r>
            <a:r>
              <a:rPr lang="en-US" dirty="0" smtClean="0"/>
              <a:t>je </a:t>
            </a:r>
            <a:r>
              <a:rPr lang="en-US" dirty="0" err="1" smtClean="0"/>
              <a:t>drukt</a:t>
            </a:r>
            <a:r>
              <a:rPr lang="en-US" dirty="0" smtClean="0"/>
              <a:t>, </a:t>
            </a:r>
            <a:r>
              <a:rPr lang="en-US" dirty="0" err="1" smtClean="0"/>
              <a:t>verschillende</a:t>
            </a:r>
            <a:r>
              <a:rPr lang="en-US" dirty="0" smtClean="0"/>
              <a:t> </a:t>
            </a:r>
            <a:r>
              <a:rPr lang="en-US" dirty="0" err="1" smtClean="0"/>
              <a:t>dingen</a:t>
            </a:r>
            <a:r>
              <a:rPr lang="en-US" dirty="0" smtClean="0"/>
              <a:t> </a:t>
            </a:r>
            <a:r>
              <a:rPr lang="en-US" dirty="0" err="1" smtClean="0"/>
              <a:t>doet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Opdracht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2: </a:t>
            </a:r>
            <a:r>
              <a:rPr lang="en-US" dirty="0" err="1" smtClean="0"/>
              <a:t>Proportionele</a:t>
            </a:r>
            <a:r>
              <a:rPr lang="en-US" dirty="0" smtClean="0"/>
              <a:t> </a:t>
            </a:r>
            <a:r>
              <a:rPr lang="en-US" dirty="0" err="1" smtClean="0"/>
              <a:t>volger</a:t>
            </a:r>
            <a:r>
              <a:rPr lang="en-US" dirty="0" smtClean="0"/>
              <a:t>: De </a:t>
            </a:r>
            <a:r>
              <a:rPr lang="en-US" dirty="0" smtClean="0"/>
              <a:t>robot </a:t>
            </a:r>
            <a:r>
              <a:rPr lang="en-US" dirty="0" err="1" smtClean="0"/>
              <a:t>moet</a:t>
            </a:r>
            <a:r>
              <a:rPr lang="en-US" dirty="0" smtClean="0"/>
              <a:t> </a:t>
            </a:r>
            <a:r>
              <a:rPr lang="en-US" dirty="0" err="1" smtClean="0"/>
              <a:t>bewegen</a:t>
            </a:r>
            <a:r>
              <a:rPr lang="en-US" dirty="0" smtClean="0"/>
              <a:t> </a:t>
            </a:r>
            <a:r>
              <a:rPr lang="en-US" dirty="0" err="1" smtClean="0"/>
              <a:t>naar</a:t>
            </a:r>
            <a:r>
              <a:rPr lang="en-US" dirty="0" smtClean="0"/>
              <a:t> </a:t>
            </a:r>
            <a:r>
              <a:rPr lang="en-US" dirty="0" err="1" smtClean="0"/>
              <a:t>waar</a:t>
            </a:r>
            <a:r>
              <a:rPr lang="en-US" dirty="0" smtClean="0"/>
              <a:t> </a:t>
            </a:r>
            <a:r>
              <a:rPr lang="en-US" dirty="0" smtClean="0"/>
              <a:t>het</a:t>
            </a:r>
            <a:r>
              <a:rPr lang="en-US" dirty="0" smtClean="0"/>
              <a:t> </a:t>
            </a:r>
            <a:r>
              <a:rPr lang="en-US" dirty="0" err="1" smtClean="0"/>
              <a:t>baken</a:t>
            </a:r>
            <a:r>
              <a:rPr lang="en-US" dirty="0" smtClean="0"/>
              <a:t> </a:t>
            </a:r>
            <a:r>
              <a:rPr lang="en-US" dirty="0" err="1" smtClean="0"/>
              <a:t>afstand</a:t>
            </a:r>
            <a:r>
              <a:rPr lang="en-US" dirty="0" smtClean="0"/>
              <a:t> en </a:t>
            </a:r>
            <a:r>
              <a:rPr lang="en-US" dirty="0" err="1" smtClean="0"/>
              <a:t>richting</a:t>
            </a:r>
            <a:r>
              <a:rPr lang="en-US" dirty="0" smtClean="0"/>
              <a:t> </a:t>
            </a:r>
            <a:r>
              <a:rPr lang="en-US" dirty="0" err="1" smtClean="0"/>
              <a:t>gebruikt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Opdracht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3: </a:t>
            </a:r>
            <a:r>
              <a:rPr lang="en-US" dirty="0" smtClean="0"/>
              <a:t>Test hoe </a:t>
            </a:r>
            <a:r>
              <a:rPr lang="en-US" dirty="0" err="1" smtClean="0"/>
              <a:t>nauwkeurig</a:t>
            </a:r>
            <a:r>
              <a:rPr lang="en-US" dirty="0" smtClean="0"/>
              <a:t> de </a:t>
            </a:r>
            <a:r>
              <a:rPr lang="en-US" dirty="0" err="1" smtClean="0"/>
              <a:t>infrarood</a:t>
            </a:r>
            <a:r>
              <a:rPr lang="en-US" dirty="0" smtClean="0"/>
              <a:t> sensor is om </a:t>
            </a:r>
            <a:r>
              <a:rPr lang="en-US" dirty="0" err="1" smtClean="0"/>
              <a:t>afstanden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meten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3221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 smtClean="0"/>
              <a:t>Pseudocode</a:t>
            </a:r>
            <a:r>
              <a:rPr lang="en-US" dirty="0" smtClean="0"/>
              <a:t>/Tips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88898013"/>
              </p:ext>
            </p:extLst>
          </p:nvPr>
        </p:nvGraphicFramePr>
        <p:xfrm>
          <a:off x="602340" y="2087843"/>
          <a:ext cx="8013339" cy="4211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8287"/>
                <a:gridCol w="64850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Opdracht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20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Top/</a:t>
                      </a:r>
                      <a:r>
                        <a:rPr lang="en-US" b="1" dirty="0" err="1" smtClean="0"/>
                        <a:t>Pseudocode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C20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Afstands</a:t>
                      </a:r>
                      <a:r>
                        <a:rPr lang="en-US" b="1" dirty="0" smtClean="0"/>
                        <a:t>-</a:t>
                      </a:r>
                      <a:br>
                        <a:rPr lang="en-US" b="1" dirty="0" smtClean="0"/>
                      </a:br>
                      <a:r>
                        <a:rPr lang="en-US" b="1" dirty="0" err="1" smtClean="0"/>
                        <a:t>bediening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/>
                        <a:t>Voer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verschillende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acties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uit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gebaseerd</a:t>
                      </a:r>
                      <a:r>
                        <a:rPr lang="en-US" baseline="0" dirty="0" smtClean="0"/>
                        <a:t> op de </a:t>
                      </a:r>
                      <a:r>
                        <a:rPr lang="en-US" baseline="0" dirty="0" err="1" smtClean="0"/>
                        <a:t>knop</a:t>
                      </a:r>
                      <a:r>
                        <a:rPr lang="en-US" baseline="0" dirty="0" smtClean="0"/>
                        <a:t>(pen) </a:t>
                      </a:r>
                      <a:r>
                        <a:rPr lang="en-US" baseline="0" dirty="0" err="1" smtClean="0"/>
                        <a:t>waar</a:t>
                      </a:r>
                      <a:r>
                        <a:rPr lang="en-US" baseline="0" dirty="0" smtClean="0"/>
                        <a:t> je op </a:t>
                      </a:r>
                      <a:r>
                        <a:rPr lang="en-US" baseline="0" dirty="0" err="1" smtClean="0"/>
                        <a:t>drukt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bij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kanaal</a:t>
                      </a:r>
                      <a:r>
                        <a:rPr lang="en-US" baseline="0" dirty="0" smtClean="0"/>
                        <a:t> 1.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Proportionele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volger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Als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/>
                        <a:t> de </a:t>
                      </a:r>
                      <a:r>
                        <a:rPr lang="en-US" dirty="0" err="1" smtClean="0"/>
                        <a:t>nabijheid</a:t>
                      </a:r>
                      <a:r>
                        <a:rPr lang="en-US" dirty="0" smtClean="0"/>
                        <a:t>  (</a:t>
                      </a:r>
                      <a:r>
                        <a:rPr lang="en-US" dirty="0" err="1" smtClean="0"/>
                        <a:t>afstand</a:t>
                      </a:r>
                      <a:r>
                        <a:rPr lang="en-US" dirty="0" smtClean="0"/>
                        <a:t>) van de robot tot het </a:t>
                      </a:r>
                      <a:r>
                        <a:rPr lang="en-US" dirty="0" err="1" smtClean="0"/>
                        <a:t>baken</a:t>
                      </a:r>
                      <a:r>
                        <a:rPr lang="en-US" dirty="0" smtClean="0"/>
                        <a:t> </a:t>
                      </a:r>
                      <a:r>
                        <a:rPr lang="en-US" baseline="0" dirty="0" smtClean="0"/>
                        <a:t>&lt;</a:t>
                      </a:r>
                      <a:r>
                        <a:rPr lang="en-US" baseline="0" dirty="0" smtClean="0"/>
                        <a:t>15 </a:t>
                      </a:r>
                      <a:r>
                        <a:rPr lang="en-US" baseline="0" dirty="0" err="1" smtClean="0"/>
                        <a:t>eenheden</a:t>
                      </a:r>
                      <a:r>
                        <a:rPr lang="en-US" baseline="0" dirty="0" smtClean="0"/>
                        <a:t> is </a:t>
                      </a:r>
                      <a:r>
                        <a:rPr lang="en-US" baseline="0" dirty="0" err="1" smtClean="0"/>
                        <a:t>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achteren</a:t>
                      </a:r>
                      <a:r>
                        <a:rPr lang="en-US" baseline="0" dirty="0" smtClean="0"/>
                        <a:t>.</a:t>
                      </a: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Als</a:t>
                      </a:r>
                      <a:r>
                        <a:rPr lang="en-US" dirty="0" smtClean="0"/>
                        <a:t>  de </a:t>
                      </a:r>
                      <a:r>
                        <a:rPr lang="en-US" dirty="0" err="1" smtClean="0"/>
                        <a:t>nabijheid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baseline="0" dirty="0" err="1" smtClean="0"/>
                        <a:t>afstand</a:t>
                      </a:r>
                      <a:r>
                        <a:rPr lang="en-US" baseline="0" dirty="0" smtClean="0"/>
                        <a:t>)</a:t>
                      </a:r>
                      <a:r>
                        <a:rPr lang="en-US" dirty="0" smtClean="0"/>
                        <a:t> van de robot tot het </a:t>
                      </a:r>
                      <a:r>
                        <a:rPr lang="en-US" dirty="0" err="1" smtClean="0"/>
                        <a:t>baken</a:t>
                      </a:r>
                      <a:r>
                        <a:rPr lang="en-US" dirty="0" smtClean="0"/>
                        <a:t> &gt;15 </a:t>
                      </a:r>
                      <a:r>
                        <a:rPr lang="en-US" dirty="0" err="1" smtClean="0"/>
                        <a:t>eenheden</a:t>
                      </a:r>
                      <a:r>
                        <a:rPr lang="en-US" dirty="0" smtClean="0"/>
                        <a:t> is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ga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naar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voren</a:t>
                      </a:r>
                      <a:r>
                        <a:rPr lang="en-US" baseline="0" dirty="0" smtClean="0"/>
                        <a:t>.</a:t>
                      </a: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err="1" smtClean="0"/>
                        <a:t>Gebruik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proportionele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controle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om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de </a:t>
                      </a:r>
                      <a:r>
                        <a:rPr lang="en-US" baseline="0" dirty="0" err="1" smtClean="0"/>
                        <a:t>stuurrichting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aan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te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passen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gebaseerd</a:t>
                      </a:r>
                      <a:r>
                        <a:rPr lang="en-US" baseline="0" dirty="0" smtClean="0"/>
                        <a:t> op de </a:t>
                      </a:r>
                      <a:r>
                        <a:rPr lang="en-US" baseline="0" dirty="0" err="1" smtClean="0"/>
                        <a:t>richting</a:t>
                      </a:r>
                      <a:r>
                        <a:rPr lang="en-US" baseline="0" dirty="0" smtClean="0"/>
                        <a:t> van het </a:t>
                      </a:r>
                      <a:r>
                        <a:rPr lang="en-US" baseline="0" dirty="0" err="1" smtClean="0"/>
                        <a:t>baken</a:t>
                      </a:r>
                      <a:r>
                        <a:rPr lang="en-US" baseline="0" dirty="0" smtClean="0"/>
                        <a:t>.</a:t>
                      </a:r>
                      <a:endParaRPr lang="en-US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Opmerking: Proportionele controle wordt</a:t>
                      </a:r>
                      <a:r>
                        <a:rPr lang="nl-NL" sz="1800" b="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uitgelegd in </a:t>
                      </a:r>
                      <a:r>
                        <a:rPr lang="nl-NL" sz="18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geavanceerde les op EV3Lessons.com. Raadpleeg deze les.</a:t>
                      </a:r>
                      <a:endParaRPr lang="en-US" i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Nauwkeurig-heid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 van </a:t>
                      </a:r>
                      <a:r>
                        <a:rPr lang="en-US" b="1" dirty="0" err="1" smtClean="0">
                          <a:solidFill>
                            <a:schemeClr val="tx1"/>
                          </a:solidFill>
                        </a:rPr>
                        <a:t>nabijheid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Meet </a:t>
                      </a:r>
                      <a:r>
                        <a:rPr lang="en-US" dirty="0" err="1" smtClean="0"/>
                        <a:t>afstand</a:t>
                      </a:r>
                      <a:r>
                        <a:rPr lang="en-US" dirty="0" smtClean="0"/>
                        <a:t> met de </a:t>
                      </a:r>
                      <a:r>
                        <a:rPr lang="en-US" dirty="0" err="1" smtClean="0"/>
                        <a:t>ultrasone</a:t>
                      </a:r>
                      <a:r>
                        <a:rPr lang="en-US" baseline="0" dirty="0" smtClean="0"/>
                        <a:t> sensor en met de </a:t>
                      </a:r>
                      <a:r>
                        <a:rPr lang="en-US" baseline="0" dirty="0" err="1" smtClean="0"/>
                        <a:t>infrarood</a:t>
                      </a:r>
                      <a:r>
                        <a:rPr lang="en-US" baseline="0" dirty="0" smtClean="0"/>
                        <a:t> sensor (</a:t>
                      </a:r>
                      <a:r>
                        <a:rPr lang="en-US" baseline="0" dirty="0" err="1" smtClean="0"/>
                        <a:t>gebruik</a:t>
                      </a:r>
                      <a:r>
                        <a:rPr lang="en-US" baseline="0" dirty="0" smtClean="0"/>
                        <a:t> Port View </a:t>
                      </a:r>
                      <a:r>
                        <a:rPr lang="en-US" baseline="0" dirty="0" smtClean="0"/>
                        <a:t>op he EV3 </a:t>
                      </a:r>
                      <a:r>
                        <a:rPr lang="en-US" baseline="0" dirty="0" err="1" smtClean="0"/>
                        <a:t>blok</a:t>
                      </a:r>
                      <a:r>
                        <a:rPr lang="en-US" baseline="0" dirty="0" smtClean="0"/>
                        <a:t>). </a:t>
                      </a:r>
                      <a:r>
                        <a:rPr lang="en-US" baseline="0" dirty="0" err="1" smtClean="0"/>
                        <a:t>Vergelijk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metingen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voor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verschillende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afstanden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en </a:t>
                      </a:r>
                      <a:r>
                        <a:rPr lang="en-US" baseline="0" dirty="0" err="1" smtClean="0"/>
                        <a:t>verschillende</a:t>
                      </a:r>
                      <a:r>
                        <a:rPr lang="en-US" baseline="0" dirty="0" smtClean="0"/>
                        <a:t>  </a:t>
                      </a:r>
                      <a:r>
                        <a:rPr lang="en-US" baseline="0" dirty="0" err="1" smtClean="0"/>
                        <a:t>opvlakken</a:t>
                      </a:r>
                      <a:r>
                        <a:rPr lang="en-US" baseline="0" dirty="0" smtClean="0"/>
                        <a:t>.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03391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ulsen 2\Documents\LEGO Creations\vertalingen\gevorderde lessen\New Folder (2)\Afstandsbediening.ev3p Diagra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163" y="1802404"/>
            <a:ext cx="8215398" cy="463462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err="1"/>
              <a:t>O</a:t>
            </a:r>
            <a:r>
              <a:rPr lang="en-US" dirty="0" err="1" smtClean="0"/>
              <a:t>plossing</a:t>
            </a:r>
            <a:r>
              <a:rPr lang="en-US" dirty="0" smtClean="0"/>
              <a:t>: </a:t>
            </a:r>
            <a:r>
              <a:rPr lang="en-US" dirty="0" err="1" smtClean="0"/>
              <a:t>afstandsbediening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984740" y="2041137"/>
            <a:ext cx="31381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Zorg</a:t>
            </a:r>
            <a:r>
              <a:rPr lang="en-US" dirty="0" smtClean="0"/>
              <a:t> </a:t>
            </a:r>
            <a:r>
              <a:rPr lang="en-US" dirty="0" err="1" smtClean="0"/>
              <a:t>ervoor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</a:t>
            </a:r>
            <a:r>
              <a:rPr lang="en-US" dirty="0" smtClean="0"/>
              <a:t>de  </a:t>
            </a:r>
            <a:r>
              <a:rPr lang="en-US" dirty="0" err="1" smtClean="0"/>
              <a:t>afstandsbediening</a:t>
            </a:r>
            <a:r>
              <a:rPr lang="en-US" dirty="0" smtClean="0"/>
              <a:t> op </a:t>
            </a:r>
            <a:r>
              <a:rPr lang="en-US" dirty="0" err="1" smtClean="0"/>
              <a:t>kanaal</a:t>
            </a:r>
            <a:r>
              <a:rPr lang="en-US" dirty="0" smtClean="0"/>
              <a:t> 1 </a:t>
            </a:r>
            <a:r>
              <a:rPr lang="en-US" dirty="0" smtClean="0"/>
              <a:t>door de </a:t>
            </a:r>
            <a:r>
              <a:rPr lang="en-US" dirty="0" err="1" smtClean="0"/>
              <a:t>schuifknop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gebruiken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7979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O</a:t>
            </a:r>
            <a:r>
              <a:rPr lang="en-US" dirty="0" err="1" smtClean="0"/>
              <a:t>plossing</a:t>
            </a:r>
            <a:r>
              <a:rPr lang="en-US" dirty="0" smtClean="0"/>
              <a:t>: </a:t>
            </a:r>
            <a:r>
              <a:rPr lang="en-US" dirty="0" err="1" smtClean="0"/>
              <a:t>proportionele</a:t>
            </a:r>
            <a:r>
              <a:rPr lang="en-US" dirty="0" smtClean="0"/>
              <a:t> </a:t>
            </a:r>
            <a:r>
              <a:rPr lang="en-US" dirty="0" err="1" smtClean="0"/>
              <a:t>volger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2050" name="Picture 2" descr="C:\Users\Hulsen 2\Documents\LEGO Creations\vertalingen\gevorderde lessen\New Folder (3)\volger.ev3p Diagram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68" y="1723399"/>
            <a:ext cx="8686800" cy="471363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84248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Opdracht</a:t>
            </a:r>
            <a:r>
              <a:rPr lang="en-US" dirty="0" smtClean="0"/>
              <a:t> </a:t>
            </a:r>
            <a:r>
              <a:rPr lang="en-US" dirty="0" smtClean="0"/>
              <a:t>3</a:t>
            </a:r>
            <a:r>
              <a:rPr lang="en-US" dirty="0" smtClean="0"/>
              <a:t>: </a:t>
            </a:r>
            <a:r>
              <a:rPr lang="en-US" dirty="0" err="1" smtClean="0"/>
              <a:t>vergelijk</a:t>
            </a:r>
            <a:r>
              <a:rPr lang="en-US" dirty="0" smtClean="0"/>
              <a:t> </a:t>
            </a:r>
            <a:r>
              <a:rPr lang="en-US" dirty="0" err="1" smtClean="0"/>
              <a:t>sensoren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60" y="1780761"/>
            <a:ext cx="3084920" cy="3992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u="sng" dirty="0" err="1" smtClean="0"/>
              <a:t>Instructies</a:t>
            </a:r>
            <a:r>
              <a:rPr lang="en-US" sz="1600" b="1" u="sng" dirty="0" smtClean="0"/>
              <a:t>:</a:t>
            </a:r>
          </a:p>
          <a:p>
            <a:pPr marL="457200" indent="-457200">
              <a:buAutoNum type="arabicParenR"/>
            </a:pPr>
            <a:r>
              <a:rPr lang="en-US" sz="1600" dirty="0" err="1" smtClean="0"/>
              <a:t>Hou</a:t>
            </a:r>
            <a:r>
              <a:rPr lang="en-US" sz="1600" dirty="0" smtClean="0"/>
              <a:t> </a:t>
            </a:r>
            <a:r>
              <a:rPr lang="en-US" sz="1600" dirty="0" err="1" smtClean="0"/>
              <a:t>elke</a:t>
            </a:r>
            <a:r>
              <a:rPr lang="en-US" sz="1600" dirty="0" smtClean="0"/>
              <a:t> sensor op 10CM </a:t>
            </a:r>
            <a:r>
              <a:rPr lang="en-US" sz="1600" dirty="0" err="1" smtClean="0"/>
              <a:t>afstand</a:t>
            </a:r>
            <a:r>
              <a:rPr lang="en-US" sz="1600" dirty="0" smtClean="0"/>
              <a:t> van het </a:t>
            </a:r>
            <a:r>
              <a:rPr lang="en-US" sz="1600" dirty="0" err="1" smtClean="0"/>
              <a:t>materiaal</a:t>
            </a:r>
            <a:r>
              <a:rPr lang="en-US" sz="1600" dirty="0" smtClean="0"/>
              <a:t> </a:t>
            </a:r>
            <a:r>
              <a:rPr lang="en-US" sz="1600" dirty="0" smtClean="0"/>
              <a:t>en </a:t>
            </a:r>
            <a:r>
              <a:rPr lang="en-US" sz="1600" dirty="0" smtClean="0"/>
              <a:t>lees de </a:t>
            </a:r>
            <a:r>
              <a:rPr lang="en-US" sz="1600" dirty="0" err="1" smtClean="0"/>
              <a:t>sensorwaardes</a:t>
            </a:r>
            <a:r>
              <a:rPr lang="en-US" sz="1600" dirty="0" smtClean="0"/>
              <a:t> </a:t>
            </a:r>
            <a:r>
              <a:rPr lang="en-US" sz="1600" dirty="0" err="1" smtClean="0"/>
              <a:t>m.b.v</a:t>
            </a:r>
            <a:r>
              <a:rPr lang="en-US" sz="1600" dirty="0" smtClean="0"/>
              <a:t>. port view</a:t>
            </a:r>
            <a:endParaRPr lang="en-US" sz="1600" dirty="0" smtClean="0"/>
          </a:p>
          <a:p>
            <a:pPr marL="457200" indent="-457200">
              <a:buAutoNum type="arabicParenR"/>
            </a:pPr>
            <a:r>
              <a:rPr lang="en-US" sz="1600" dirty="0" err="1" smtClean="0"/>
              <a:t>Probeer</a:t>
            </a:r>
            <a:r>
              <a:rPr lang="en-US" sz="1600" dirty="0" smtClean="0"/>
              <a:t> </a:t>
            </a:r>
            <a:r>
              <a:rPr lang="en-US" sz="1600" dirty="0" err="1" smtClean="0"/>
              <a:t>reflecterende</a:t>
            </a:r>
            <a:r>
              <a:rPr lang="en-US" sz="1600" dirty="0" smtClean="0"/>
              <a:t> en </a:t>
            </a:r>
            <a:r>
              <a:rPr lang="en-US" sz="1600" dirty="0" err="1" smtClean="0"/>
              <a:t>niet</a:t>
            </a:r>
            <a:r>
              <a:rPr lang="en-US" sz="1600" dirty="0" smtClean="0"/>
              <a:t> </a:t>
            </a:r>
            <a:r>
              <a:rPr lang="en-US" sz="1600" dirty="0" err="1" smtClean="0"/>
              <a:t>reflecterende</a:t>
            </a:r>
            <a:r>
              <a:rPr lang="en-US" sz="1600" dirty="0" smtClean="0"/>
              <a:t> </a:t>
            </a:r>
            <a:r>
              <a:rPr lang="en-US" sz="1600" dirty="0" err="1" smtClean="0"/>
              <a:t>oppervlakken</a:t>
            </a:r>
            <a:r>
              <a:rPr lang="en-US" sz="1600" dirty="0" smtClean="0"/>
              <a:t>.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b="1" u="sng" dirty="0" smtClean="0"/>
              <a:t>Les: </a:t>
            </a:r>
            <a:br>
              <a:rPr lang="en-US" sz="1600" b="1" u="sng" dirty="0" smtClean="0"/>
            </a:br>
            <a:r>
              <a:rPr lang="en-US" sz="1600" dirty="0" smtClean="0"/>
              <a:t>De </a:t>
            </a:r>
            <a:r>
              <a:rPr lang="en-US" sz="1600" dirty="0" err="1" smtClean="0"/>
              <a:t>waardes</a:t>
            </a:r>
            <a:r>
              <a:rPr lang="en-US" sz="1600" dirty="0" smtClean="0"/>
              <a:t> die de </a:t>
            </a:r>
            <a:r>
              <a:rPr lang="en-US" sz="1600" dirty="0" err="1" smtClean="0"/>
              <a:t>infrarood</a:t>
            </a:r>
            <a:r>
              <a:rPr lang="en-US" sz="1600" dirty="0" smtClean="0"/>
              <a:t> </a:t>
            </a:r>
            <a:r>
              <a:rPr lang="en-US" sz="1600" dirty="0" err="1" smtClean="0"/>
              <a:t>leest</a:t>
            </a:r>
            <a:r>
              <a:rPr lang="en-US" sz="1600" dirty="0" smtClean="0"/>
              <a:t>,  </a:t>
            </a:r>
            <a:r>
              <a:rPr lang="en-US" sz="1600" dirty="0" err="1" smtClean="0"/>
              <a:t>zijn</a:t>
            </a:r>
            <a:r>
              <a:rPr lang="en-US" sz="1600" dirty="0" smtClean="0"/>
              <a:t> </a:t>
            </a:r>
            <a:r>
              <a:rPr lang="en-US" sz="1600" dirty="0" err="1" smtClean="0"/>
              <a:t>gebaseerd</a:t>
            </a:r>
            <a:r>
              <a:rPr lang="en-US" sz="1600" dirty="0" smtClean="0"/>
              <a:t> op de </a:t>
            </a:r>
            <a:r>
              <a:rPr lang="en-US" sz="1600" dirty="0" err="1" smtClean="0"/>
              <a:t>intensiteit</a:t>
            </a:r>
            <a:r>
              <a:rPr lang="en-US" sz="1600" dirty="0" smtClean="0"/>
              <a:t> van het </a:t>
            </a:r>
            <a:r>
              <a:rPr lang="en-US" sz="1600" dirty="0" err="1" smtClean="0"/>
              <a:t>gerefelecteerde</a:t>
            </a:r>
            <a:r>
              <a:rPr lang="en-US" sz="1600" dirty="0" smtClean="0"/>
              <a:t> </a:t>
            </a:r>
            <a:r>
              <a:rPr lang="en-US" sz="1600" dirty="0" err="1" smtClean="0"/>
              <a:t>licht</a:t>
            </a:r>
            <a:r>
              <a:rPr lang="en-US" sz="1600" dirty="0" smtClean="0"/>
              <a:t>.  Het is </a:t>
            </a:r>
            <a:r>
              <a:rPr lang="en-US" sz="1600" dirty="0" err="1" smtClean="0"/>
              <a:t>niet</a:t>
            </a:r>
            <a:r>
              <a:rPr lang="en-US" sz="1600" dirty="0" smtClean="0"/>
              <a:t> </a:t>
            </a:r>
            <a:r>
              <a:rPr lang="en-US" sz="1600" dirty="0" err="1" smtClean="0"/>
              <a:t>zo</a:t>
            </a:r>
            <a:r>
              <a:rPr lang="en-US" sz="1600" dirty="0" smtClean="0"/>
              <a:t> </a:t>
            </a:r>
            <a:r>
              <a:rPr lang="en-US" sz="1600" dirty="0" err="1" smtClean="0"/>
              <a:t>nauwkeurig</a:t>
            </a:r>
            <a:r>
              <a:rPr lang="en-US" sz="1600" dirty="0" smtClean="0"/>
              <a:t> </a:t>
            </a:r>
            <a:r>
              <a:rPr lang="en-US" sz="1600" dirty="0" err="1" smtClean="0"/>
              <a:t>om</a:t>
            </a:r>
            <a:r>
              <a:rPr lang="en-US" sz="1600" dirty="0" smtClean="0"/>
              <a:t> de </a:t>
            </a:r>
            <a:r>
              <a:rPr lang="en-US" sz="1600" dirty="0" err="1" smtClean="0"/>
              <a:t>afstand</a:t>
            </a:r>
            <a:r>
              <a:rPr lang="en-US" sz="1600" dirty="0" smtClean="0"/>
              <a:t> tot </a:t>
            </a:r>
            <a:r>
              <a:rPr lang="en-US" sz="1600" dirty="0" err="1" smtClean="0"/>
              <a:t>een</a:t>
            </a:r>
            <a:r>
              <a:rPr lang="en-US" sz="1600" dirty="0" smtClean="0"/>
              <a:t> object </a:t>
            </a:r>
            <a:r>
              <a:rPr lang="en-US" sz="1600" dirty="0" err="1" smtClean="0"/>
              <a:t>te</a:t>
            </a:r>
            <a:r>
              <a:rPr lang="en-US" sz="1600" dirty="0" smtClean="0"/>
              <a:t> </a:t>
            </a:r>
            <a:r>
              <a:rPr lang="en-US" sz="1600" dirty="0" err="1" smtClean="0"/>
              <a:t>meten</a:t>
            </a:r>
            <a:r>
              <a:rPr lang="en-US" sz="1600" dirty="0" smtClean="0"/>
              <a:t> </a:t>
            </a:r>
            <a:r>
              <a:rPr lang="en-US" sz="1600" dirty="0" err="1" smtClean="0"/>
              <a:t>als</a:t>
            </a:r>
            <a:r>
              <a:rPr lang="en-US" sz="1600" dirty="0" smtClean="0"/>
              <a:t>  </a:t>
            </a:r>
            <a:r>
              <a:rPr lang="en-US" sz="1600" dirty="0" err="1" smtClean="0"/>
              <a:t>meten</a:t>
            </a:r>
            <a:r>
              <a:rPr lang="en-US" sz="1600" dirty="0" smtClean="0"/>
              <a:t> met </a:t>
            </a:r>
            <a:r>
              <a:rPr lang="en-US" sz="1600" dirty="0" err="1" smtClean="0"/>
              <a:t>een</a:t>
            </a:r>
            <a:r>
              <a:rPr lang="en-US" sz="1600" dirty="0" smtClean="0"/>
              <a:t> </a:t>
            </a:r>
            <a:r>
              <a:rPr lang="en-US" sz="1600" dirty="0" err="1" smtClean="0"/>
              <a:t>ultrasone</a:t>
            </a:r>
            <a:r>
              <a:rPr lang="en-US" sz="1600" dirty="0" smtClean="0"/>
              <a:t> sensor</a:t>
            </a:r>
            <a:r>
              <a:rPr lang="en-US" sz="1600" dirty="0" smtClean="0"/>
              <a:t>. </a:t>
            </a:r>
            <a:r>
              <a:rPr lang="en-US" sz="1600" dirty="0" err="1" smtClean="0"/>
              <a:t>Probeer</a:t>
            </a:r>
            <a:r>
              <a:rPr lang="en-US" sz="1600" dirty="0" smtClean="0"/>
              <a:t> </a:t>
            </a:r>
            <a:r>
              <a:rPr lang="en-US" sz="1600" dirty="0" err="1" smtClean="0"/>
              <a:t>verschillende</a:t>
            </a:r>
            <a:r>
              <a:rPr lang="en-US" sz="1600" dirty="0" smtClean="0"/>
              <a:t> </a:t>
            </a:r>
            <a:r>
              <a:rPr lang="en-US" sz="1600" dirty="0" err="1" smtClean="0"/>
              <a:t>afstanden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2015 EV3Lessons.com, Last edit 5/26/2015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9458763"/>
              </p:ext>
            </p:extLst>
          </p:nvPr>
        </p:nvGraphicFramePr>
        <p:xfrm>
          <a:off x="345124" y="1780761"/>
          <a:ext cx="5202236" cy="4674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0559"/>
                <a:gridCol w="1036557"/>
                <a:gridCol w="1432560"/>
                <a:gridCol w="1432560"/>
              </a:tblGrid>
              <a:tr h="831296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Oppervlak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Huidige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afstand</a:t>
                      </a:r>
                      <a:r>
                        <a:rPr lang="en-US" sz="1400" dirty="0" smtClean="0"/>
                        <a:t> tot </a:t>
                      </a:r>
                      <a:r>
                        <a:rPr lang="en-US" sz="1400" dirty="0" err="1" smtClean="0"/>
                        <a:t>oppervlak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Meting met </a:t>
                      </a:r>
                      <a:r>
                        <a:rPr lang="en-US" sz="1400" dirty="0" err="1" smtClean="0"/>
                        <a:t>ultrasone</a:t>
                      </a:r>
                      <a:r>
                        <a:rPr lang="en-US" sz="1400" dirty="0" smtClean="0"/>
                        <a:t> sensor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Meting met </a:t>
                      </a:r>
                      <a:r>
                        <a:rPr lang="en-US" sz="1400" dirty="0" err="1" smtClean="0"/>
                        <a:t>infrarood</a:t>
                      </a:r>
                      <a:r>
                        <a:rPr lang="en-US" sz="1400" dirty="0" smtClean="0"/>
                        <a:t> sensor</a:t>
                      </a:r>
                      <a:endParaRPr lang="en-US" sz="1400" dirty="0"/>
                    </a:p>
                  </a:txBody>
                  <a:tcPr/>
                </a:tc>
              </a:tr>
              <a:tr h="1141277">
                <a:tc>
                  <a:txBody>
                    <a:bodyPr/>
                    <a:lstStyle/>
                    <a:p>
                      <a:r>
                        <a:rPr lang="en-US" dirty="0" smtClean="0"/>
                        <a:t>Aluminum </a:t>
                      </a:r>
                      <a:r>
                        <a:rPr lang="en-US" dirty="0" err="1" smtClean="0"/>
                        <a:t>folie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33007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Houten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tafel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190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Zwart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papier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51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glas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2518">
                <a:tc>
                  <a:txBody>
                    <a:bodyPr/>
                    <a:lstStyle/>
                    <a:p>
                      <a:r>
                        <a:rPr lang="en-US" dirty="0" smtClean="0"/>
                        <a:t>Wit </a:t>
                      </a:r>
                      <a:r>
                        <a:rPr lang="en-US" dirty="0" err="1" smtClean="0"/>
                        <a:t>papier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CM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47055684"/>
      </p:ext>
    </p:extLst>
  </p:cSld>
  <p:clrMapOvr>
    <a:masterClrMapping/>
  </p:clrMapOvr>
</p:sld>
</file>

<file path=ppt/theme/theme1.xml><?xml version="1.0" encoding="utf-8"?>
<a:theme xmlns:a="http://schemas.openxmlformats.org/drawingml/2006/main" name="Spectrum">
  <a:themeElements>
    <a:clrScheme name="Spectrum">
      <a:dk1>
        <a:sysClr val="windowText" lastClr="000000"/>
      </a:dk1>
      <a:lt1>
        <a:sysClr val="window" lastClr="FFFFFF"/>
      </a:lt1>
      <a:dk2>
        <a:srgbClr val="252731"/>
      </a:dk2>
      <a:lt2>
        <a:srgbClr val="EAE7E4"/>
      </a:lt2>
      <a:accent1>
        <a:srgbClr val="990000"/>
      </a:accent1>
      <a:accent2>
        <a:srgbClr val="FF6600"/>
      </a:accent2>
      <a:accent3>
        <a:srgbClr val="FFBA00"/>
      </a:accent3>
      <a:accent4>
        <a:srgbClr val="99CC00"/>
      </a:accent4>
      <a:accent5>
        <a:srgbClr val="528A02"/>
      </a:accent5>
      <a:accent6>
        <a:srgbClr val="333333"/>
      </a:accent6>
      <a:hlink>
        <a:srgbClr val="660000"/>
      </a:hlink>
      <a:folHlink>
        <a:srgbClr val="CC3300"/>
      </a:folHlink>
    </a:clrScheme>
    <a:fontScheme name="Spectrum">
      <a:majorFont>
        <a:latin typeface="Corbe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Calibri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Spectrum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50000"/>
              </a:schemeClr>
            </a:gs>
            <a:gs pos="100000">
              <a:schemeClr val="phClr">
                <a:tint val="9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95000"/>
                <a:shade val="70000"/>
                <a:satMod val="150000"/>
              </a:schemeClr>
            </a:gs>
            <a:gs pos="100000">
              <a:schemeClr val="phClr">
                <a:tint val="100000"/>
                <a:shade val="100000"/>
                <a:satMod val="150000"/>
              </a:schemeClr>
            </a:gs>
          </a:gsLst>
          <a:lin ang="162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6600000" sx="101000" sy="101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50800" dir="5400000" sx="105000" sy="105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4800000"/>
            </a:lightRig>
          </a:scene3d>
          <a:sp3d prstMaterial="matte">
            <a:bevelT w="635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Spectrum.thmx</Template>
  <TotalTime>4441</TotalTime>
  <Words>649</Words>
  <Application>Microsoft Office PowerPoint</Application>
  <PresentationFormat>Diavoorstelling (4:3)</PresentationFormat>
  <Paragraphs>105</Paragraphs>
  <Slides>12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Spectrum</vt:lpstr>
      <vt:lpstr>Infrarood Sensor</vt:lpstr>
      <vt:lpstr>Doelstellingen</vt:lpstr>
      <vt:lpstr>Wat doet de infrarood sensor?</vt:lpstr>
      <vt:lpstr>Drie modes</vt:lpstr>
      <vt:lpstr>Opdrachten</vt:lpstr>
      <vt:lpstr>Pseudocode/Tips</vt:lpstr>
      <vt:lpstr>Oplossing: afstandsbediening</vt:lpstr>
      <vt:lpstr>Oplossing: proportionele volger</vt:lpstr>
      <vt:lpstr>Opdracht 3: vergelijk sensoren</vt:lpstr>
      <vt:lpstr>Discussie handleiding</vt:lpstr>
      <vt:lpstr>Volgende stappen</vt:lpstr>
      <vt:lpstr>Credits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Proportional Control</dc:title>
  <dc:creator>Sanjay Seshan</dc:creator>
  <cp:lastModifiedBy>Hulsen 2</cp:lastModifiedBy>
  <cp:revision>71</cp:revision>
  <dcterms:created xsi:type="dcterms:W3CDTF">2014-10-28T21:59:38Z</dcterms:created>
  <dcterms:modified xsi:type="dcterms:W3CDTF">2015-07-05T09:38:41Z</dcterms:modified>
</cp:coreProperties>
</file>