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8" r:id="rId1"/>
  </p:sldMasterIdLst>
  <p:notesMasterIdLst>
    <p:notesMasterId r:id="rId10"/>
  </p:notesMasterIdLst>
  <p:handoutMasterIdLst>
    <p:handoutMasterId r:id="rId11"/>
  </p:handoutMasterIdLst>
  <p:sldIdLst>
    <p:sldId id="258" r:id="rId2"/>
    <p:sldId id="275" r:id="rId3"/>
    <p:sldId id="276" r:id="rId4"/>
    <p:sldId id="277" r:id="rId5"/>
    <p:sldId id="278" r:id="rId6"/>
    <p:sldId id="279" r:id="rId7"/>
    <p:sldId id="280"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2" autoAdjust="0"/>
    <p:restoredTop sz="91429"/>
  </p:normalViewPr>
  <p:slideViewPr>
    <p:cSldViewPr snapToGrid="0" snapToObjects="1">
      <p:cViewPr varScale="1">
        <p:scale>
          <a:sx n="41" d="100"/>
          <a:sy n="41" d="100"/>
        </p:scale>
        <p:origin x="1568"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12/19/15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977283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8</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90234B-A667-F645-80C2-E91617AEFECC}"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hasCustomPrompt="1"/>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baseline="0">
                <a:solidFill>
                  <a:schemeClr val="bg1"/>
                </a:solidFill>
                <a:latin typeface="+mj-lt"/>
                <a:ea typeface="+mj-ea"/>
                <a:cs typeface="+mj-cs"/>
              </a:defRPr>
            </a:lvl1pPr>
          </a:lstStyle>
          <a:p>
            <a:r>
              <a:rPr lang="en-US" dirty="0" smtClean="0"/>
              <a:t>Advanced Programming Lesson</a:t>
            </a:r>
            <a:endParaRPr dirty="0"/>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B8727C-DEB2-584A-BEB3-E4FB986B4A66}" type="datetime1">
              <a:rPr lang="en-US" smtClean="0"/>
              <a:t>12/19/15</a:t>
            </a:fld>
            <a:endParaRPr lang="en-US"/>
          </a:p>
        </p:txBody>
      </p:sp>
      <p:sp>
        <p:nvSpPr>
          <p:cNvPr id="6" name="Footer Placeholder 5"/>
          <p:cNvSpPr>
            <a:spLocks noGrp="1"/>
          </p:cNvSpPr>
          <p:nvPr>
            <p:ph type="ftr" sz="quarter" idx="11"/>
          </p:nvPr>
        </p:nvSpPr>
        <p:spPr/>
        <p:txBody>
          <a:bodyPr/>
          <a:lstStyle/>
          <a:p>
            <a:r>
              <a:rPr lang="sk-SK" smtClean="0"/>
              <a:t>© 2015 EV3Lessons.com, Last edit 12/19/2015</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F50CDA-7B87-D04E-94EF-47AFBAF5D433}" type="datetime1">
              <a:rPr lang="en-US" smtClean="0"/>
              <a:t>12/19/15</a:t>
            </a:fld>
            <a:endParaRPr lang="en-US"/>
          </a:p>
        </p:txBody>
      </p:sp>
      <p:sp>
        <p:nvSpPr>
          <p:cNvPr id="6" name="Footer Placeholder 5"/>
          <p:cNvSpPr>
            <a:spLocks noGrp="1"/>
          </p:cNvSpPr>
          <p:nvPr>
            <p:ph type="ftr" sz="quarter" idx="11"/>
          </p:nvPr>
        </p:nvSpPr>
        <p:spPr/>
        <p:txBody>
          <a:bodyPr/>
          <a:lstStyle/>
          <a:p>
            <a:r>
              <a:rPr lang="sk-SK" smtClean="0"/>
              <a:t>© 2015 EV3Lessons.com, Last edit 12/19/2015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805BC6-DF57-8A43-B2E2-5226BD68E295}" type="datetime1">
              <a:rPr lang="en-US" smtClean="0"/>
              <a:t>12/19/15</a:t>
            </a:fld>
            <a:endParaRPr lang="en-US" dirty="0"/>
          </a:p>
        </p:txBody>
      </p:sp>
      <p:sp>
        <p:nvSpPr>
          <p:cNvPr id="6" name="Footer Placeholder 5"/>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C53EE000-1154-B74A-98F6-455AFBDC08DF}" type="datetime1">
              <a:rPr lang="en-US" smtClean="0"/>
              <a:t>12/19/15</a:t>
            </a:fld>
            <a:endParaRPr lang="en-US" dirty="0"/>
          </a:p>
        </p:txBody>
      </p:sp>
      <p:sp>
        <p:nvSpPr>
          <p:cNvPr id="6" name="Footer Placeholder 5"/>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F59480-FEC1-CA41-A3A0-E3C4C52DEA5D}" type="datetime1">
              <a:rPr lang="en-US" smtClean="0"/>
              <a:t>12/19/15</a:t>
            </a:fld>
            <a:endParaRPr lang="en-US" dirty="0"/>
          </a:p>
        </p:txBody>
      </p:sp>
      <p:sp>
        <p:nvSpPr>
          <p:cNvPr id="6" name="Footer Placeholder 5"/>
          <p:cNvSpPr>
            <a:spLocks noGrp="1"/>
          </p:cNvSpPr>
          <p:nvPr>
            <p:ph type="ftr" sz="quarter" idx="11"/>
          </p:nvPr>
        </p:nvSpPr>
        <p:spPr/>
        <p:txBody>
          <a:bodyPr/>
          <a:lstStyle/>
          <a:p>
            <a:r>
              <a:rPr lang="sk-SK" smtClean="0"/>
              <a:t>© 2015 EV3Lessons.com, Last edit 12/19/2015</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91F0C12F-8B35-8248-8C68-0DA6232A7CCB}"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C22B307B-A8B4-C142-99B4-82AADADC233A}"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567388D-4F2D-B041-8C96-53AE3C77DFC3}"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85B3560D-6F3A-3C42-ADA9-3461E91608C7}"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9C862A30-4638-EE41-A762-34D93E016269}" type="datetime1">
              <a:rPr lang="en-US" smtClean="0"/>
              <a:t>12/19/15</a:t>
            </a:fld>
            <a:endParaRPr lang="en-US"/>
          </a:p>
        </p:txBody>
      </p:sp>
      <p:sp>
        <p:nvSpPr>
          <p:cNvPr id="5" name="Footer Placeholder 4"/>
          <p:cNvSpPr>
            <a:spLocks noGrp="1"/>
          </p:cNvSpPr>
          <p:nvPr>
            <p:ph type="ftr" sz="quarter" idx="11"/>
          </p:nvPr>
        </p:nvSpPr>
        <p:spPr/>
        <p:txBody>
          <a:bodyPr/>
          <a:lstStyle/>
          <a:p>
            <a:r>
              <a:rPr lang="sk-SK" smtClean="0"/>
              <a:t>© 2015 EV3Lessons.com, Last edit 12/19/2015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C995867F-0440-754B-BBDB-0AE2B080412B}" type="datetime1">
              <a:rPr lang="en-US" smtClean="0"/>
              <a:t>12/19/15</a:t>
            </a:fld>
            <a:endParaRPr lang="en-US" dirty="0"/>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833C27-7AEF-F548-879F-E513B20025D0}" type="datetime1">
              <a:rPr lang="en-US" smtClean="0"/>
              <a:t>12/19/15</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2D76C1F-9508-C44E-A44A-A7E0AE5F3ECF}" type="datetime1">
              <a:rPr lang="en-US" smtClean="0"/>
              <a:t>12/19/15</a:t>
            </a:fld>
            <a:endParaRPr lang="en-US"/>
          </a:p>
        </p:txBody>
      </p:sp>
      <p:sp>
        <p:nvSpPr>
          <p:cNvPr id="8" name="Footer Placeholder 7"/>
          <p:cNvSpPr>
            <a:spLocks noGrp="1"/>
          </p:cNvSpPr>
          <p:nvPr>
            <p:ph type="ftr" sz="quarter" idx="11"/>
          </p:nvPr>
        </p:nvSpPr>
        <p:spPr/>
        <p:txBody>
          <a:bodyPr/>
          <a:lstStyle/>
          <a:p>
            <a:r>
              <a:rPr lang="sk-SK" smtClean="0"/>
              <a:t>© 2015 EV3Lessons.com, Last edit 12/19/2015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384781A-46CE-3B42-9B2E-1F8C7CA3B62C}" type="datetime1">
              <a:rPr lang="en-US" smtClean="0"/>
              <a:t>12/19/15</a:t>
            </a:fld>
            <a:endParaRPr lang="en-US"/>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41098-38E8-CA44-BD0C-A1556C327952}" type="datetime1">
              <a:rPr lang="en-US" smtClean="0"/>
              <a:t>12/19/15</a:t>
            </a:fld>
            <a:endParaRPr lang="en-US"/>
          </a:p>
        </p:txBody>
      </p:sp>
      <p:sp>
        <p:nvSpPr>
          <p:cNvPr id="3" name="Footer Placeholder 2"/>
          <p:cNvSpPr>
            <a:spLocks noGrp="1"/>
          </p:cNvSpPr>
          <p:nvPr>
            <p:ph type="ftr" sz="quarter" idx="11"/>
          </p:nvPr>
        </p:nvSpPr>
        <p:spPr/>
        <p:txBody>
          <a:bodyPr/>
          <a:lstStyle/>
          <a:p>
            <a:r>
              <a:rPr lang="sk-SK" smtClean="0"/>
              <a:t>© 2015 EV3Lessons.com, Last edit 12/19/2015</a:t>
            </a:r>
            <a:endParaRPr lang="en-US"/>
          </a:p>
        </p:txBody>
      </p:sp>
      <p:sp>
        <p:nvSpPr>
          <p:cNvPr id="4" name="Slide Number Placeholder 3"/>
          <p:cNvSpPr>
            <a:spLocks noGrp="1"/>
          </p:cNvSpPr>
          <p:nvPr>
            <p:ph type="sldNum" sz="quarter" idx="12"/>
          </p:nvPr>
        </p:nvSpPr>
        <p:spPr/>
        <p:txBody>
          <a:bodyPr/>
          <a:lstStyle/>
          <a:p>
            <a:fld id="{4382A7F7-08BF-4252-8141-63FB96055BBB}"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C5E1EF94-8678-5B47-886A-2C3EBA488F6B}" type="datetime1">
              <a:rPr lang="en-US" smtClean="0"/>
              <a:t>12/19/15</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sk-SK" smtClean="0"/>
              <a:t>© 2015 EV3Lessons.com, Last edit 12/19/2015</a:t>
            </a:r>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4382A7F7-08BF-4252-8141-63FB96055BBB}"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id="1" dur="indefinite" restart="never" nodeType="tmRoot"/>
      </p:par>
    </p:tnLst>
  </p:timing>
  <p:hf hdr="0" dt="0"/>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4" Type="http://schemas.openxmlformats.org/officeDocument/2006/relationships/hyperlink" Target="http://www.ev3lessons.com/" TargetMode="External"/><Relationship Id="rId5" Type="http://schemas.openxmlformats.org/officeDocument/2006/relationships/hyperlink" Target="http://creativecommons.org/licenses/by-nc-sa/4.0/" TargetMode="External"/><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Droidslogo2.pn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2627" b="2627"/>
          <a:stretch>
            <a:fillRect/>
          </a:stretch>
        </p:blipFill>
        <p:spPr>
          <a:xfrm>
            <a:off x="247673" y="5252598"/>
            <a:ext cx="1209338" cy="1145791"/>
          </a:xfrm>
        </p:spPr>
      </p:pic>
      <p:sp>
        <p:nvSpPr>
          <p:cNvPr id="4" name="Subtitle 3"/>
          <p:cNvSpPr>
            <a:spLocks noGrp="1"/>
          </p:cNvSpPr>
          <p:nvPr>
            <p:ph type="subTitle" idx="1"/>
          </p:nvPr>
        </p:nvSpPr>
        <p:spPr>
          <a:xfrm>
            <a:off x="1576397" y="5252598"/>
            <a:ext cx="3749229" cy="484094"/>
          </a:xfrm>
        </p:spPr>
        <p:txBody>
          <a:bodyPr/>
          <a:lstStyle/>
          <a:p>
            <a:r>
              <a:rPr lang="en-US" dirty="0" err="1" smtClean="0">
                <a:solidFill>
                  <a:schemeClr val="tx1"/>
                </a:solidFill>
              </a:rPr>
              <a:t>Por</a:t>
            </a:r>
            <a:r>
              <a:rPr lang="en-US" dirty="0" smtClean="0">
                <a:solidFill>
                  <a:schemeClr val="tx1"/>
                </a:solidFill>
              </a:rPr>
              <a:t> Droids Robotics</a:t>
            </a:r>
            <a:endParaRPr lang="en-US" dirty="0">
              <a:solidFill>
                <a:schemeClr val="tx1"/>
              </a:solidFill>
            </a:endParaRPr>
          </a:p>
        </p:txBody>
      </p:sp>
      <p:sp>
        <p:nvSpPr>
          <p:cNvPr id="2" name="Title 1"/>
          <p:cNvSpPr>
            <a:spLocks noGrp="1"/>
          </p:cNvSpPr>
          <p:nvPr>
            <p:ph type="ctrTitle"/>
          </p:nvPr>
        </p:nvSpPr>
        <p:spPr>
          <a:xfrm>
            <a:off x="199698" y="2974369"/>
            <a:ext cx="7810967" cy="1088237"/>
          </a:xfrm>
        </p:spPr>
        <p:txBody>
          <a:bodyPr>
            <a:normAutofit/>
          </a:bodyPr>
          <a:lstStyle/>
          <a:p>
            <a:r>
              <a:rPr lang="en-US" sz="6600" dirty="0" err="1" smtClean="0">
                <a:solidFill>
                  <a:srgbClr val="FF0000"/>
                </a:solidFill>
              </a:rPr>
              <a:t>Controle</a:t>
            </a:r>
            <a:r>
              <a:rPr lang="en-US" sz="6600" dirty="0" smtClean="0">
                <a:solidFill>
                  <a:srgbClr val="FF0000"/>
                </a:solidFill>
              </a:rPr>
              <a:t> </a:t>
            </a:r>
            <a:r>
              <a:rPr lang="en-US" sz="6600" dirty="0" err="1" smtClean="0">
                <a:solidFill>
                  <a:srgbClr val="FF0000"/>
                </a:solidFill>
              </a:rPr>
              <a:t>Proporcional</a:t>
            </a:r>
            <a:endParaRPr lang="en-US" dirty="0">
              <a:solidFill>
                <a:srgbClr val="FF0000"/>
              </a:solidFill>
            </a:endParaRPr>
          </a:p>
        </p:txBody>
      </p:sp>
      <p:sp>
        <p:nvSpPr>
          <p:cNvPr id="3" name="TextBox 2"/>
          <p:cNvSpPr txBox="1"/>
          <p:nvPr/>
        </p:nvSpPr>
        <p:spPr>
          <a:xfrm>
            <a:off x="329321" y="353342"/>
            <a:ext cx="7754284" cy="1569660"/>
          </a:xfrm>
          <a:prstGeom prst="rect">
            <a:avLst/>
          </a:prstGeom>
          <a:noFill/>
        </p:spPr>
        <p:txBody>
          <a:bodyPr wrap="square" rtlCol="0">
            <a:spAutoFit/>
          </a:bodyPr>
          <a:lstStyle/>
          <a:p>
            <a:r>
              <a:rPr lang="en-US" sz="4800" dirty="0" smtClean="0">
                <a:solidFill>
                  <a:schemeClr val="bg1"/>
                </a:solidFill>
              </a:rPr>
              <a:t>LIÇÃO DE PROGRAMAÇÃO AVANÇADA EV3</a:t>
            </a:r>
            <a:endParaRPr lang="en-US" sz="4800" dirty="0">
              <a:solidFill>
                <a:schemeClr val="bg1"/>
              </a:solidFill>
            </a:endParaRPr>
          </a:p>
        </p:txBody>
      </p:sp>
      <p:sp>
        <p:nvSpPr>
          <p:cNvPr id="10" name="Footer Placeholder 9"/>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t>1</a:t>
            </a:fld>
            <a:endParaRPr lang="en-US"/>
          </a:p>
        </p:txBody>
      </p:sp>
      <p:pic>
        <p:nvPicPr>
          <p:cNvPr id="8" name="Picture 7" descr="EV3Lessons.com"/>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6042159" y="5494645"/>
            <a:ext cx="2940317" cy="109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8421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Por</a:t>
            </a:r>
            <a:r>
              <a:rPr lang="en-US" dirty="0" smtClean="0"/>
              <a:t> </a:t>
            </a:r>
            <a:r>
              <a:rPr lang="en-US" dirty="0" err="1" smtClean="0"/>
              <a:t>quê</a:t>
            </a:r>
            <a:r>
              <a:rPr lang="en-US" dirty="0" smtClean="0"/>
              <a:t> </a:t>
            </a:r>
            <a:r>
              <a:rPr lang="en-US" dirty="0" err="1" smtClean="0"/>
              <a:t>Controle</a:t>
            </a:r>
            <a:r>
              <a:rPr lang="en-US" dirty="0" smtClean="0"/>
              <a:t> </a:t>
            </a:r>
            <a:r>
              <a:rPr lang="en-US" dirty="0" err="1" smtClean="0"/>
              <a:t>Proporcional</a:t>
            </a:r>
            <a:r>
              <a:rPr lang="en-US" dirty="0" smtClean="0"/>
              <a:t>?</a:t>
            </a:r>
            <a:endParaRPr lang="en-US" dirty="0"/>
          </a:p>
        </p:txBody>
      </p:sp>
      <p:sp>
        <p:nvSpPr>
          <p:cNvPr id="3" name="Content Placeholder 2"/>
          <p:cNvSpPr>
            <a:spLocks noGrp="1"/>
          </p:cNvSpPr>
          <p:nvPr>
            <p:ph idx="1"/>
          </p:nvPr>
        </p:nvSpPr>
        <p:spPr>
          <a:xfrm>
            <a:off x="284163" y="2133600"/>
            <a:ext cx="8574087" cy="3992563"/>
          </a:xfrm>
        </p:spPr>
        <p:txBody>
          <a:bodyPr>
            <a:normAutofit fontScale="85000" lnSpcReduction="20000"/>
          </a:bodyPr>
          <a:lstStyle/>
          <a:p>
            <a:pPr marL="342900" indent="-342900">
              <a:buFont typeface="Arial"/>
              <a:buChar char="•"/>
            </a:pPr>
            <a:r>
              <a:rPr lang="en-US" b="0" dirty="0" err="1" smtClean="0"/>
              <a:t>Controle</a:t>
            </a:r>
            <a:r>
              <a:rPr lang="en-US" b="0" dirty="0" smtClean="0"/>
              <a:t> </a:t>
            </a:r>
            <a:r>
              <a:rPr lang="en-US" b="0" dirty="0" err="1" smtClean="0"/>
              <a:t>Proporcional</a:t>
            </a:r>
            <a:r>
              <a:rPr lang="en-US" b="0" dirty="0" smtClean="0"/>
              <a:t> é </a:t>
            </a:r>
            <a:r>
              <a:rPr lang="en-US" b="0" dirty="0" err="1" smtClean="0"/>
              <a:t>muito</a:t>
            </a:r>
            <a:r>
              <a:rPr lang="en-US" b="0" dirty="0" smtClean="0"/>
              <a:t> </a:t>
            </a:r>
            <a:r>
              <a:rPr lang="en-US" b="0" dirty="0" err="1" smtClean="0"/>
              <a:t>útil</a:t>
            </a:r>
            <a:r>
              <a:rPr lang="en-US" b="0" dirty="0" smtClean="0"/>
              <a:t> </a:t>
            </a:r>
            <a:r>
              <a:rPr lang="en-US" b="0" dirty="0" err="1" smtClean="0"/>
              <a:t>para</a:t>
            </a:r>
            <a:r>
              <a:rPr lang="en-US" b="0" dirty="0" smtClean="0"/>
              <a:t> FLL</a:t>
            </a:r>
            <a:endParaRPr lang="en-US" b="0" dirty="0"/>
          </a:p>
          <a:p>
            <a:pPr marL="342900" indent="-342900">
              <a:buFont typeface="Arial"/>
              <a:buChar char="•"/>
            </a:pPr>
            <a:r>
              <a:rPr lang="en-US" b="0" dirty="0" smtClean="0"/>
              <a:t>O </a:t>
            </a:r>
            <a:r>
              <a:rPr lang="en-US" b="0" dirty="0" err="1" smtClean="0"/>
              <a:t>robô</a:t>
            </a:r>
            <a:r>
              <a:rPr lang="en-US" b="0" dirty="0" smtClean="0"/>
              <a:t> move </a:t>
            </a:r>
            <a:r>
              <a:rPr lang="en-US" b="0" dirty="0" err="1" smtClean="0"/>
              <a:t>proporcionalmente</a:t>
            </a:r>
            <a:r>
              <a:rPr lang="en-US" b="0" dirty="0" smtClean="0"/>
              <a:t> – </a:t>
            </a:r>
            <a:r>
              <a:rPr lang="en-US" b="0" dirty="0" err="1" smtClean="0"/>
              <a:t>movendo</a:t>
            </a:r>
            <a:r>
              <a:rPr lang="en-US" b="0" dirty="0" smtClean="0"/>
              <a:t> </a:t>
            </a:r>
            <a:r>
              <a:rPr lang="en-US" b="0" dirty="0" err="1" smtClean="0"/>
              <a:t>mais</a:t>
            </a:r>
            <a:r>
              <a:rPr lang="en-US" b="0" dirty="0" smtClean="0"/>
              <a:t> </a:t>
            </a:r>
            <a:r>
              <a:rPr lang="en-US" b="0" dirty="0" err="1" smtClean="0"/>
              <a:t>ou</a:t>
            </a:r>
            <a:r>
              <a:rPr lang="en-US" b="0" dirty="0" smtClean="0"/>
              <a:t> </a:t>
            </a:r>
            <a:r>
              <a:rPr lang="en-US" b="0" dirty="0" err="1" smtClean="0"/>
              <a:t>menos</a:t>
            </a:r>
            <a:r>
              <a:rPr lang="en-US" b="0" dirty="0" smtClean="0"/>
              <a:t> </a:t>
            </a:r>
            <a:r>
              <a:rPr lang="en-US" dirty="0" err="1" smtClean="0"/>
              <a:t>baseado</a:t>
            </a:r>
            <a:r>
              <a:rPr lang="en-US" dirty="0" smtClean="0"/>
              <a:t> </a:t>
            </a:r>
            <a:r>
              <a:rPr lang="en-US" dirty="0" err="1" smtClean="0"/>
              <a:t>em</a:t>
            </a:r>
            <a:r>
              <a:rPr lang="en-US" dirty="0" smtClean="0"/>
              <a:t> </a:t>
            </a:r>
            <a:r>
              <a:rPr lang="en-US" dirty="0" err="1" smtClean="0"/>
              <a:t>como</a:t>
            </a:r>
            <a:r>
              <a:rPr lang="en-US" dirty="0" smtClean="0"/>
              <a:t> </a:t>
            </a:r>
            <a:r>
              <a:rPr lang="en-US" dirty="0" err="1" smtClean="0"/>
              <a:t>longe</a:t>
            </a:r>
            <a:r>
              <a:rPr lang="en-US" dirty="0" smtClean="0"/>
              <a:t> o </a:t>
            </a:r>
            <a:r>
              <a:rPr lang="en-US" dirty="0" err="1" smtClean="0"/>
              <a:t>robô</a:t>
            </a:r>
            <a:r>
              <a:rPr lang="en-US" dirty="0" smtClean="0"/>
              <a:t> </a:t>
            </a:r>
            <a:r>
              <a:rPr lang="en-US" dirty="0" err="1" smtClean="0"/>
              <a:t>está</a:t>
            </a:r>
            <a:r>
              <a:rPr lang="en-US" dirty="0" smtClean="0"/>
              <a:t> da </a:t>
            </a:r>
            <a:r>
              <a:rPr lang="en-US" dirty="0" err="1" smtClean="0"/>
              <a:t>distância</a:t>
            </a:r>
            <a:r>
              <a:rPr lang="en-US" dirty="0" smtClean="0"/>
              <a:t> do </a:t>
            </a:r>
            <a:r>
              <a:rPr lang="en-US" dirty="0" err="1" smtClean="0"/>
              <a:t>alvo</a:t>
            </a:r>
            <a:endParaRPr lang="en-US" b="0" dirty="0" smtClean="0"/>
          </a:p>
          <a:p>
            <a:pPr marL="800100" lvl="1" indent="-342900">
              <a:buFont typeface="Arial"/>
              <a:buChar char="•"/>
            </a:pPr>
            <a:r>
              <a:rPr lang="en-US" dirty="0" err="1" smtClean="0"/>
              <a:t>Por</a:t>
            </a:r>
            <a:r>
              <a:rPr lang="en-US" dirty="0" smtClean="0"/>
              <a:t> um </a:t>
            </a:r>
            <a:r>
              <a:rPr lang="en-US" dirty="0" err="1" smtClean="0"/>
              <a:t>seguidor</a:t>
            </a:r>
            <a:r>
              <a:rPr lang="en-US" dirty="0" smtClean="0"/>
              <a:t> de </a:t>
            </a:r>
            <a:r>
              <a:rPr lang="en-US" dirty="0" err="1" smtClean="0"/>
              <a:t>linha</a:t>
            </a:r>
            <a:r>
              <a:rPr lang="en-US" dirty="0" smtClean="0"/>
              <a:t>, o </a:t>
            </a:r>
            <a:r>
              <a:rPr lang="en-US" dirty="0" err="1" smtClean="0"/>
              <a:t>robô</a:t>
            </a:r>
            <a:r>
              <a:rPr lang="en-US" dirty="0" smtClean="0"/>
              <a:t> </a:t>
            </a:r>
            <a:r>
              <a:rPr lang="en-US" dirty="0" err="1" smtClean="0"/>
              <a:t>pode</a:t>
            </a:r>
            <a:r>
              <a:rPr lang="en-US" dirty="0" smtClean="0"/>
              <a:t> </a:t>
            </a:r>
            <a:r>
              <a:rPr lang="en-US" dirty="0" err="1" smtClean="0"/>
              <a:t>fazer</a:t>
            </a:r>
            <a:r>
              <a:rPr lang="en-US" dirty="0" smtClean="0"/>
              <a:t> </a:t>
            </a:r>
            <a:r>
              <a:rPr lang="en-US" dirty="0" err="1" smtClean="0"/>
              <a:t>uma</a:t>
            </a:r>
            <a:r>
              <a:rPr lang="en-US" dirty="0" smtClean="0"/>
              <a:t> </a:t>
            </a:r>
            <a:r>
              <a:rPr lang="en-US" dirty="0" err="1" smtClean="0"/>
              <a:t>curva</a:t>
            </a:r>
            <a:r>
              <a:rPr lang="en-US" dirty="0" smtClean="0"/>
              <a:t> </a:t>
            </a:r>
            <a:r>
              <a:rPr lang="en-US" dirty="0" err="1" smtClean="0"/>
              <a:t>acentuada</a:t>
            </a:r>
            <a:r>
              <a:rPr lang="en-US" dirty="0" smtClean="0"/>
              <a:t> se é </a:t>
            </a:r>
            <a:r>
              <a:rPr lang="en-US" dirty="0" err="1" smtClean="0"/>
              <a:t>mais</a:t>
            </a:r>
            <a:r>
              <a:rPr lang="en-US" dirty="0" smtClean="0"/>
              <a:t> </a:t>
            </a:r>
            <a:r>
              <a:rPr lang="en-US" dirty="0" err="1" smtClean="0"/>
              <a:t>longe</a:t>
            </a:r>
            <a:r>
              <a:rPr lang="en-US" dirty="0" smtClean="0"/>
              <a:t> da </a:t>
            </a:r>
            <a:r>
              <a:rPr lang="en-US" dirty="0" err="1" smtClean="0"/>
              <a:t>linha</a:t>
            </a:r>
            <a:endParaRPr lang="en-US" dirty="0" smtClean="0"/>
          </a:p>
          <a:p>
            <a:pPr marL="342900" indent="-342900">
              <a:buFont typeface="Arial"/>
              <a:buChar char="•"/>
            </a:pPr>
            <a:r>
              <a:rPr lang="en-US" b="0" dirty="0" err="1" smtClean="0"/>
              <a:t>Controle</a:t>
            </a:r>
            <a:r>
              <a:rPr lang="en-US" b="0" dirty="0" smtClean="0"/>
              <a:t> </a:t>
            </a:r>
            <a:r>
              <a:rPr lang="en-US" b="0" dirty="0" err="1" smtClean="0"/>
              <a:t>Proporcional</a:t>
            </a:r>
            <a:r>
              <a:rPr lang="en-US" b="0" dirty="0" smtClean="0"/>
              <a:t> </a:t>
            </a:r>
            <a:r>
              <a:rPr lang="en-US" b="0" dirty="0" err="1" smtClean="0"/>
              <a:t>pode</a:t>
            </a:r>
            <a:r>
              <a:rPr lang="en-US" b="0" dirty="0" smtClean="0"/>
              <a:t> </a:t>
            </a:r>
            <a:r>
              <a:rPr lang="en-US" b="0" dirty="0" err="1" smtClean="0"/>
              <a:t>ser</a:t>
            </a:r>
            <a:r>
              <a:rPr lang="en-US" b="0" dirty="0" smtClean="0"/>
              <a:t> </a:t>
            </a:r>
            <a:r>
              <a:rPr lang="en-US" b="0" dirty="0" err="1" smtClean="0"/>
              <a:t>mais</a:t>
            </a:r>
            <a:r>
              <a:rPr lang="en-US" b="0" dirty="0" smtClean="0"/>
              <a:t> </a:t>
            </a:r>
            <a:r>
              <a:rPr lang="en-US" dirty="0" err="1" smtClean="0"/>
              <a:t>preciso</a:t>
            </a:r>
            <a:r>
              <a:rPr lang="en-US" dirty="0" smtClean="0"/>
              <a:t> e </a:t>
            </a:r>
            <a:r>
              <a:rPr lang="en-US" dirty="0" err="1" smtClean="0"/>
              <a:t>veloz</a:t>
            </a:r>
            <a:r>
              <a:rPr lang="en-US" dirty="0" smtClean="0"/>
              <a:t> </a:t>
            </a:r>
            <a:r>
              <a:rPr lang="en-US" dirty="0" err="1" smtClean="0"/>
              <a:t>para</a:t>
            </a:r>
            <a:r>
              <a:rPr lang="en-US" dirty="0" smtClean="0"/>
              <a:t> </a:t>
            </a:r>
            <a:r>
              <a:rPr lang="en-US" dirty="0" err="1" smtClean="0"/>
              <a:t>conseguir</a:t>
            </a:r>
            <a:r>
              <a:rPr lang="en-US" dirty="0" smtClean="0"/>
              <a:t> </a:t>
            </a:r>
            <a:r>
              <a:rPr lang="en-US" dirty="0" err="1" smtClean="0"/>
              <a:t>missões</a:t>
            </a:r>
            <a:r>
              <a:rPr lang="en-US" dirty="0" smtClean="0"/>
              <a:t> </a:t>
            </a:r>
            <a:r>
              <a:rPr lang="en-US" dirty="0" err="1" smtClean="0"/>
              <a:t>feitas</a:t>
            </a:r>
            <a:r>
              <a:rPr lang="en-US" dirty="0" smtClean="0"/>
              <a:t>!</a:t>
            </a:r>
            <a:endParaRPr lang="en-US" b="0" dirty="0" smtClean="0"/>
          </a:p>
          <a:p>
            <a:pPr marL="342900" indent="-342900">
              <a:buFont typeface="Arial"/>
              <a:buChar char="•"/>
            </a:pPr>
            <a:r>
              <a:rPr lang="en-US" b="0" dirty="0" err="1" smtClean="0"/>
              <a:t>Cada</a:t>
            </a:r>
            <a:r>
              <a:rPr lang="en-US" b="0" dirty="0" smtClean="0"/>
              <a:t> </a:t>
            </a:r>
            <a:r>
              <a:rPr lang="en-US" b="0" dirty="0" err="1" smtClean="0"/>
              <a:t>controle</a:t>
            </a:r>
            <a:r>
              <a:rPr lang="en-US" b="0" dirty="0" smtClean="0"/>
              <a:t> </a:t>
            </a:r>
            <a:r>
              <a:rPr lang="en-US" b="0" dirty="0" err="1" smtClean="0"/>
              <a:t>proporcional</a:t>
            </a:r>
            <a:r>
              <a:rPr lang="en-US" b="0" dirty="0" smtClean="0"/>
              <a:t> </a:t>
            </a:r>
            <a:r>
              <a:rPr lang="en-US" b="0" dirty="0" err="1" smtClean="0"/>
              <a:t>consiste</a:t>
            </a:r>
            <a:r>
              <a:rPr lang="en-US" b="0" dirty="0" smtClean="0"/>
              <a:t> </a:t>
            </a:r>
            <a:r>
              <a:rPr lang="en-US" b="0" dirty="0" err="1" smtClean="0"/>
              <a:t>em</a:t>
            </a:r>
            <a:r>
              <a:rPr lang="en-US" b="0" dirty="0" smtClean="0"/>
              <a:t> </a:t>
            </a:r>
            <a:r>
              <a:rPr lang="en-US" b="0" dirty="0" err="1" smtClean="0"/>
              <a:t>dois</a:t>
            </a:r>
            <a:r>
              <a:rPr lang="en-US" b="0" dirty="0" smtClean="0"/>
              <a:t> </a:t>
            </a:r>
            <a:r>
              <a:rPr lang="en-US" dirty="0" err="1" smtClean="0"/>
              <a:t>estágios</a:t>
            </a:r>
            <a:r>
              <a:rPr lang="en-US" dirty="0" smtClean="0"/>
              <a:t>:</a:t>
            </a:r>
            <a:endParaRPr lang="en-US" b="0" dirty="0" smtClean="0"/>
          </a:p>
          <a:p>
            <a:pPr marL="914400" lvl="1" indent="-457200">
              <a:buFont typeface="+mj-lt"/>
              <a:buAutoNum type="arabicPeriod"/>
            </a:pPr>
            <a:r>
              <a:rPr lang="en-US" b="1" dirty="0" err="1" smtClean="0"/>
              <a:t>Computando</a:t>
            </a:r>
            <a:r>
              <a:rPr lang="en-US" b="1" dirty="0" smtClean="0"/>
              <a:t> um </a:t>
            </a:r>
            <a:r>
              <a:rPr lang="en-US" b="1" dirty="0" err="1" smtClean="0"/>
              <a:t>erro</a:t>
            </a:r>
            <a:r>
              <a:rPr lang="en-US" b="1" dirty="0" smtClean="0"/>
              <a:t> </a:t>
            </a:r>
            <a:r>
              <a:rPr lang="en-US" dirty="0" smtClean="0">
                <a:sym typeface="Wingdings"/>
              </a:rPr>
              <a:t> a </a:t>
            </a:r>
            <a:r>
              <a:rPr lang="en-US" dirty="0" err="1" smtClean="0">
                <a:sym typeface="Wingdings"/>
              </a:rPr>
              <a:t>que</a:t>
            </a:r>
            <a:r>
              <a:rPr lang="en-US" dirty="0" smtClean="0">
                <a:sym typeface="Wingdings"/>
              </a:rPr>
              <a:t> </a:t>
            </a:r>
            <a:r>
              <a:rPr lang="en-US" dirty="0" err="1" smtClean="0">
                <a:sym typeface="Wingdings"/>
              </a:rPr>
              <a:t>distância</a:t>
            </a:r>
            <a:r>
              <a:rPr lang="en-US" dirty="0" smtClean="0">
                <a:sym typeface="Wingdings"/>
              </a:rPr>
              <a:t> o </a:t>
            </a:r>
            <a:r>
              <a:rPr lang="en-US" dirty="0" err="1" smtClean="0">
                <a:sym typeface="Wingdings"/>
              </a:rPr>
              <a:t>robô</a:t>
            </a:r>
            <a:r>
              <a:rPr lang="en-US" dirty="0" smtClean="0">
                <a:sym typeface="Wingdings"/>
              </a:rPr>
              <a:t> </a:t>
            </a:r>
            <a:r>
              <a:rPr lang="en-US" dirty="0" err="1" smtClean="0">
                <a:sym typeface="Wingdings"/>
              </a:rPr>
              <a:t>está</a:t>
            </a:r>
            <a:r>
              <a:rPr lang="en-US" dirty="0" smtClean="0">
                <a:sym typeface="Wingdings"/>
              </a:rPr>
              <a:t> do </a:t>
            </a:r>
            <a:r>
              <a:rPr lang="en-US" dirty="0" err="1" smtClean="0">
                <a:sym typeface="Wingdings"/>
              </a:rPr>
              <a:t>trajeto</a:t>
            </a:r>
            <a:endParaRPr lang="en-US" dirty="0" smtClean="0">
              <a:sym typeface="Wingdings"/>
            </a:endParaRPr>
          </a:p>
          <a:p>
            <a:pPr marL="914400" lvl="1" indent="-457200">
              <a:buFont typeface="+mj-lt"/>
              <a:buAutoNum type="arabicPeriod"/>
            </a:pPr>
            <a:r>
              <a:rPr lang="en-US" b="1" dirty="0" err="1" smtClean="0">
                <a:sym typeface="Wingdings"/>
              </a:rPr>
              <a:t>Marcando</a:t>
            </a:r>
            <a:r>
              <a:rPr lang="en-US" b="1" dirty="0" smtClean="0">
                <a:sym typeface="Wingdings"/>
              </a:rPr>
              <a:t> a </a:t>
            </a:r>
            <a:r>
              <a:rPr lang="en-US" b="1" dirty="0" err="1" smtClean="0">
                <a:sym typeface="Wingdings"/>
              </a:rPr>
              <a:t>correção</a:t>
            </a:r>
            <a:r>
              <a:rPr lang="en-US" b="1" dirty="0" smtClean="0">
                <a:sym typeface="Wingdings"/>
              </a:rPr>
              <a:t> </a:t>
            </a:r>
            <a:r>
              <a:rPr lang="en-US" dirty="0" smtClean="0">
                <a:sym typeface="Wingdings"/>
              </a:rPr>
              <a:t> </a:t>
            </a:r>
            <a:r>
              <a:rPr lang="en-US" dirty="0" err="1" smtClean="0">
                <a:sym typeface="Wingdings"/>
              </a:rPr>
              <a:t>faça</a:t>
            </a:r>
            <a:r>
              <a:rPr lang="en-US" dirty="0" smtClean="0">
                <a:sym typeface="Wingdings"/>
              </a:rPr>
              <a:t> o </a:t>
            </a:r>
            <a:r>
              <a:rPr lang="en-US" dirty="0" err="1" smtClean="0">
                <a:sym typeface="Wingdings"/>
              </a:rPr>
              <a:t>robô</a:t>
            </a:r>
            <a:r>
              <a:rPr lang="en-US" dirty="0" smtClean="0">
                <a:sym typeface="Wingdings"/>
              </a:rPr>
              <a:t> </a:t>
            </a:r>
            <a:r>
              <a:rPr lang="en-US" dirty="0" err="1" smtClean="0">
                <a:sym typeface="Wingdings"/>
              </a:rPr>
              <a:t>tomar</a:t>
            </a:r>
            <a:r>
              <a:rPr lang="en-US" dirty="0" smtClean="0">
                <a:sym typeface="Wingdings"/>
              </a:rPr>
              <a:t> </a:t>
            </a:r>
            <a:r>
              <a:rPr lang="en-US" dirty="0" err="1" smtClean="0">
                <a:sym typeface="Wingdings"/>
              </a:rPr>
              <a:t>uma</a:t>
            </a:r>
            <a:r>
              <a:rPr lang="en-US" dirty="0" smtClean="0">
                <a:sym typeface="Wingdings"/>
              </a:rPr>
              <a:t> </a:t>
            </a:r>
            <a:r>
              <a:rPr lang="en-US" dirty="0" err="1" smtClean="0">
                <a:sym typeface="Wingdings"/>
              </a:rPr>
              <a:t>ação</a:t>
            </a:r>
            <a:r>
              <a:rPr lang="en-US" dirty="0" smtClean="0">
                <a:sym typeface="Wingdings"/>
              </a:rPr>
              <a:t> </a:t>
            </a:r>
            <a:r>
              <a:rPr lang="en-US" dirty="0" err="1" smtClean="0">
                <a:sym typeface="Wingdings"/>
              </a:rPr>
              <a:t>que</a:t>
            </a:r>
            <a:r>
              <a:rPr lang="en-US" dirty="0" smtClean="0">
                <a:sym typeface="Wingdings"/>
              </a:rPr>
              <a:t> é </a:t>
            </a:r>
            <a:r>
              <a:rPr lang="en-US" dirty="0" err="1" smtClean="0">
                <a:sym typeface="Wingdings"/>
              </a:rPr>
              <a:t>proporcional</a:t>
            </a:r>
            <a:r>
              <a:rPr lang="en-US" dirty="0" smtClean="0">
                <a:sym typeface="Wingdings"/>
              </a:rPr>
              <a:t> </a:t>
            </a:r>
            <a:r>
              <a:rPr lang="en-US" dirty="0" err="1" smtClean="0">
                <a:sym typeface="Wingdings"/>
              </a:rPr>
              <a:t>ao</a:t>
            </a:r>
            <a:r>
              <a:rPr lang="en-US" dirty="0" smtClean="0">
                <a:sym typeface="Wingdings"/>
              </a:rPr>
              <a:t> </a:t>
            </a:r>
            <a:r>
              <a:rPr lang="en-US" dirty="0" err="1" smtClean="0">
                <a:sym typeface="Wingdings"/>
              </a:rPr>
              <a:t>erro</a:t>
            </a:r>
            <a:r>
              <a:rPr lang="en-US" dirty="0" smtClean="0">
                <a:sym typeface="Wingdings"/>
              </a:rPr>
              <a:t> (</a:t>
            </a:r>
            <a:r>
              <a:rPr lang="en-US" dirty="0" err="1" smtClean="0">
                <a:sym typeface="Wingdings"/>
              </a:rPr>
              <a:t>isso</a:t>
            </a:r>
            <a:r>
              <a:rPr lang="en-US" dirty="0" smtClean="0">
                <a:sym typeface="Wingdings"/>
              </a:rPr>
              <a:t> é </a:t>
            </a:r>
            <a:r>
              <a:rPr lang="en-US" dirty="0" err="1" smtClean="0">
                <a:sym typeface="Wingdings"/>
              </a:rPr>
              <a:t>por</a:t>
            </a:r>
            <a:r>
              <a:rPr lang="en-US" dirty="0" smtClean="0">
                <a:sym typeface="Wingdings"/>
              </a:rPr>
              <a:t> </a:t>
            </a:r>
            <a:r>
              <a:rPr lang="en-US" dirty="0" err="1" smtClean="0">
                <a:sym typeface="Wingdings"/>
              </a:rPr>
              <a:t>quê</a:t>
            </a:r>
            <a:r>
              <a:rPr lang="en-US" dirty="0" smtClean="0">
                <a:sym typeface="Wingdings"/>
              </a:rPr>
              <a:t> é </a:t>
            </a:r>
            <a:r>
              <a:rPr lang="en-US" dirty="0" err="1" smtClean="0">
                <a:sym typeface="Wingdings"/>
              </a:rPr>
              <a:t>chamado</a:t>
            </a:r>
            <a:r>
              <a:rPr lang="en-US" dirty="0" smtClean="0">
                <a:sym typeface="Wingdings"/>
              </a:rPr>
              <a:t> de </a:t>
            </a:r>
            <a:r>
              <a:rPr lang="en-US" dirty="0" err="1" smtClean="0">
                <a:sym typeface="Wingdings"/>
              </a:rPr>
              <a:t>controle</a:t>
            </a:r>
            <a:r>
              <a:rPr lang="en-US" dirty="0" smtClean="0">
                <a:sym typeface="Wingdings"/>
              </a:rPr>
              <a:t> </a:t>
            </a:r>
            <a:r>
              <a:rPr lang="en-US" dirty="0" err="1" smtClean="0">
                <a:sym typeface="Wingdings"/>
              </a:rPr>
              <a:t>proporcional</a:t>
            </a:r>
            <a:r>
              <a:rPr lang="en-US" dirty="0" smtClean="0">
                <a:sym typeface="Wingdings"/>
              </a:rPr>
              <a:t>)</a:t>
            </a:r>
            <a:endParaRPr lang="en-US" b="0"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2</a:t>
            </a:fld>
            <a:endParaRPr lang="en-US"/>
          </a:p>
        </p:txBody>
      </p:sp>
    </p:spTree>
    <p:extLst>
      <p:ext uri="{BB962C8B-B14F-4D97-AF65-F5344CB8AC3E}">
        <p14:creationId xmlns:p14="http://schemas.microsoft.com/office/powerpoint/2010/main" val="19205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Aprendendo</a:t>
            </a:r>
            <a:r>
              <a:rPr lang="en-US" dirty="0" smtClean="0"/>
              <a:t> o </a:t>
            </a:r>
            <a:r>
              <a:rPr lang="en-US" dirty="0" err="1"/>
              <a:t>q</a:t>
            </a:r>
            <a:r>
              <a:rPr lang="en-US" dirty="0" err="1" smtClean="0"/>
              <a:t>uê</a:t>
            </a:r>
            <a:r>
              <a:rPr lang="en-US" dirty="0" smtClean="0"/>
              <a:t> é </a:t>
            </a:r>
            <a:r>
              <a:rPr lang="en-US" dirty="0" err="1" smtClean="0"/>
              <a:t>Proporcional</a:t>
            </a:r>
            <a:endParaRPr lang="en-US" dirty="0"/>
          </a:p>
        </p:txBody>
      </p:sp>
      <p:sp>
        <p:nvSpPr>
          <p:cNvPr id="3" name="Content Placeholder 2"/>
          <p:cNvSpPr>
            <a:spLocks noGrp="1"/>
          </p:cNvSpPr>
          <p:nvPr>
            <p:ph idx="1"/>
          </p:nvPr>
        </p:nvSpPr>
        <p:spPr>
          <a:xfrm>
            <a:off x="284163" y="1883136"/>
            <a:ext cx="8574087" cy="3837448"/>
          </a:xfrm>
        </p:spPr>
        <p:txBody>
          <a:bodyPr>
            <a:noAutofit/>
          </a:bodyPr>
          <a:lstStyle/>
          <a:p>
            <a:pPr marL="342900" indent="-342900">
              <a:buFont typeface="Arial"/>
              <a:buChar char="•"/>
            </a:pPr>
            <a:r>
              <a:rPr lang="en-US" sz="1600" b="0" dirty="0" err="1" smtClean="0"/>
              <a:t>Em</a:t>
            </a:r>
            <a:r>
              <a:rPr lang="en-US" sz="1600" b="0" dirty="0" smtClean="0"/>
              <a:t> </a:t>
            </a:r>
            <a:r>
              <a:rPr lang="en-US" sz="1600" b="0" dirty="0" err="1" smtClean="0"/>
              <a:t>nosso</a:t>
            </a:r>
            <a:r>
              <a:rPr lang="en-US" sz="1600" b="0" dirty="0" smtClean="0"/>
              <a:t> time, </a:t>
            </a:r>
            <a:r>
              <a:rPr lang="en-US" sz="1600" b="0" dirty="0" err="1" smtClean="0"/>
              <a:t>nós</a:t>
            </a:r>
            <a:r>
              <a:rPr lang="en-US" sz="1600" b="0" dirty="0" smtClean="0"/>
              <a:t> </a:t>
            </a:r>
            <a:r>
              <a:rPr lang="en-US" sz="1600" b="0" dirty="0" err="1" smtClean="0"/>
              <a:t>discutimos</a:t>
            </a:r>
            <a:r>
              <a:rPr lang="en-US" sz="1600" b="0" dirty="0" smtClean="0"/>
              <a:t> “</a:t>
            </a:r>
            <a:r>
              <a:rPr lang="en-US" sz="1600" b="0" dirty="0" err="1" smtClean="0"/>
              <a:t>proporcional</a:t>
            </a:r>
            <a:r>
              <a:rPr lang="en-US" sz="1600" b="0" dirty="0" smtClean="0"/>
              <a:t>” </a:t>
            </a:r>
            <a:r>
              <a:rPr lang="en-US" sz="1600" b="0" dirty="0" err="1" smtClean="0"/>
              <a:t>como</a:t>
            </a:r>
            <a:r>
              <a:rPr lang="en-US" sz="1600" b="0" dirty="0" smtClean="0"/>
              <a:t> um </a:t>
            </a:r>
            <a:r>
              <a:rPr lang="en-US" sz="1600" b="0" dirty="0" err="1" smtClean="0"/>
              <a:t>jogo</a:t>
            </a:r>
            <a:r>
              <a:rPr lang="en-US" sz="1600" b="0" dirty="0" smtClean="0"/>
              <a:t>.  </a:t>
            </a:r>
          </a:p>
          <a:p>
            <a:pPr marL="342900" indent="-342900">
              <a:buFont typeface="Arial"/>
              <a:buChar char="•"/>
            </a:pPr>
            <a:r>
              <a:rPr lang="en-US" sz="1600" b="0" dirty="0" smtClean="0"/>
              <a:t>De </a:t>
            </a:r>
            <a:r>
              <a:rPr lang="en-US" sz="1600" b="0" dirty="0" err="1" smtClean="0"/>
              <a:t>olhos</a:t>
            </a:r>
            <a:r>
              <a:rPr lang="en-US" sz="1600" b="0" dirty="0" smtClean="0"/>
              <a:t> </a:t>
            </a:r>
            <a:r>
              <a:rPr lang="en-US" sz="1600" b="0" dirty="0" err="1" smtClean="0"/>
              <a:t>vendados</a:t>
            </a:r>
            <a:r>
              <a:rPr lang="en-US" sz="1600" b="0" dirty="0" smtClean="0"/>
              <a:t>. </a:t>
            </a:r>
            <a:r>
              <a:rPr lang="en-US" sz="1600" b="0" dirty="0" err="1" smtClean="0"/>
              <a:t>Ele</a:t>
            </a:r>
            <a:r>
              <a:rPr lang="en-US" sz="1600" b="0" dirty="0" smtClean="0"/>
              <a:t> </a:t>
            </a:r>
            <a:r>
              <a:rPr lang="en-US" sz="1600" b="0" dirty="0" err="1" smtClean="0"/>
              <a:t>ou</a:t>
            </a:r>
            <a:r>
              <a:rPr lang="en-US" sz="1600" b="0" dirty="0" smtClean="0"/>
              <a:t> </a:t>
            </a:r>
            <a:r>
              <a:rPr lang="en-US" sz="1600" b="0" dirty="0" err="1" smtClean="0"/>
              <a:t>ela</a:t>
            </a:r>
            <a:r>
              <a:rPr lang="en-US" sz="1600" b="0" dirty="0" smtClean="0"/>
              <a:t> tem </a:t>
            </a:r>
            <a:r>
              <a:rPr lang="en-US" sz="1600" b="0" dirty="0" err="1" smtClean="0"/>
              <a:t>que</a:t>
            </a:r>
            <a:r>
              <a:rPr lang="en-US" sz="1600" b="0" dirty="0" smtClean="0"/>
              <a:t> </a:t>
            </a:r>
            <a:r>
              <a:rPr lang="en-US" sz="1600" b="0" dirty="0" err="1" smtClean="0"/>
              <a:t>subir</a:t>
            </a:r>
            <a:r>
              <a:rPr lang="en-US" sz="1600" b="0" dirty="0" smtClean="0"/>
              <a:t> </a:t>
            </a:r>
            <a:r>
              <a:rPr lang="en-US" sz="1600" b="0" dirty="0" err="1" smtClean="0"/>
              <a:t>sobre</a:t>
            </a:r>
            <a:r>
              <a:rPr lang="en-US" sz="1600" b="0" dirty="0" smtClean="0"/>
              <a:t> a </a:t>
            </a:r>
            <a:r>
              <a:rPr lang="en-US" sz="1600" b="0" dirty="0" err="1" smtClean="0"/>
              <a:t>sala</a:t>
            </a:r>
            <a:r>
              <a:rPr lang="en-US" sz="1600" b="0" dirty="0" smtClean="0"/>
              <a:t> </a:t>
            </a:r>
            <a:r>
              <a:rPr lang="en-US" sz="1600" b="0" dirty="0" err="1" smtClean="0"/>
              <a:t>tão</a:t>
            </a:r>
            <a:r>
              <a:rPr lang="en-US" sz="1600" b="0" dirty="0" smtClean="0"/>
              <a:t> </a:t>
            </a:r>
            <a:r>
              <a:rPr lang="en-US" sz="1600" b="0" dirty="0" err="1" smtClean="0"/>
              <a:t>rapido</a:t>
            </a:r>
            <a:r>
              <a:rPr lang="en-US" sz="1600" b="0" dirty="0" smtClean="0"/>
              <a:t> </a:t>
            </a:r>
            <a:r>
              <a:rPr lang="en-US" sz="1600" b="0" dirty="0" err="1" smtClean="0"/>
              <a:t>quanto</a:t>
            </a:r>
            <a:r>
              <a:rPr lang="en-US" sz="1600" b="0" dirty="0" smtClean="0"/>
              <a:t> </a:t>
            </a:r>
            <a:r>
              <a:rPr lang="en-US" sz="1600" b="0" dirty="0" err="1" smtClean="0"/>
              <a:t>eles</a:t>
            </a:r>
            <a:r>
              <a:rPr lang="en-US" sz="1600" b="0" dirty="0" smtClean="0"/>
              <a:t> </a:t>
            </a:r>
            <a:r>
              <a:rPr lang="en-US" sz="1600" b="0" dirty="0" err="1" smtClean="0"/>
              <a:t>pararam</a:t>
            </a:r>
            <a:r>
              <a:rPr lang="en-US" sz="1600" b="0" dirty="0" smtClean="0"/>
              <a:t> </a:t>
            </a:r>
            <a:r>
              <a:rPr lang="en-US" sz="1600" b="0" dirty="0" err="1" smtClean="0"/>
              <a:t>exatamente</a:t>
            </a:r>
            <a:r>
              <a:rPr lang="en-US" sz="1600" b="0" dirty="0" smtClean="0"/>
              <a:t> </a:t>
            </a:r>
            <a:r>
              <a:rPr lang="en-US" sz="1600" b="0" dirty="0" err="1" smtClean="0"/>
              <a:t>na</a:t>
            </a:r>
            <a:r>
              <a:rPr lang="en-US" sz="1600" b="0" dirty="0" smtClean="0"/>
              <a:t> </a:t>
            </a:r>
            <a:r>
              <a:rPr lang="en-US" sz="1600" b="0" dirty="0" err="1" smtClean="0"/>
              <a:t>linha</a:t>
            </a:r>
            <a:r>
              <a:rPr lang="en-US" sz="1600" b="0" dirty="0" smtClean="0"/>
              <a:t> </a:t>
            </a:r>
            <a:r>
              <a:rPr lang="en-US" sz="1600" b="0" dirty="0" err="1" smtClean="0"/>
              <a:t>desenhada</a:t>
            </a:r>
            <a:r>
              <a:rPr lang="en-US" sz="1600" b="0" dirty="0" smtClean="0"/>
              <a:t> no </a:t>
            </a:r>
            <a:r>
              <a:rPr lang="en-US" sz="1600" b="0" dirty="0" err="1" smtClean="0"/>
              <a:t>chão</a:t>
            </a:r>
            <a:r>
              <a:rPr lang="en-US" sz="1600" dirty="0"/>
              <a:t> </a:t>
            </a:r>
            <a:r>
              <a:rPr lang="en-US" sz="1600" dirty="0" smtClean="0"/>
              <a:t>(use </a:t>
            </a:r>
            <a:r>
              <a:rPr lang="en-US" sz="1600" dirty="0" err="1" smtClean="0"/>
              <a:t>fita</a:t>
            </a:r>
            <a:r>
              <a:rPr lang="en-US" sz="1600" dirty="0" smtClean="0"/>
              <a:t> </a:t>
            </a:r>
            <a:r>
              <a:rPr lang="en-US" sz="1600" dirty="0" err="1" smtClean="0"/>
              <a:t>adesiva</a:t>
            </a:r>
            <a:r>
              <a:rPr lang="en-US" sz="1600" dirty="0" smtClean="0"/>
              <a:t> </a:t>
            </a:r>
            <a:r>
              <a:rPr lang="en-US" sz="1600" dirty="0" err="1" smtClean="0"/>
              <a:t>para</a:t>
            </a:r>
            <a:r>
              <a:rPr lang="en-US" sz="1600" dirty="0" smtClean="0"/>
              <a:t> </a:t>
            </a:r>
            <a:r>
              <a:rPr lang="en-US" sz="1600" dirty="0" err="1" smtClean="0"/>
              <a:t>desenhar</a:t>
            </a:r>
            <a:r>
              <a:rPr lang="en-US" sz="1600" dirty="0" smtClean="0"/>
              <a:t> a </a:t>
            </a:r>
            <a:r>
              <a:rPr lang="en-US" sz="1600" dirty="0" err="1" smtClean="0"/>
              <a:t>linha</a:t>
            </a:r>
            <a:r>
              <a:rPr lang="en-US" sz="1600" dirty="0" smtClean="0"/>
              <a:t> no  </a:t>
            </a:r>
            <a:r>
              <a:rPr lang="en-US" sz="1600" dirty="0" err="1" smtClean="0"/>
              <a:t>chão</a:t>
            </a:r>
            <a:r>
              <a:rPr lang="en-US" sz="1600" dirty="0" smtClean="0"/>
              <a:t>).</a:t>
            </a:r>
            <a:endParaRPr lang="en-US" sz="1600" b="0" dirty="0" smtClean="0"/>
          </a:p>
          <a:p>
            <a:pPr marL="342900" indent="-342900">
              <a:buFont typeface="Arial"/>
              <a:buChar char="•"/>
            </a:pPr>
            <a:r>
              <a:rPr lang="en-US" sz="1600" b="0" dirty="0" smtClean="0"/>
              <a:t>O </a:t>
            </a:r>
            <a:r>
              <a:rPr lang="en-US" sz="1600" b="0" dirty="0" err="1" smtClean="0"/>
              <a:t>resto</a:t>
            </a:r>
            <a:r>
              <a:rPr lang="en-US" sz="1600" b="0" dirty="0" smtClean="0"/>
              <a:t> do time tem </a:t>
            </a:r>
            <a:r>
              <a:rPr lang="en-US" sz="1600" b="0" dirty="0" err="1" smtClean="0"/>
              <a:t>que</a:t>
            </a:r>
            <a:r>
              <a:rPr lang="en-US" sz="1600" b="0" dirty="0" smtClean="0"/>
              <a:t> </a:t>
            </a:r>
            <a:r>
              <a:rPr lang="en-US" sz="1600" b="0" dirty="0" err="1" smtClean="0"/>
              <a:t>dar</a:t>
            </a:r>
            <a:r>
              <a:rPr lang="en-US" sz="1600" b="0" dirty="0" smtClean="0"/>
              <a:t> </a:t>
            </a:r>
            <a:r>
              <a:rPr lang="en-US" sz="1600" b="0" dirty="0" err="1" smtClean="0"/>
              <a:t>os</a:t>
            </a:r>
            <a:r>
              <a:rPr lang="en-US" sz="1600" b="0" dirty="0" smtClean="0"/>
              <a:t> </a:t>
            </a:r>
            <a:r>
              <a:rPr lang="en-US" sz="1600" b="0" dirty="0" err="1" smtClean="0"/>
              <a:t>comandos</a:t>
            </a:r>
            <a:r>
              <a:rPr lang="en-US" sz="1600" b="0" dirty="0" smtClean="0"/>
              <a:t>.</a:t>
            </a:r>
          </a:p>
          <a:p>
            <a:pPr marL="342900" indent="-342900">
              <a:buFont typeface="Arial"/>
              <a:buChar char="•"/>
            </a:pPr>
            <a:r>
              <a:rPr lang="en-US" sz="1600" b="0" dirty="0" err="1" smtClean="0"/>
              <a:t>Quando</a:t>
            </a:r>
            <a:r>
              <a:rPr lang="en-US" sz="1600" b="0" dirty="0" smtClean="0"/>
              <a:t> </a:t>
            </a:r>
            <a:r>
              <a:rPr lang="en-US" sz="1600" b="0" dirty="0" err="1" smtClean="0"/>
              <a:t>seu</a:t>
            </a:r>
            <a:r>
              <a:rPr lang="en-US" sz="1600" b="0" dirty="0" smtClean="0"/>
              <a:t> </a:t>
            </a:r>
            <a:r>
              <a:rPr lang="en-US" sz="1600" b="0" dirty="0" err="1" smtClean="0"/>
              <a:t>companheiro</a:t>
            </a:r>
            <a:r>
              <a:rPr lang="en-US" sz="1600" b="0" dirty="0" smtClean="0"/>
              <a:t> </a:t>
            </a:r>
            <a:r>
              <a:rPr lang="en-US" sz="1600" b="0" dirty="0" err="1" smtClean="0"/>
              <a:t>está</a:t>
            </a:r>
            <a:r>
              <a:rPr lang="en-US" sz="1600" b="0" dirty="0" smtClean="0"/>
              <a:t> </a:t>
            </a:r>
            <a:r>
              <a:rPr lang="en-US" sz="1600" b="0" dirty="0" err="1" smtClean="0"/>
              <a:t>longe</a:t>
            </a:r>
            <a:r>
              <a:rPr lang="en-US" sz="1600" b="0" dirty="0" smtClean="0"/>
              <a:t>, a </a:t>
            </a:r>
            <a:r>
              <a:rPr lang="en-US" sz="1600" b="0" dirty="0" err="1" smtClean="0"/>
              <a:t>pessoa</a:t>
            </a:r>
            <a:r>
              <a:rPr lang="en-US" sz="1600" b="0" dirty="0" smtClean="0"/>
              <a:t> </a:t>
            </a:r>
            <a:r>
              <a:rPr lang="en-US" sz="1600" b="0" dirty="0" err="1" smtClean="0"/>
              <a:t>vendada</a:t>
            </a:r>
            <a:r>
              <a:rPr lang="en-US" sz="1600" b="0" dirty="0" smtClean="0"/>
              <a:t> </a:t>
            </a:r>
            <a:r>
              <a:rPr lang="en-US" sz="1600" b="0" dirty="0" err="1" smtClean="0"/>
              <a:t>deve</a:t>
            </a:r>
            <a:r>
              <a:rPr lang="en-US" sz="1600" b="0" dirty="0" smtClean="0"/>
              <a:t> mover </a:t>
            </a:r>
            <a:r>
              <a:rPr lang="en-US" sz="1600" b="0" dirty="0" err="1" smtClean="0"/>
              <a:t>rápido</a:t>
            </a:r>
            <a:r>
              <a:rPr lang="en-US" sz="1600" b="0" dirty="0" smtClean="0"/>
              <a:t> e </a:t>
            </a:r>
            <a:r>
              <a:rPr lang="en-US" sz="1600" b="0" dirty="0" err="1" smtClean="0"/>
              <a:t>dar</a:t>
            </a:r>
            <a:r>
              <a:rPr lang="en-US" sz="1600" b="0" dirty="0" smtClean="0"/>
              <a:t> </a:t>
            </a:r>
            <a:r>
              <a:rPr lang="en-US" sz="1600" b="0" dirty="0" err="1" smtClean="0"/>
              <a:t>grandes</a:t>
            </a:r>
            <a:r>
              <a:rPr lang="en-US" sz="1600" b="0" dirty="0" smtClean="0"/>
              <a:t> </a:t>
            </a:r>
            <a:r>
              <a:rPr lang="en-US" sz="1600" b="0" dirty="0" err="1" smtClean="0"/>
              <a:t>passos</a:t>
            </a:r>
            <a:r>
              <a:rPr lang="en-US" sz="1600" b="0" dirty="0" smtClean="0"/>
              <a:t>. Mas </a:t>
            </a:r>
            <a:r>
              <a:rPr lang="en-US" sz="1600" b="0" dirty="0" err="1" smtClean="0"/>
              <a:t>como</a:t>
            </a:r>
            <a:r>
              <a:rPr lang="en-US" sz="1600" b="0" dirty="0" smtClean="0"/>
              <a:t> </a:t>
            </a:r>
            <a:r>
              <a:rPr lang="en-US" sz="1600" b="0" dirty="0" err="1" smtClean="0"/>
              <a:t>ele</a:t>
            </a:r>
            <a:r>
              <a:rPr lang="en-US" sz="1600" b="0" dirty="0" smtClean="0"/>
              <a:t> se </a:t>
            </a:r>
            <a:r>
              <a:rPr lang="en-US" sz="1600" b="0" dirty="0" err="1" smtClean="0"/>
              <a:t>aproxima</a:t>
            </a:r>
            <a:r>
              <a:rPr lang="en-US" sz="1600" b="0" dirty="0" smtClean="0"/>
              <a:t> </a:t>
            </a:r>
            <a:r>
              <a:rPr lang="en-US" sz="1600" b="0" dirty="0" err="1" smtClean="0"/>
              <a:t>para</a:t>
            </a:r>
            <a:r>
              <a:rPr lang="en-US" sz="1600" b="0" dirty="0" smtClean="0"/>
              <a:t> a </a:t>
            </a:r>
            <a:r>
              <a:rPr lang="en-US" sz="1600" b="0" dirty="0" err="1" smtClean="0"/>
              <a:t>linha</a:t>
            </a:r>
            <a:r>
              <a:rPr lang="en-US" sz="1600" b="0" dirty="0" smtClean="0"/>
              <a:t>, se </a:t>
            </a:r>
            <a:r>
              <a:rPr lang="en-US" sz="1600" b="0" dirty="0" err="1" smtClean="0"/>
              <a:t>ele</a:t>
            </a:r>
            <a:r>
              <a:rPr lang="en-US" sz="1600" b="0" dirty="0" smtClean="0"/>
              <a:t> continua </a:t>
            </a:r>
            <a:r>
              <a:rPr lang="en-US" sz="1600" b="0" dirty="0" err="1" smtClean="0"/>
              <a:t>executando</a:t>
            </a:r>
            <a:r>
              <a:rPr lang="en-US" sz="1600" b="0" dirty="0" smtClean="0"/>
              <a:t>, </a:t>
            </a:r>
            <a:r>
              <a:rPr lang="en-US" sz="1600" b="0" dirty="0" err="1" smtClean="0"/>
              <a:t>ele</a:t>
            </a:r>
            <a:r>
              <a:rPr lang="en-US" sz="1600" b="0" dirty="0" smtClean="0"/>
              <a:t> </a:t>
            </a:r>
            <a:r>
              <a:rPr lang="en-US" sz="1600" b="0" dirty="0" err="1" smtClean="0"/>
              <a:t>ultrapassará</a:t>
            </a:r>
            <a:r>
              <a:rPr lang="en-US" sz="1600" b="0" dirty="0" smtClean="0"/>
              <a:t>. </a:t>
            </a:r>
            <a:r>
              <a:rPr lang="en-US" sz="1600" b="0" dirty="0" err="1" smtClean="0"/>
              <a:t>Então</a:t>
            </a:r>
            <a:r>
              <a:rPr lang="en-US" sz="1600" dirty="0" smtClean="0"/>
              <a:t>, </a:t>
            </a:r>
            <a:r>
              <a:rPr lang="en-US" sz="1600" dirty="0" err="1" smtClean="0"/>
              <a:t>você</a:t>
            </a:r>
            <a:r>
              <a:rPr lang="en-US" sz="1600" dirty="0" smtClean="0"/>
              <a:t> </a:t>
            </a:r>
            <a:r>
              <a:rPr lang="en-US" sz="1600" dirty="0" err="1" smtClean="0"/>
              <a:t>terá</a:t>
            </a:r>
            <a:r>
              <a:rPr lang="en-US" sz="1600" dirty="0" smtClean="0"/>
              <a:t> </a:t>
            </a:r>
            <a:r>
              <a:rPr lang="en-US" sz="1600" dirty="0" err="1" smtClean="0"/>
              <a:t>que</a:t>
            </a:r>
            <a:r>
              <a:rPr lang="en-US" sz="1600" dirty="0" smtClean="0"/>
              <a:t> </a:t>
            </a:r>
            <a:r>
              <a:rPr lang="en-US" sz="1600" dirty="0" err="1" smtClean="0"/>
              <a:t>chamar</a:t>
            </a:r>
            <a:r>
              <a:rPr lang="en-US" sz="1600" dirty="0" smtClean="0"/>
              <a:t> o </a:t>
            </a:r>
            <a:r>
              <a:rPr lang="en-US" sz="1600" dirty="0" err="1" smtClean="0"/>
              <a:t>seu</a:t>
            </a:r>
            <a:r>
              <a:rPr lang="en-US" sz="1600" dirty="0" smtClean="0"/>
              <a:t> amigo </a:t>
            </a:r>
            <a:r>
              <a:rPr lang="en-US" sz="1600" dirty="0" err="1" smtClean="0"/>
              <a:t>vendado</a:t>
            </a:r>
            <a:r>
              <a:rPr lang="en-US" sz="1600" dirty="0" smtClean="0"/>
              <a:t> </a:t>
            </a:r>
            <a:r>
              <a:rPr lang="en-US" sz="1600" dirty="0" err="1" smtClean="0"/>
              <a:t>para</a:t>
            </a:r>
            <a:r>
              <a:rPr lang="en-US" sz="1600" dirty="0" smtClean="0"/>
              <a:t> </a:t>
            </a:r>
            <a:r>
              <a:rPr lang="en-US" sz="1600" dirty="0" err="1" smtClean="0"/>
              <a:t>vir</a:t>
            </a:r>
            <a:r>
              <a:rPr lang="en-US" sz="1600" dirty="0" smtClean="0"/>
              <a:t> </a:t>
            </a:r>
            <a:r>
              <a:rPr lang="en-US" sz="1600" dirty="0" err="1" smtClean="0"/>
              <a:t>devagar</a:t>
            </a:r>
            <a:r>
              <a:rPr lang="en-US" sz="1600" dirty="0" smtClean="0"/>
              <a:t> e </a:t>
            </a:r>
            <a:r>
              <a:rPr lang="en-US" sz="1600" dirty="0" err="1" smtClean="0"/>
              <a:t>dar</a:t>
            </a:r>
            <a:r>
              <a:rPr lang="en-US" sz="1600" dirty="0" smtClean="0"/>
              <a:t> </a:t>
            </a:r>
            <a:r>
              <a:rPr lang="en-US" sz="1600" dirty="0" err="1" smtClean="0"/>
              <a:t>pequenos</a:t>
            </a:r>
            <a:r>
              <a:rPr lang="en-US" sz="1600" dirty="0" smtClean="0"/>
              <a:t> </a:t>
            </a:r>
            <a:r>
              <a:rPr lang="en-US" sz="1600" dirty="0" err="1" smtClean="0"/>
              <a:t>passos</a:t>
            </a:r>
            <a:r>
              <a:rPr lang="en-US" sz="1600" dirty="0" smtClean="0"/>
              <a:t>.</a:t>
            </a:r>
            <a:endParaRPr lang="en-US" sz="1600" b="0" dirty="0" smtClean="0"/>
          </a:p>
          <a:p>
            <a:pPr marL="342900" indent="-342900">
              <a:buFont typeface="Arial"/>
              <a:buChar char="•"/>
            </a:pPr>
            <a:r>
              <a:rPr lang="en-US" sz="1600" b="0" dirty="0" err="1" smtClean="0"/>
              <a:t>Você</a:t>
            </a:r>
            <a:r>
              <a:rPr lang="en-US" sz="1600" b="0" dirty="0" smtClean="0"/>
              <a:t> </a:t>
            </a:r>
            <a:r>
              <a:rPr lang="en-US" sz="1600" b="0" dirty="0" err="1" smtClean="0"/>
              <a:t>deve</a:t>
            </a:r>
            <a:r>
              <a:rPr lang="en-US" sz="1600" b="0" dirty="0" smtClean="0"/>
              <a:t> </a:t>
            </a:r>
            <a:r>
              <a:rPr lang="en-US" sz="1600" b="0" dirty="0" err="1" smtClean="0"/>
              <a:t>programar</a:t>
            </a:r>
            <a:r>
              <a:rPr lang="en-US" sz="1600" b="0" dirty="0" smtClean="0"/>
              <a:t> o </a:t>
            </a:r>
            <a:r>
              <a:rPr lang="en-US" sz="1600" b="0" dirty="0" err="1" smtClean="0"/>
              <a:t>robô</a:t>
            </a:r>
            <a:r>
              <a:rPr lang="en-US" sz="1600" b="0" dirty="0" smtClean="0"/>
              <a:t> </a:t>
            </a:r>
            <a:r>
              <a:rPr lang="en-US" sz="1600" dirty="0" smtClean="0"/>
              <a:t>da </a:t>
            </a:r>
            <a:r>
              <a:rPr lang="en-US" sz="1600" dirty="0" err="1" smtClean="0"/>
              <a:t>mesma</a:t>
            </a:r>
            <a:r>
              <a:rPr lang="en-US" sz="1600" dirty="0" smtClean="0"/>
              <a:t> </a:t>
            </a:r>
            <a:r>
              <a:rPr lang="en-US" sz="1600" dirty="0" err="1" smtClean="0"/>
              <a:t>maneira</a:t>
            </a:r>
            <a:r>
              <a:rPr lang="en-US" sz="1600" dirty="0" smtClean="0"/>
              <a:t>!</a:t>
            </a:r>
            <a:endParaRPr lang="en-US" sz="1600"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cxnSp>
        <p:nvCxnSpPr>
          <p:cNvPr id="6" name="Straight Connector 5"/>
          <p:cNvCxnSpPr/>
          <p:nvPr/>
        </p:nvCxnSpPr>
        <p:spPr>
          <a:xfrm flipV="1">
            <a:off x="4413833" y="5284005"/>
            <a:ext cx="0" cy="1350204"/>
          </a:xfrm>
          <a:prstGeom prst="line">
            <a:avLst/>
          </a:prstGeom>
          <a:ln w="76200" cmpd="sng">
            <a:solidFill>
              <a:srgbClr val="FF6600"/>
            </a:solidFill>
          </a:ln>
        </p:spPr>
        <p:style>
          <a:lnRef idx="2">
            <a:schemeClr val="accent1"/>
          </a:lnRef>
          <a:fillRef idx="0">
            <a:schemeClr val="accent1"/>
          </a:fillRef>
          <a:effectRef idx="1">
            <a:schemeClr val="accent1"/>
          </a:effectRef>
          <a:fontRef idx="minor">
            <a:schemeClr val="tx1"/>
          </a:fontRef>
        </p:style>
      </p:cxnSp>
      <p:pic>
        <p:nvPicPr>
          <p:cNvPr id="14" name="Picture 13" descr="animation-147431_640.png"/>
          <p:cNvPicPr>
            <a:picLocks noChangeAspect="1"/>
          </p:cNvPicPr>
          <p:nvPr/>
        </p:nvPicPr>
        <p:blipFill rotWithShape="1">
          <a:blip r:embed="rId2" cstate="email">
            <a:extLst>
              <a:ext uri="{28A0092B-C50C-407E-A947-70E740481C1C}">
                <a14:useLocalDpi xmlns:a14="http://schemas.microsoft.com/office/drawing/2010/main" val="0"/>
              </a:ext>
            </a:extLst>
          </a:blip>
          <a:srcRect l="21979" t="49424"/>
          <a:stretch/>
        </p:blipFill>
        <p:spPr>
          <a:xfrm>
            <a:off x="4309496" y="4999091"/>
            <a:ext cx="4363152" cy="1635118"/>
          </a:xfrm>
          <a:prstGeom prst="rect">
            <a:avLst/>
          </a:prstGeom>
        </p:spPr>
      </p:pic>
      <p:sp>
        <p:nvSpPr>
          <p:cNvPr id="5" name="Slide Number Placeholder 4"/>
          <p:cNvSpPr>
            <a:spLocks noGrp="1"/>
          </p:cNvSpPr>
          <p:nvPr>
            <p:ph type="sldNum" sz="quarter" idx="12"/>
          </p:nvPr>
        </p:nvSpPr>
        <p:spPr/>
        <p:txBody>
          <a:bodyPr/>
          <a:lstStyle/>
          <a:p>
            <a:fld id="{4382A7F7-08BF-4252-8141-63FB96055BBB}" type="slidenum">
              <a:rPr lang="en-US" smtClean="0"/>
              <a:t>3</a:t>
            </a:fld>
            <a:endParaRPr lang="en-US"/>
          </a:p>
        </p:txBody>
      </p:sp>
    </p:spTree>
    <p:extLst>
      <p:ext uri="{BB962C8B-B14F-4D97-AF65-F5344CB8AC3E}">
        <p14:creationId xmlns:p14="http://schemas.microsoft.com/office/powerpoint/2010/main" val="161537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fontScale="90000"/>
          </a:bodyPr>
          <a:lstStyle/>
          <a:p>
            <a:r>
              <a:rPr lang="en-US" dirty="0" err="1" smtClean="0"/>
              <a:t>Aprender</a:t>
            </a:r>
            <a:r>
              <a:rPr lang="en-US" dirty="0" smtClean="0"/>
              <a:t> Como </a:t>
            </a:r>
            <a:r>
              <a:rPr lang="en-US" dirty="0" err="1" smtClean="0"/>
              <a:t>Codificar</a:t>
            </a:r>
            <a:r>
              <a:rPr lang="en-US" dirty="0" smtClean="0"/>
              <a:t> </a:t>
            </a:r>
            <a:r>
              <a:rPr lang="en-US" dirty="0" err="1" smtClean="0"/>
              <a:t>Controle</a:t>
            </a:r>
            <a:r>
              <a:rPr lang="en-US" dirty="0" smtClean="0"/>
              <a:t> </a:t>
            </a:r>
            <a:r>
              <a:rPr lang="en-US" dirty="0" err="1" smtClean="0"/>
              <a:t>Proporcional</a:t>
            </a:r>
            <a:endParaRPr lang="en-US" dirty="0"/>
          </a:p>
        </p:txBody>
      </p:sp>
      <p:sp>
        <p:nvSpPr>
          <p:cNvPr id="3" name="Content Placeholder 2"/>
          <p:cNvSpPr>
            <a:spLocks noGrp="1"/>
          </p:cNvSpPr>
          <p:nvPr>
            <p:ph idx="1"/>
          </p:nvPr>
        </p:nvSpPr>
        <p:spPr>
          <a:xfrm>
            <a:off x="284163" y="1889051"/>
            <a:ext cx="8475478" cy="3992563"/>
          </a:xfrm>
        </p:spPr>
        <p:txBody>
          <a:bodyPr>
            <a:normAutofit fontScale="92500" lnSpcReduction="10000"/>
          </a:bodyPr>
          <a:lstStyle/>
          <a:p>
            <a:r>
              <a:rPr lang="en-US" b="0" dirty="0" err="1" smtClean="0"/>
              <a:t>Aprender</a:t>
            </a:r>
            <a:r>
              <a:rPr lang="en-US" b="0" dirty="0" smtClean="0"/>
              <a:t> </a:t>
            </a:r>
            <a:r>
              <a:rPr lang="en-US" b="0" dirty="0" err="1" smtClean="0"/>
              <a:t>como</a:t>
            </a:r>
            <a:r>
              <a:rPr lang="en-US" b="0" dirty="0" smtClean="0"/>
              <a:t> </a:t>
            </a:r>
            <a:r>
              <a:rPr lang="en-US" b="0" dirty="0" err="1" smtClean="0"/>
              <a:t>usar</a:t>
            </a:r>
            <a:r>
              <a:rPr lang="en-US" b="0" dirty="0" smtClean="0"/>
              <a:t> </a:t>
            </a:r>
            <a:r>
              <a:rPr lang="en-US" b="0" dirty="0" err="1" smtClean="0"/>
              <a:t>controle</a:t>
            </a:r>
            <a:r>
              <a:rPr lang="en-US" b="0" dirty="0" smtClean="0"/>
              <a:t> </a:t>
            </a:r>
            <a:r>
              <a:rPr lang="en-US" b="0" dirty="0" err="1" smtClean="0"/>
              <a:t>proporcional</a:t>
            </a:r>
            <a:r>
              <a:rPr lang="en-US" b="0" dirty="0" smtClean="0"/>
              <a:t>, </a:t>
            </a:r>
            <a:r>
              <a:rPr lang="en-US" b="0" dirty="0" err="1" smtClean="0"/>
              <a:t>nós</a:t>
            </a:r>
            <a:r>
              <a:rPr lang="en-US" b="0" dirty="0" smtClean="0"/>
              <a:t> </a:t>
            </a:r>
            <a:r>
              <a:rPr lang="en-US" b="0" dirty="0" err="1" smtClean="0"/>
              <a:t>damos</a:t>
            </a:r>
            <a:r>
              <a:rPr lang="en-US" b="0" dirty="0" smtClean="0"/>
              <a:t> a </a:t>
            </a:r>
            <a:r>
              <a:rPr lang="en-US" b="0" dirty="0" err="1" smtClean="0"/>
              <a:t>você</a:t>
            </a:r>
            <a:r>
              <a:rPr lang="en-US" b="0" dirty="0" smtClean="0"/>
              <a:t> </a:t>
            </a:r>
            <a:r>
              <a:rPr lang="en-US" b="0" dirty="0" err="1" smtClean="0"/>
              <a:t>três</a:t>
            </a:r>
            <a:r>
              <a:rPr lang="en-US" b="0" dirty="0" smtClean="0"/>
              <a:t> </a:t>
            </a:r>
            <a:r>
              <a:rPr lang="en-US" b="0" dirty="0" err="1" smtClean="0"/>
              <a:t>diferentes</a:t>
            </a:r>
            <a:r>
              <a:rPr lang="en-US" b="0" dirty="0" smtClean="0"/>
              <a:t> </a:t>
            </a:r>
            <a:r>
              <a:rPr lang="en-US" b="0" dirty="0" err="1" smtClean="0"/>
              <a:t>exemplos</a:t>
            </a:r>
            <a:r>
              <a:rPr lang="en-US" dirty="0" smtClean="0"/>
              <a:t>:</a:t>
            </a:r>
            <a:endParaRPr lang="en-US" b="0" dirty="0" smtClean="0"/>
          </a:p>
          <a:p>
            <a:r>
              <a:rPr lang="en-US" dirty="0" err="1" smtClean="0"/>
              <a:t>Seguidor</a:t>
            </a:r>
            <a:r>
              <a:rPr lang="en-US" dirty="0" smtClean="0"/>
              <a:t> </a:t>
            </a:r>
            <a:r>
              <a:rPr lang="en-US" dirty="0" err="1" smtClean="0"/>
              <a:t>Cachorro</a:t>
            </a:r>
            <a:r>
              <a:rPr lang="en-US" dirty="0" smtClean="0"/>
              <a:t>: use </a:t>
            </a:r>
            <a:r>
              <a:rPr lang="en-US" dirty="0" err="1" smtClean="0"/>
              <a:t>ultrassônico</a:t>
            </a:r>
            <a:endParaRPr lang="en-US" dirty="0" smtClean="0"/>
          </a:p>
          <a:p>
            <a:pPr marL="342900" indent="-342900">
              <a:buFont typeface="Arial"/>
              <a:buChar char="•"/>
            </a:pPr>
            <a:r>
              <a:rPr lang="en-US" b="0" dirty="0" err="1" smtClean="0"/>
              <a:t>Nós</a:t>
            </a:r>
            <a:r>
              <a:rPr lang="en-US" b="0" dirty="0" smtClean="0"/>
              <a:t> </a:t>
            </a:r>
            <a:r>
              <a:rPr lang="en-US" b="0" dirty="0" err="1" smtClean="0"/>
              <a:t>usamos</a:t>
            </a:r>
            <a:r>
              <a:rPr lang="en-US" b="0" dirty="0" smtClean="0"/>
              <a:t> </a:t>
            </a:r>
            <a:r>
              <a:rPr lang="en-US" dirty="0" err="1" smtClean="0"/>
              <a:t>movimentos</a:t>
            </a:r>
            <a:r>
              <a:rPr lang="en-US" dirty="0" smtClean="0"/>
              <a:t> </a:t>
            </a:r>
            <a:r>
              <a:rPr lang="en-US" dirty="0" err="1" smtClean="0"/>
              <a:t>ultrassônicos</a:t>
            </a:r>
            <a:r>
              <a:rPr lang="en-US" dirty="0" smtClean="0"/>
              <a:t> </a:t>
            </a:r>
            <a:r>
              <a:rPr lang="en-US" dirty="0" err="1" smtClean="0"/>
              <a:t>proporcionais</a:t>
            </a:r>
            <a:r>
              <a:rPr lang="en-US" dirty="0" smtClean="0"/>
              <a:t> </a:t>
            </a:r>
            <a:r>
              <a:rPr lang="en-US" dirty="0" err="1" smtClean="0"/>
              <a:t>na</a:t>
            </a:r>
            <a:r>
              <a:rPr lang="en-US" dirty="0"/>
              <a:t> </a:t>
            </a:r>
            <a:r>
              <a:rPr lang="en-US" dirty="0" err="1" smtClean="0"/>
              <a:t>temporada</a:t>
            </a:r>
            <a:r>
              <a:rPr lang="en-US" dirty="0" smtClean="0"/>
              <a:t> </a:t>
            </a:r>
            <a:r>
              <a:rPr lang="en-US" dirty="0" err="1" smtClean="0"/>
              <a:t>Fúria</a:t>
            </a:r>
            <a:r>
              <a:rPr lang="en-US" dirty="0" smtClean="0"/>
              <a:t> da </a:t>
            </a:r>
            <a:r>
              <a:rPr lang="en-US" dirty="0" err="1" smtClean="0"/>
              <a:t>Natureza</a:t>
            </a:r>
            <a:r>
              <a:rPr lang="en-US" dirty="0" smtClean="0"/>
              <a:t> </a:t>
            </a:r>
            <a:r>
              <a:rPr lang="en-US" dirty="0" err="1" smtClean="0"/>
              <a:t>para</a:t>
            </a:r>
            <a:r>
              <a:rPr lang="en-US" dirty="0" smtClean="0"/>
              <a:t> </a:t>
            </a:r>
            <a:r>
              <a:rPr lang="en-US" dirty="0" err="1" smtClean="0"/>
              <a:t>fazer</a:t>
            </a:r>
            <a:r>
              <a:rPr lang="en-US" dirty="0" smtClean="0"/>
              <a:t> </a:t>
            </a:r>
            <a:r>
              <a:rPr lang="en-US" dirty="0" err="1" smtClean="0"/>
              <a:t>seguramente</a:t>
            </a:r>
            <a:r>
              <a:rPr lang="en-US" dirty="0" smtClean="0"/>
              <a:t>, </a:t>
            </a:r>
            <a:r>
              <a:rPr lang="en-US" dirty="0" err="1" smtClean="0"/>
              <a:t>nós</a:t>
            </a:r>
            <a:r>
              <a:rPr lang="en-US" dirty="0" smtClean="0"/>
              <a:t> </a:t>
            </a:r>
            <a:r>
              <a:rPr lang="en-US" dirty="0" err="1" smtClean="0"/>
              <a:t>acertamos</a:t>
            </a:r>
            <a:r>
              <a:rPr lang="en-US" dirty="0" smtClean="0"/>
              <a:t> o </a:t>
            </a:r>
            <a:r>
              <a:rPr lang="en-US" dirty="0" err="1" smtClean="0"/>
              <a:t>modelo</a:t>
            </a:r>
            <a:r>
              <a:rPr lang="en-US" dirty="0" smtClean="0"/>
              <a:t> de Base </a:t>
            </a:r>
            <a:r>
              <a:rPr lang="en-US" dirty="0" err="1" smtClean="0"/>
              <a:t>Isolado</a:t>
            </a:r>
            <a:r>
              <a:rPr lang="en-US" dirty="0" smtClean="0"/>
              <a:t> e o </a:t>
            </a:r>
            <a:r>
              <a:rPr lang="en-US" dirty="0" err="1" smtClean="0"/>
              <a:t>Sinal</a:t>
            </a:r>
            <a:r>
              <a:rPr lang="en-US" dirty="0" smtClean="0"/>
              <a:t> de </a:t>
            </a:r>
            <a:r>
              <a:rPr lang="en-US" dirty="0" err="1" smtClean="0"/>
              <a:t>Evacuação</a:t>
            </a:r>
            <a:r>
              <a:rPr lang="en-US" dirty="0" smtClean="0"/>
              <a:t> com a </a:t>
            </a:r>
            <a:r>
              <a:rPr lang="en-US" dirty="0" err="1" smtClean="0"/>
              <a:t>quantidade</a:t>
            </a:r>
            <a:r>
              <a:rPr lang="en-US" dirty="0" smtClean="0"/>
              <a:t> </a:t>
            </a:r>
            <a:r>
              <a:rPr lang="en-US" dirty="0" err="1" smtClean="0"/>
              <a:t>certa</a:t>
            </a:r>
            <a:endParaRPr lang="en-US" b="0" dirty="0" smtClean="0"/>
          </a:p>
          <a:p>
            <a:r>
              <a:rPr lang="en-US" dirty="0" err="1" smtClean="0"/>
              <a:t>Seguidor</a:t>
            </a:r>
            <a:r>
              <a:rPr lang="en-US" dirty="0" smtClean="0"/>
              <a:t> de </a:t>
            </a:r>
            <a:r>
              <a:rPr lang="en-US" dirty="0" err="1" smtClean="0"/>
              <a:t>Linha</a:t>
            </a:r>
            <a:r>
              <a:rPr lang="en-US" dirty="0" smtClean="0"/>
              <a:t>: use sensor de </a:t>
            </a:r>
            <a:r>
              <a:rPr lang="en-US" dirty="0" err="1" smtClean="0"/>
              <a:t>cor</a:t>
            </a:r>
            <a:endParaRPr lang="en-US" dirty="0" smtClean="0"/>
          </a:p>
          <a:p>
            <a:pPr marL="342900" indent="-342900">
              <a:buFont typeface="Arial"/>
              <a:buChar char="•"/>
            </a:pPr>
            <a:r>
              <a:rPr lang="en-US" b="0" dirty="0" err="1" smtClean="0"/>
              <a:t>Nós</a:t>
            </a:r>
            <a:r>
              <a:rPr lang="en-US" b="0" dirty="0" smtClean="0"/>
              <a:t> </a:t>
            </a:r>
            <a:r>
              <a:rPr lang="en-US" b="0" dirty="0" err="1" smtClean="0"/>
              <a:t>usamos</a:t>
            </a:r>
            <a:r>
              <a:rPr lang="en-US" b="0" dirty="0" smtClean="0"/>
              <a:t> </a:t>
            </a:r>
            <a:r>
              <a:rPr lang="en-US" b="0" dirty="0" err="1" smtClean="0"/>
              <a:t>proporcional</a:t>
            </a:r>
            <a:r>
              <a:rPr lang="en-US" b="0" dirty="0" smtClean="0"/>
              <a:t> (</a:t>
            </a:r>
            <a:r>
              <a:rPr lang="en-US" b="0" dirty="0" err="1" smtClean="0"/>
              <a:t>ou</a:t>
            </a:r>
            <a:r>
              <a:rPr lang="en-US" b="0" dirty="0" smtClean="0"/>
              <a:t> </a:t>
            </a:r>
            <a:r>
              <a:rPr lang="en-US" b="0" dirty="0" err="1" smtClean="0"/>
              <a:t>inteiro</a:t>
            </a:r>
            <a:r>
              <a:rPr lang="en-US" b="0" dirty="0" smtClean="0"/>
              <a:t> PID) </a:t>
            </a:r>
            <a:r>
              <a:rPr lang="en-US" dirty="0" err="1" smtClean="0"/>
              <a:t>em</a:t>
            </a:r>
            <a:r>
              <a:rPr lang="en-US" dirty="0" smtClean="0"/>
              <a:t> </a:t>
            </a:r>
            <a:r>
              <a:rPr lang="en-US" dirty="0" err="1" smtClean="0"/>
              <a:t>todas</a:t>
            </a:r>
            <a:r>
              <a:rPr lang="en-US" dirty="0" smtClean="0"/>
              <a:t> </a:t>
            </a:r>
            <a:r>
              <a:rPr lang="en-US" dirty="0" err="1" smtClean="0"/>
              <a:t>linhas</a:t>
            </a:r>
            <a:r>
              <a:rPr lang="en-US" dirty="0" smtClean="0"/>
              <a:t> no </a:t>
            </a:r>
            <a:r>
              <a:rPr lang="en-US" dirty="0" err="1" smtClean="0"/>
              <a:t>tapete</a:t>
            </a:r>
            <a:r>
              <a:rPr lang="en-US" dirty="0" smtClean="0"/>
              <a:t> para </a:t>
            </a:r>
            <a:r>
              <a:rPr lang="en-US" dirty="0" err="1" smtClean="0"/>
              <a:t>fazer</a:t>
            </a:r>
            <a:r>
              <a:rPr lang="en-US" dirty="0" smtClean="0"/>
              <a:t> </a:t>
            </a:r>
            <a:r>
              <a:rPr lang="en-US" dirty="0" err="1" smtClean="0"/>
              <a:t>nossos</a:t>
            </a:r>
            <a:r>
              <a:rPr lang="en-US" dirty="0" smtClean="0"/>
              <a:t> </a:t>
            </a:r>
            <a:r>
              <a:rPr lang="en-US" dirty="0" err="1" smtClean="0"/>
              <a:t>movimentos</a:t>
            </a:r>
            <a:r>
              <a:rPr lang="en-US" dirty="0" smtClean="0"/>
              <a:t> </a:t>
            </a:r>
            <a:r>
              <a:rPr lang="en-US" dirty="0" err="1" smtClean="0"/>
              <a:t>mais</a:t>
            </a:r>
            <a:r>
              <a:rPr lang="en-US" dirty="0" smtClean="0"/>
              <a:t> </a:t>
            </a:r>
            <a:r>
              <a:rPr lang="en-US" dirty="0" err="1" smtClean="0"/>
              <a:t>eficientemente</a:t>
            </a:r>
            <a:endParaRPr lang="en-US" b="0" dirty="0" smtClean="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4</a:t>
            </a:fld>
            <a:endParaRPr lang="en-US"/>
          </a:p>
        </p:txBody>
      </p:sp>
    </p:spTree>
    <p:extLst>
      <p:ext uri="{BB962C8B-B14F-4D97-AF65-F5344CB8AC3E}">
        <p14:creationId xmlns:p14="http://schemas.microsoft.com/office/powerpoint/2010/main" val="3803221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Aplicações</a:t>
            </a:r>
            <a:r>
              <a:rPr lang="en-US" dirty="0" smtClean="0"/>
              <a:t> </a:t>
            </a:r>
            <a:r>
              <a:rPr lang="en-US" dirty="0" err="1" smtClean="0"/>
              <a:t>para</a:t>
            </a:r>
            <a:r>
              <a:rPr lang="en-US" dirty="0" smtClean="0"/>
              <a:t> </a:t>
            </a:r>
            <a:r>
              <a:rPr lang="en-US" dirty="0" err="1" smtClean="0"/>
              <a:t>Controle</a:t>
            </a:r>
            <a:r>
              <a:rPr lang="en-US" dirty="0" smtClean="0"/>
              <a:t> </a:t>
            </a:r>
            <a:r>
              <a:rPr lang="en-US" dirty="0" err="1" smtClean="0"/>
              <a:t>Proporcional</a:t>
            </a:r>
            <a:r>
              <a:rPr lang="en-US" dirty="0" smtClean="0"/>
              <a:t> </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199767919"/>
              </p:ext>
            </p:extLst>
          </p:nvPr>
        </p:nvGraphicFramePr>
        <p:xfrm>
          <a:off x="602341" y="2087843"/>
          <a:ext cx="7870372" cy="3022600"/>
        </p:xfrm>
        <a:graphic>
          <a:graphicData uri="http://schemas.openxmlformats.org/drawingml/2006/table">
            <a:tbl>
              <a:tblPr firstRow="1" bandRow="1">
                <a:tableStyleId>{2D5ABB26-0587-4C30-8999-92F81FD0307C}</a:tableStyleId>
              </a:tblPr>
              <a:tblGrid>
                <a:gridCol w="1421575"/>
                <a:gridCol w="1838721"/>
                <a:gridCol w="2447219"/>
                <a:gridCol w="2162857"/>
              </a:tblGrid>
              <a:tr h="370840">
                <a:tc>
                  <a:txBody>
                    <a:bodyPr/>
                    <a:lstStyle/>
                    <a:p>
                      <a:r>
                        <a:rPr lang="en-US" b="1" dirty="0" err="1" smtClean="0"/>
                        <a:t>Aplicação</a:t>
                      </a:r>
                      <a:endParaRPr lang="en-US" b="1" dirty="0"/>
                    </a:p>
                  </a:txBody>
                  <a:tcPr>
                    <a:solidFill>
                      <a:srgbClr val="F5C201"/>
                    </a:solidFill>
                  </a:tcPr>
                </a:tc>
                <a:tc>
                  <a:txBody>
                    <a:bodyPr/>
                    <a:lstStyle/>
                    <a:p>
                      <a:r>
                        <a:rPr lang="en-US" b="1" dirty="0" err="1" smtClean="0"/>
                        <a:t>Objetivo</a:t>
                      </a:r>
                      <a:endParaRPr lang="en-US" b="1" dirty="0"/>
                    </a:p>
                  </a:txBody>
                  <a:tcPr>
                    <a:solidFill>
                      <a:srgbClr val="F5C201"/>
                    </a:solidFill>
                  </a:tcPr>
                </a:tc>
                <a:tc>
                  <a:txBody>
                    <a:bodyPr/>
                    <a:lstStyle/>
                    <a:p>
                      <a:r>
                        <a:rPr lang="en-US" b="1" dirty="0" err="1" smtClean="0"/>
                        <a:t>Erro</a:t>
                      </a:r>
                      <a:endParaRPr lang="en-US" b="1" dirty="0"/>
                    </a:p>
                  </a:txBody>
                  <a:tcPr>
                    <a:solidFill>
                      <a:srgbClr val="F5C201"/>
                    </a:solidFill>
                  </a:tcPr>
                </a:tc>
                <a:tc>
                  <a:txBody>
                    <a:bodyPr/>
                    <a:lstStyle/>
                    <a:p>
                      <a:r>
                        <a:rPr lang="en-US" b="1" dirty="0" err="1" smtClean="0"/>
                        <a:t>Correção</a:t>
                      </a:r>
                      <a:endParaRPr lang="en-US" b="1" dirty="0"/>
                    </a:p>
                  </a:txBody>
                  <a:tcPr>
                    <a:solidFill>
                      <a:srgbClr val="F5C201"/>
                    </a:solidFill>
                  </a:tcPr>
                </a:tc>
              </a:tr>
              <a:tr h="370840">
                <a:tc>
                  <a:txBody>
                    <a:bodyPr/>
                    <a:lstStyle/>
                    <a:p>
                      <a:r>
                        <a:rPr lang="en-US" b="1" dirty="0" err="1" smtClean="0"/>
                        <a:t>Seguidor</a:t>
                      </a:r>
                      <a:r>
                        <a:rPr lang="en-US" b="1" dirty="0" smtClean="0"/>
                        <a:t> </a:t>
                      </a:r>
                      <a:r>
                        <a:rPr lang="en-US" b="1" dirty="0" err="1" smtClean="0"/>
                        <a:t>Cachorro</a:t>
                      </a:r>
                      <a:endParaRPr lang="en-US" b="1" dirty="0"/>
                    </a:p>
                  </a:txBody>
                  <a:tcPr/>
                </a:tc>
                <a:tc>
                  <a:txBody>
                    <a:bodyPr/>
                    <a:lstStyle/>
                    <a:p>
                      <a:r>
                        <a:rPr lang="en-US" dirty="0" err="1" smtClean="0"/>
                        <a:t>Chegue</a:t>
                      </a:r>
                      <a:r>
                        <a:rPr lang="en-US" baseline="0" dirty="0" smtClean="0"/>
                        <a:t> </a:t>
                      </a:r>
                      <a:r>
                        <a:rPr lang="en-US" baseline="0" dirty="0" err="1" smtClean="0"/>
                        <a:t>ao</a:t>
                      </a:r>
                      <a:r>
                        <a:rPr lang="en-US" baseline="0" dirty="0" smtClean="0"/>
                        <a:t> </a:t>
                      </a:r>
                      <a:r>
                        <a:rPr lang="en-US" baseline="0" dirty="0" err="1" smtClean="0"/>
                        <a:t>alvo</a:t>
                      </a:r>
                      <a:r>
                        <a:rPr lang="en-US" baseline="0" dirty="0" smtClean="0"/>
                        <a:t> </a:t>
                      </a:r>
                      <a:r>
                        <a:rPr lang="en-US" baseline="0" dirty="0" err="1" smtClean="0"/>
                        <a:t>distante</a:t>
                      </a:r>
                      <a:r>
                        <a:rPr lang="en-US" baseline="0" dirty="0" smtClean="0"/>
                        <a:t> da </a:t>
                      </a:r>
                      <a:r>
                        <a:rPr lang="en-US" baseline="0" dirty="0" err="1" smtClean="0"/>
                        <a:t>parede</a:t>
                      </a:r>
                      <a:endParaRPr lang="en-US" dirty="0"/>
                    </a:p>
                  </a:txBody>
                  <a:tcPr/>
                </a:tc>
                <a:tc>
                  <a:txBody>
                    <a:bodyPr/>
                    <a:lstStyle/>
                    <a:p>
                      <a:r>
                        <a:rPr lang="en-US" dirty="0" smtClean="0"/>
                        <a:t>Como </a:t>
                      </a:r>
                      <a:r>
                        <a:rPr lang="en-US" dirty="0" err="1" smtClean="0"/>
                        <a:t>muitas</a:t>
                      </a:r>
                      <a:r>
                        <a:rPr lang="en-US" dirty="0" smtClean="0"/>
                        <a:t> </a:t>
                      </a:r>
                      <a:r>
                        <a:rPr lang="en-US" dirty="0" err="1" smtClean="0"/>
                        <a:t>medidas</a:t>
                      </a:r>
                      <a:r>
                        <a:rPr lang="en-US" baseline="0" dirty="0" smtClean="0"/>
                        <a:t> do da </a:t>
                      </a:r>
                      <a:r>
                        <a:rPr lang="en-US" baseline="0" dirty="0" err="1" smtClean="0"/>
                        <a:t>localização</a:t>
                      </a:r>
                      <a:r>
                        <a:rPr lang="en-US" baseline="0" dirty="0" smtClean="0"/>
                        <a:t> do </a:t>
                      </a:r>
                      <a:r>
                        <a:rPr lang="en-US" baseline="0" dirty="0" err="1" smtClean="0"/>
                        <a:t>alvo</a:t>
                      </a:r>
                      <a:r>
                        <a:rPr lang="en-US" baseline="0" dirty="0" smtClean="0"/>
                        <a:t> (</a:t>
                      </a:r>
                      <a:r>
                        <a:rPr lang="en-US" baseline="0" dirty="0" err="1" smtClean="0"/>
                        <a:t>curso_distância-alvo-distância</a:t>
                      </a:r>
                      <a:r>
                        <a:rPr lang="en-US" baseline="0" dirty="0" smtClean="0"/>
                        <a:t>)</a:t>
                      </a:r>
                      <a:endParaRPr lang="en-US" dirty="0"/>
                    </a:p>
                  </a:txBody>
                  <a:tcPr/>
                </a:tc>
                <a:tc>
                  <a:txBody>
                    <a:bodyPr/>
                    <a:lstStyle/>
                    <a:p>
                      <a:r>
                        <a:rPr lang="en-US" dirty="0" err="1" smtClean="0"/>
                        <a:t>Mova</a:t>
                      </a:r>
                      <a:r>
                        <a:rPr lang="en-US" dirty="0" smtClean="0"/>
                        <a:t> </a:t>
                      </a:r>
                      <a:r>
                        <a:rPr lang="en-US" dirty="0" err="1" smtClean="0"/>
                        <a:t>mais</a:t>
                      </a:r>
                      <a:r>
                        <a:rPr lang="en-US" dirty="0" smtClean="0"/>
                        <a:t> </a:t>
                      </a:r>
                      <a:r>
                        <a:rPr lang="en-US" dirty="0" err="1" smtClean="0"/>
                        <a:t>rápido</a:t>
                      </a:r>
                      <a:r>
                        <a:rPr lang="en-US" dirty="0" smtClean="0"/>
                        <a:t> </a:t>
                      </a:r>
                      <a:r>
                        <a:rPr lang="en-US" dirty="0" err="1" smtClean="0"/>
                        <a:t>baseado</a:t>
                      </a:r>
                      <a:r>
                        <a:rPr lang="en-US" dirty="0" smtClean="0"/>
                        <a:t> </a:t>
                      </a:r>
                      <a:r>
                        <a:rPr lang="en-US" dirty="0" err="1" smtClean="0"/>
                        <a:t>na</a:t>
                      </a:r>
                      <a:r>
                        <a:rPr lang="en-US" dirty="0" smtClean="0"/>
                        <a:t> </a:t>
                      </a:r>
                      <a:r>
                        <a:rPr lang="en-US" dirty="0" err="1" smtClean="0"/>
                        <a:t>distância</a:t>
                      </a:r>
                      <a:endParaRPr lang="en-US" dirty="0"/>
                    </a:p>
                  </a:txBody>
                  <a:tcPr/>
                </a:tc>
              </a:tr>
              <a:tr h="370840">
                <a:tc>
                  <a:txBody>
                    <a:bodyPr/>
                    <a:lstStyle/>
                    <a:p>
                      <a:r>
                        <a:rPr lang="en-US" b="1" dirty="0" err="1" smtClean="0"/>
                        <a:t>Seguidor</a:t>
                      </a:r>
                      <a:r>
                        <a:rPr lang="en-US" b="1" baseline="0" dirty="0" smtClean="0"/>
                        <a:t> de </a:t>
                      </a:r>
                      <a:r>
                        <a:rPr lang="en-US" b="1" baseline="0" dirty="0" err="1" smtClean="0"/>
                        <a:t>Linha</a:t>
                      </a:r>
                      <a:endParaRPr lang="en-US" b="1" dirty="0"/>
                    </a:p>
                  </a:txBody>
                  <a:tcPr/>
                </a:tc>
                <a:tc>
                  <a:txBody>
                    <a:bodyPr/>
                    <a:lstStyle/>
                    <a:p>
                      <a:r>
                        <a:rPr lang="en-US" dirty="0" err="1" smtClean="0"/>
                        <a:t>Fique</a:t>
                      </a:r>
                      <a:r>
                        <a:rPr lang="en-US" baseline="0" dirty="0" smtClean="0"/>
                        <a:t> </a:t>
                      </a:r>
                      <a:r>
                        <a:rPr lang="en-US" baseline="0" dirty="0" err="1" smtClean="0"/>
                        <a:t>na</a:t>
                      </a:r>
                      <a:r>
                        <a:rPr lang="en-US" baseline="0" dirty="0" smtClean="0"/>
                        <a:t> </a:t>
                      </a:r>
                      <a:r>
                        <a:rPr lang="en-US" baseline="0" dirty="0" err="1" smtClean="0"/>
                        <a:t>borda</a:t>
                      </a:r>
                      <a:r>
                        <a:rPr lang="en-US" baseline="0" dirty="0" smtClean="0"/>
                        <a:t> da </a:t>
                      </a:r>
                      <a:r>
                        <a:rPr lang="en-US" baseline="0" dirty="0" err="1" smtClean="0"/>
                        <a:t>linha</a:t>
                      </a:r>
                      <a:endParaRPr lang="en-US" dirty="0"/>
                    </a:p>
                  </a:txBody>
                  <a:tcPr/>
                </a:tc>
                <a:tc>
                  <a:txBody>
                    <a:bodyPr/>
                    <a:lstStyle/>
                    <a:p>
                      <a:r>
                        <a:rPr lang="en-US" dirty="0" smtClean="0"/>
                        <a:t>A</a:t>
                      </a:r>
                      <a:r>
                        <a:rPr lang="en-US" baseline="0" dirty="0" smtClean="0"/>
                        <a:t> </a:t>
                      </a:r>
                      <a:r>
                        <a:rPr lang="en-US" baseline="0" dirty="0" err="1" smtClean="0"/>
                        <a:t>que</a:t>
                      </a:r>
                      <a:r>
                        <a:rPr lang="en-US" baseline="0" dirty="0" smtClean="0"/>
                        <a:t> </a:t>
                      </a:r>
                      <a:r>
                        <a:rPr lang="en-US" baseline="0" dirty="0" err="1" smtClean="0"/>
                        <a:t>distância</a:t>
                      </a:r>
                      <a:r>
                        <a:rPr lang="en-US" baseline="0" dirty="0" smtClean="0"/>
                        <a:t> </a:t>
                      </a:r>
                      <a:r>
                        <a:rPr lang="en-US" baseline="0" dirty="0" err="1" smtClean="0"/>
                        <a:t>está</a:t>
                      </a:r>
                      <a:r>
                        <a:rPr lang="en-US" baseline="0" dirty="0" smtClean="0"/>
                        <a:t> </a:t>
                      </a:r>
                      <a:r>
                        <a:rPr lang="en-US" baseline="0" dirty="0" err="1" smtClean="0"/>
                        <a:t>nossas</a:t>
                      </a:r>
                      <a:r>
                        <a:rPr lang="en-US" baseline="0" dirty="0" smtClean="0"/>
                        <a:t> </a:t>
                      </a:r>
                      <a:r>
                        <a:rPr lang="en-US" baseline="0" dirty="0" err="1" smtClean="0"/>
                        <a:t>leituras</a:t>
                      </a:r>
                      <a:r>
                        <a:rPr lang="en-US" baseline="0" dirty="0" smtClean="0"/>
                        <a:t> de </a:t>
                      </a:r>
                      <a:r>
                        <a:rPr lang="en-US" baseline="0" dirty="0" err="1" smtClean="0"/>
                        <a:t>luz</a:t>
                      </a:r>
                      <a:r>
                        <a:rPr lang="en-US" baseline="0" dirty="0" smtClean="0"/>
                        <a:t> a </a:t>
                      </a:r>
                      <a:r>
                        <a:rPr lang="en-US" baseline="0" dirty="0" err="1" smtClean="0"/>
                        <a:t>partir</a:t>
                      </a:r>
                      <a:r>
                        <a:rPr lang="en-US" baseline="0" dirty="0" smtClean="0"/>
                        <a:t> </a:t>
                      </a:r>
                      <a:r>
                        <a:rPr lang="en-US" baseline="0" dirty="0" err="1" smtClean="0"/>
                        <a:t>daquela</a:t>
                      </a:r>
                      <a:r>
                        <a:rPr lang="en-US" baseline="0" dirty="0" smtClean="0"/>
                        <a:t> </a:t>
                      </a:r>
                      <a:r>
                        <a:rPr lang="en-US" baseline="0" dirty="0" err="1" smtClean="0"/>
                        <a:t>borda</a:t>
                      </a:r>
                      <a:r>
                        <a:rPr lang="en-US" baseline="0" dirty="0" smtClean="0"/>
                        <a:t> da </a:t>
                      </a:r>
                      <a:r>
                        <a:rPr lang="en-US" baseline="0" dirty="0" err="1" smtClean="0"/>
                        <a:t>linha</a:t>
                      </a:r>
                      <a:r>
                        <a:rPr lang="en-US" baseline="0" dirty="0" smtClean="0"/>
                        <a:t> (</a:t>
                      </a:r>
                      <a:r>
                        <a:rPr lang="en-US" baseline="0" dirty="0" err="1" smtClean="0"/>
                        <a:t>curso_luz-alvo_luz</a:t>
                      </a:r>
                      <a:r>
                        <a:rPr lang="en-US" baseline="0" dirty="0" smtClean="0"/>
                        <a:t>)</a:t>
                      </a:r>
                      <a:endParaRPr lang="en-US" dirty="0"/>
                    </a:p>
                  </a:txBody>
                  <a:tcPr/>
                </a:tc>
                <a:tc>
                  <a:txBody>
                    <a:bodyPr/>
                    <a:lstStyle/>
                    <a:p>
                      <a:r>
                        <a:rPr lang="en-US" dirty="0" err="1" smtClean="0"/>
                        <a:t>Curva</a:t>
                      </a:r>
                      <a:r>
                        <a:rPr lang="en-US" baseline="0" dirty="0" smtClean="0"/>
                        <a:t> </a:t>
                      </a:r>
                      <a:r>
                        <a:rPr lang="en-US" baseline="0" dirty="0" err="1" smtClean="0"/>
                        <a:t>mais</a:t>
                      </a:r>
                      <a:r>
                        <a:rPr lang="en-US" baseline="0" dirty="0" smtClean="0"/>
                        <a:t> </a:t>
                      </a:r>
                      <a:r>
                        <a:rPr lang="en-US" baseline="0" dirty="0" err="1" smtClean="0"/>
                        <a:t>acentuada</a:t>
                      </a:r>
                      <a:r>
                        <a:rPr lang="en-US" baseline="0" dirty="0" smtClean="0"/>
                        <a:t> </a:t>
                      </a:r>
                      <a:r>
                        <a:rPr lang="en-US" baseline="0" dirty="0" err="1" smtClean="0"/>
                        <a:t>baseada</a:t>
                      </a:r>
                      <a:r>
                        <a:rPr lang="en-US" baseline="0" dirty="0" smtClean="0"/>
                        <a:t> </a:t>
                      </a:r>
                      <a:r>
                        <a:rPr lang="en-US" baseline="0" dirty="0" err="1" smtClean="0"/>
                        <a:t>na</a:t>
                      </a:r>
                      <a:r>
                        <a:rPr lang="en-US" baseline="0" dirty="0" smtClean="0"/>
                        <a:t> </a:t>
                      </a:r>
                      <a:r>
                        <a:rPr lang="en-US" baseline="0" dirty="0" err="1" smtClean="0"/>
                        <a:t>distância</a:t>
                      </a:r>
                      <a:r>
                        <a:rPr lang="en-US" baseline="0" dirty="0" smtClean="0"/>
                        <a:t> da </a:t>
                      </a:r>
                      <a:r>
                        <a:rPr lang="en-US" baseline="0" dirty="0" err="1" smtClean="0"/>
                        <a:t>linha</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4382A7F7-08BF-4252-8141-63FB96055BBB}" type="slidenum">
              <a:rPr lang="en-US" smtClean="0"/>
              <a:t>5</a:t>
            </a:fld>
            <a:endParaRPr lang="en-US"/>
          </a:p>
        </p:txBody>
      </p:sp>
    </p:spTree>
    <p:extLst>
      <p:ext uri="{BB962C8B-B14F-4D97-AF65-F5344CB8AC3E}">
        <p14:creationId xmlns:p14="http://schemas.microsoft.com/office/powerpoint/2010/main" val="2003391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smtClean="0"/>
              <a:t>Ultrassônico</a:t>
            </a:r>
            <a:r>
              <a:rPr lang="en-US" dirty="0" smtClean="0"/>
              <a:t>: </a:t>
            </a:r>
            <a:r>
              <a:rPr lang="en-US" dirty="0" err="1" smtClean="0"/>
              <a:t>Seguidor</a:t>
            </a:r>
            <a:r>
              <a:rPr lang="en-US" dirty="0" smtClean="0"/>
              <a:t> </a:t>
            </a:r>
            <a:r>
              <a:rPr lang="en-US" dirty="0" err="1" smtClean="0"/>
              <a:t>Cachorro</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pic>
        <p:nvPicPr>
          <p:cNvPr id="7" name="Picture 6" descr="Screen Shot 2014-10-18 at 2.43.03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76638" y="1922818"/>
            <a:ext cx="6498403" cy="4515219"/>
          </a:xfrm>
          <a:prstGeom prst="rect">
            <a:avLst/>
          </a:prstGeom>
        </p:spPr>
      </p:pic>
      <p:sp>
        <p:nvSpPr>
          <p:cNvPr id="3" name="Slide Number Placeholder 2"/>
          <p:cNvSpPr>
            <a:spLocks noGrp="1"/>
          </p:cNvSpPr>
          <p:nvPr>
            <p:ph type="sldNum" sz="quarter" idx="12"/>
          </p:nvPr>
        </p:nvSpPr>
        <p:spPr/>
        <p:txBody>
          <a:bodyPr/>
          <a:lstStyle/>
          <a:p>
            <a:fld id="{4382A7F7-08BF-4252-8141-63FB96055BBB}" type="slidenum">
              <a:rPr lang="en-US" smtClean="0"/>
              <a:t>6</a:t>
            </a:fld>
            <a:endParaRPr lang="en-US"/>
          </a:p>
        </p:txBody>
      </p:sp>
      <p:sp>
        <p:nvSpPr>
          <p:cNvPr id="6" name="CaixaDeTexto 5"/>
          <p:cNvSpPr txBox="1"/>
          <p:nvPr/>
        </p:nvSpPr>
        <p:spPr>
          <a:xfrm>
            <a:off x="1828799" y="2108018"/>
            <a:ext cx="3576609"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200" dirty="0" smtClean="0"/>
              <a:t>Nós estamos tentando fazer um programa que fica 7 cm de um objeto em movimento. Esse programa usa controle proporcional.</a:t>
            </a:r>
            <a:endParaRPr lang="pt-BR" sz="1200" dirty="0"/>
          </a:p>
        </p:txBody>
      </p:sp>
      <p:sp>
        <p:nvSpPr>
          <p:cNvPr id="9" name="CaixaDeTexto 8"/>
          <p:cNvSpPr txBox="1"/>
          <p:nvPr/>
        </p:nvSpPr>
        <p:spPr>
          <a:xfrm>
            <a:off x="5539449" y="2142642"/>
            <a:ext cx="1115994" cy="57708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50" dirty="0" smtClean="0"/>
              <a:t>Esse código foi escrito pelos </a:t>
            </a:r>
            <a:r>
              <a:rPr lang="pt-BR" sz="1050" dirty="0" err="1" smtClean="0"/>
              <a:t>Droids</a:t>
            </a:r>
            <a:r>
              <a:rPr lang="pt-BR" sz="1050" dirty="0" smtClean="0"/>
              <a:t> </a:t>
            </a:r>
            <a:r>
              <a:rPr lang="pt-BR" sz="1050" dirty="0" err="1" smtClean="0"/>
              <a:t>Robotics</a:t>
            </a:r>
            <a:endParaRPr lang="pt-BR" sz="1050" dirty="0"/>
          </a:p>
        </p:txBody>
      </p:sp>
      <p:sp>
        <p:nvSpPr>
          <p:cNvPr id="10" name="CaixaDeTexto 9"/>
          <p:cNvSpPr txBox="1"/>
          <p:nvPr/>
        </p:nvSpPr>
        <p:spPr>
          <a:xfrm>
            <a:off x="1992773" y="4667952"/>
            <a:ext cx="1734273"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00" dirty="0" smtClean="0"/>
              <a:t>Parte 1: Compute o erro.</a:t>
            </a:r>
          </a:p>
          <a:p>
            <a:r>
              <a:rPr lang="pt-BR" sz="1000" dirty="0" smtClean="0"/>
              <a:t>Erro é a Distância Atual – Alvo</a:t>
            </a:r>
          </a:p>
          <a:p>
            <a:r>
              <a:rPr lang="pt-BR" sz="1000" dirty="0" smtClean="0"/>
              <a:t>Nós optamos por 15 cm como um alvo</a:t>
            </a:r>
            <a:endParaRPr lang="pt-BR" sz="1000" dirty="0"/>
          </a:p>
        </p:txBody>
      </p:sp>
      <p:sp>
        <p:nvSpPr>
          <p:cNvPr id="5" name="CaixaDeTexto 4"/>
          <p:cNvSpPr txBox="1"/>
          <p:nvPr/>
        </p:nvSpPr>
        <p:spPr>
          <a:xfrm>
            <a:off x="1911749" y="3082025"/>
            <a:ext cx="579555"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00" dirty="0" smtClean="0"/>
              <a:t>Leia o sensor ultrassónico </a:t>
            </a:r>
            <a:endParaRPr lang="pt-BR" sz="1000" dirty="0"/>
          </a:p>
        </p:txBody>
      </p:sp>
      <p:sp>
        <p:nvSpPr>
          <p:cNvPr id="11" name="CaixaDeTexto 10"/>
          <p:cNvSpPr txBox="1"/>
          <p:nvPr/>
        </p:nvSpPr>
        <p:spPr>
          <a:xfrm>
            <a:off x="2848335" y="3112802"/>
            <a:ext cx="768768"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00" dirty="0" smtClean="0"/>
              <a:t>Subtraia  5 da distância atual</a:t>
            </a:r>
            <a:endParaRPr lang="pt-BR" sz="1000" dirty="0"/>
          </a:p>
        </p:txBody>
      </p:sp>
      <p:sp>
        <p:nvSpPr>
          <p:cNvPr id="12" name="CaixaDeTexto 11"/>
          <p:cNvSpPr txBox="1"/>
          <p:nvPr/>
        </p:nvSpPr>
        <p:spPr>
          <a:xfrm>
            <a:off x="4099652" y="3174358"/>
            <a:ext cx="1097381" cy="53860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450" dirty="0" smtClean="0"/>
              <a:t>Multiplique o erro por 5</a:t>
            </a:r>
            <a:endParaRPr lang="pt-BR" sz="1450" dirty="0"/>
          </a:p>
        </p:txBody>
      </p:sp>
      <p:sp>
        <p:nvSpPr>
          <p:cNvPr id="13" name="CaixaDeTexto 12"/>
          <p:cNvSpPr txBox="1"/>
          <p:nvPr/>
        </p:nvSpPr>
        <p:spPr>
          <a:xfrm>
            <a:off x="5301205" y="3135951"/>
            <a:ext cx="879676" cy="55399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00" dirty="0" smtClean="0"/>
              <a:t>Coloque a força calculada</a:t>
            </a:r>
            <a:endParaRPr lang="pt-BR" sz="1000" dirty="0"/>
          </a:p>
        </p:txBody>
      </p:sp>
      <p:sp>
        <p:nvSpPr>
          <p:cNvPr id="14" name="CaixaDeTexto 13"/>
          <p:cNvSpPr txBox="1"/>
          <p:nvPr/>
        </p:nvSpPr>
        <p:spPr>
          <a:xfrm>
            <a:off x="6451034" y="3112802"/>
            <a:ext cx="624049" cy="63094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700" dirty="0" smtClean="0"/>
              <a:t>Este tenta chegar ao objetivo por um minuto</a:t>
            </a:r>
            <a:endParaRPr lang="pt-BR" sz="700" dirty="0"/>
          </a:p>
        </p:txBody>
      </p:sp>
      <p:sp>
        <p:nvSpPr>
          <p:cNvPr id="16" name="CaixaDeTexto 15"/>
          <p:cNvSpPr txBox="1"/>
          <p:nvPr/>
        </p:nvSpPr>
        <p:spPr>
          <a:xfrm>
            <a:off x="4099652" y="4651928"/>
            <a:ext cx="2862564" cy="17851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00" dirty="0" smtClean="0"/>
              <a:t>Parte 2: Compute e  aplique  a correção</a:t>
            </a:r>
          </a:p>
          <a:p>
            <a:pPr marL="171450" indent="-171450">
              <a:buFontTx/>
              <a:buChar char="-"/>
            </a:pPr>
            <a:r>
              <a:rPr lang="pt-BR" sz="1000" dirty="0" smtClean="0"/>
              <a:t>Nós multiplicamos o erro da Parte 1 por 10 para determinar a velocidade.</a:t>
            </a:r>
          </a:p>
          <a:p>
            <a:pPr marL="171450" indent="-171450">
              <a:buFontTx/>
              <a:buChar char="-"/>
            </a:pPr>
            <a:r>
              <a:rPr lang="pt-BR" sz="1000" dirty="0" smtClean="0"/>
              <a:t>Nós pegamos 5 para criar  um intervalo razoável para nosso robô</a:t>
            </a:r>
          </a:p>
          <a:p>
            <a:pPr marL="171450" indent="-171450">
              <a:buFontTx/>
              <a:buChar char="-"/>
            </a:pPr>
            <a:r>
              <a:rPr lang="pt-BR" sz="1000" dirty="0" smtClean="0"/>
              <a:t>Exemplo:</a:t>
            </a:r>
          </a:p>
          <a:p>
            <a:pPr marL="171450" indent="-171450">
              <a:buFontTx/>
              <a:buChar char="-"/>
            </a:pPr>
            <a:r>
              <a:rPr lang="pt-BR" sz="1000" dirty="0" smtClean="0"/>
              <a:t>Leitura do sensor = 10 cm </a:t>
            </a:r>
          </a:p>
          <a:p>
            <a:pPr marL="171450" indent="-171450">
              <a:buFontTx/>
              <a:buChar char="-"/>
            </a:pPr>
            <a:r>
              <a:rPr lang="pt-BR" sz="1000" dirty="0" smtClean="0"/>
              <a:t>Erro = 3 cm</a:t>
            </a:r>
          </a:p>
          <a:p>
            <a:pPr marL="171450" indent="-171450">
              <a:buFontTx/>
              <a:buChar char="-"/>
            </a:pPr>
            <a:r>
              <a:rPr lang="pt-BR" sz="1000" dirty="0" smtClean="0"/>
              <a:t>Erro*5 = (3*5) = 15 de força </a:t>
            </a:r>
          </a:p>
          <a:p>
            <a:pPr marL="171450" indent="-171450">
              <a:buFontTx/>
              <a:buChar char="-"/>
            </a:pPr>
            <a:r>
              <a:rPr lang="pt-BR" sz="1000" dirty="0" smtClean="0"/>
              <a:t>15 de força é uma boa velocidade para ser usado a 3 cm do alvo para nosso robô.</a:t>
            </a:r>
            <a:endParaRPr lang="pt-BR" sz="1000" dirty="0"/>
          </a:p>
        </p:txBody>
      </p:sp>
    </p:spTree>
    <p:extLst>
      <p:ext uri="{BB962C8B-B14F-4D97-AF65-F5344CB8AC3E}">
        <p14:creationId xmlns:p14="http://schemas.microsoft.com/office/powerpoint/2010/main" val="407979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err="1" smtClean="0"/>
              <a:t>Cor</a:t>
            </a:r>
            <a:r>
              <a:rPr lang="en-US" dirty="0" smtClean="0"/>
              <a:t>: </a:t>
            </a:r>
            <a:r>
              <a:rPr lang="en-US" dirty="0" err="1" smtClean="0"/>
              <a:t>seguidor</a:t>
            </a:r>
            <a:r>
              <a:rPr lang="en-US" dirty="0" smtClean="0"/>
              <a:t> de </a:t>
            </a:r>
            <a:r>
              <a:rPr lang="en-US" dirty="0" err="1" smtClean="0"/>
              <a:t>linha</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dirty="0"/>
          </a:p>
        </p:txBody>
      </p:sp>
      <p:pic>
        <p:nvPicPr>
          <p:cNvPr id="3" name="Picture 2" descr="Screen Shot 2014-10-18 at 1.09.13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79059" y="1847121"/>
            <a:ext cx="8579191" cy="4341012"/>
          </a:xfrm>
          <a:prstGeom prst="rect">
            <a:avLst/>
          </a:prstGeom>
        </p:spPr>
      </p:pic>
      <p:sp>
        <p:nvSpPr>
          <p:cNvPr id="5" name="Slide Number Placeholder 4"/>
          <p:cNvSpPr>
            <a:spLocks noGrp="1"/>
          </p:cNvSpPr>
          <p:nvPr>
            <p:ph type="sldNum" sz="quarter" idx="12"/>
          </p:nvPr>
        </p:nvSpPr>
        <p:spPr/>
        <p:txBody>
          <a:bodyPr/>
          <a:lstStyle/>
          <a:p>
            <a:fld id="{4382A7F7-08BF-4252-8141-63FB96055BBB}" type="slidenum">
              <a:rPr lang="en-US" smtClean="0"/>
              <a:t>7</a:t>
            </a:fld>
            <a:endParaRPr lang="en-US"/>
          </a:p>
        </p:txBody>
      </p:sp>
      <p:sp>
        <p:nvSpPr>
          <p:cNvPr id="6" name="CaixaDeTexto 5"/>
          <p:cNvSpPr txBox="1"/>
          <p:nvPr/>
        </p:nvSpPr>
        <p:spPr>
          <a:xfrm>
            <a:off x="1412111" y="1969100"/>
            <a:ext cx="5845215" cy="70788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1000" dirty="0" smtClean="0"/>
              <a:t>Nós recomendamos que seu time use o seguidor de linha  proporcional .  Será  mais razoável  do  que  4 seguidores de linha  nesta lição.  Não há seguidor de linha melhor, mas um seguidor de linha que usa “p”  é um grande começo. </a:t>
            </a:r>
          </a:p>
          <a:p>
            <a:r>
              <a:rPr lang="pt-BR" sz="1000" dirty="0" smtClean="0"/>
              <a:t>Um seguidor de linha proporcional  muda o ângulo  da curva baseada em quão longe da linha o robô está.</a:t>
            </a:r>
            <a:endParaRPr lang="pt-BR" sz="1000" dirty="0"/>
          </a:p>
        </p:txBody>
      </p:sp>
      <p:sp>
        <p:nvSpPr>
          <p:cNvPr id="7" name="CaixaDeTexto 6"/>
          <p:cNvSpPr txBox="1"/>
          <p:nvPr/>
        </p:nvSpPr>
        <p:spPr>
          <a:xfrm>
            <a:off x="199697" y="1934375"/>
            <a:ext cx="1131391" cy="170046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950" dirty="0" smtClean="0"/>
              <a:t>Nota: Esse programa usa Sensores do Cor no Modo Luz. Isso significa que você terá que calibrar seus sensores. Por favor leia nossas lições de calibragem antes de continuar! :-)</a:t>
            </a:r>
            <a:endParaRPr lang="pt-BR" sz="950" dirty="0"/>
          </a:p>
        </p:txBody>
      </p:sp>
      <p:sp>
        <p:nvSpPr>
          <p:cNvPr id="8" name="CaixaDeTexto 7"/>
          <p:cNvSpPr txBox="1"/>
          <p:nvPr/>
        </p:nvSpPr>
        <p:spPr>
          <a:xfrm>
            <a:off x="188123" y="4460448"/>
            <a:ext cx="1212413" cy="170046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950" dirty="0" smtClean="0"/>
              <a:t>Nota: Você não precisa usar um Bloco  de Constante com um fio de dados. Nós só fizemos aquilo então poderia ser mais obvio do que multiplicar por uma constante de nossa escolha. </a:t>
            </a:r>
            <a:endParaRPr lang="pt-BR" sz="950" dirty="0"/>
          </a:p>
        </p:txBody>
      </p:sp>
      <p:sp>
        <p:nvSpPr>
          <p:cNvPr id="9" name="CaixaDeTexto 8"/>
          <p:cNvSpPr txBox="1"/>
          <p:nvPr/>
        </p:nvSpPr>
        <p:spPr>
          <a:xfrm>
            <a:off x="1851949" y="3059040"/>
            <a:ext cx="6342928" cy="53091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950" dirty="0" smtClean="0"/>
              <a:t>Cada programação proporcional deve ter 2 partes: Parte 1 computa o erro (no caso, o quão longe você está da linha) e Parte 2 computa uma correção que é proporcional ao erro (no caso o quanto vira). Você pode usar o controle proporcional com outros sensores tão bons quanto. Ele realmente trabalha bem!</a:t>
            </a:r>
            <a:endParaRPr lang="pt-BR" sz="950" dirty="0"/>
          </a:p>
        </p:txBody>
      </p:sp>
      <p:sp>
        <p:nvSpPr>
          <p:cNvPr id="10" name="CaixaDeTexto 9"/>
          <p:cNvSpPr txBox="1"/>
          <p:nvPr/>
        </p:nvSpPr>
        <p:spPr>
          <a:xfrm>
            <a:off x="1469986" y="4629792"/>
            <a:ext cx="3044142" cy="140807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950" dirty="0" smtClean="0"/>
              <a:t>Parte 1: Compute o Erro</a:t>
            </a:r>
          </a:p>
          <a:p>
            <a:pPr marL="171450" indent="-171450">
              <a:buFontTx/>
              <a:buChar char="-"/>
            </a:pPr>
            <a:r>
              <a:rPr lang="pt-BR" sz="950" dirty="0" smtClean="0"/>
              <a:t>Nosso objetivo é estar na borda da linha (sensor de luz = 50). O Bloco Matemático sobre computar o quão longe desligado do robô está de nosso trajeto de 50. </a:t>
            </a:r>
          </a:p>
          <a:p>
            <a:pPr marL="171450" indent="-171450">
              <a:buFontTx/>
              <a:buChar char="-"/>
            </a:pPr>
            <a:r>
              <a:rPr lang="pt-BR" sz="950" dirty="0" smtClean="0"/>
              <a:t>O Bloco de Constante é sobre nosso alvo. Você pode mudá-lo para diferentes tipos de linha.</a:t>
            </a:r>
          </a:p>
          <a:p>
            <a:pPr marL="171450" indent="-171450">
              <a:buFontTx/>
              <a:buChar char="-"/>
            </a:pPr>
            <a:r>
              <a:rPr lang="pt-BR" sz="950" dirty="0" smtClean="0"/>
              <a:t>Note que no pior caso, seu sensor de luz lerá 0 ou 100 (Caminho desligado da linha!). Isso dará um erro = 50 ou -50.</a:t>
            </a:r>
            <a:endParaRPr lang="pt-BR" sz="950" dirty="0"/>
          </a:p>
        </p:txBody>
      </p:sp>
      <p:sp>
        <p:nvSpPr>
          <p:cNvPr id="11" name="CaixaDeTexto 10"/>
          <p:cNvSpPr txBox="1"/>
          <p:nvPr/>
        </p:nvSpPr>
        <p:spPr>
          <a:xfrm>
            <a:off x="4626529" y="4629792"/>
            <a:ext cx="2819366" cy="140807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950" dirty="0" smtClean="0"/>
              <a:t>Parte 2: Compute e Aplique a Correção</a:t>
            </a:r>
          </a:p>
          <a:p>
            <a:pPr marL="171450" indent="-171450">
              <a:buFontTx/>
              <a:buChar char="-"/>
            </a:pPr>
            <a:r>
              <a:rPr lang="pt-BR" sz="950" dirty="0" smtClean="0"/>
              <a:t>Nós multiplicamos o Erro da Parte 1 por 0,7 para determinar o valor de virada. </a:t>
            </a:r>
          </a:p>
          <a:p>
            <a:pPr marL="171450" indent="-171450">
              <a:buFontTx/>
              <a:buChar char="-"/>
            </a:pPr>
            <a:r>
              <a:rPr lang="pt-BR" sz="950" dirty="0" smtClean="0"/>
              <a:t>- Nós pegamos 0,7 então aquilo quando nós temos o pior caso de erro de 50 ou -50, o Bloco de Mover em Linha Reta deve estar acima 35 ou -35 o qual é uma curva estreita. </a:t>
            </a:r>
          </a:p>
          <a:p>
            <a:pPr marL="171450" indent="-171450">
              <a:buFontTx/>
              <a:buChar char="-"/>
            </a:pPr>
            <a:r>
              <a:rPr lang="pt-BR" sz="950" dirty="0" smtClean="0"/>
              <a:t>Você pode ajustar esse valor para fazer seu seguidor de linha se adequar ao que você precisa.</a:t>
            </a:r>
            <a:endParaRPr lang="pt-BR" sz="950" dirty="0"/>
          </a:p>
        </p:txBody>
      </p:sp>
      <p:sp>
        <p:nvSpPr>
          <p:cNvPr id="13" name="CaixaDeTexto 12"/>
          <p:cNvSpPr txBox="1"/>
          <p:nvPr/>
        </p:nvSpPr>
        <p:spPr>
          <a:xfrm>
            <a:off x="7591577" y="4629792"/>
            <a:ext cx="950539" cy="111569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pt-BR" sz="950" dirty="0" smtClean="0"/>
              <a:t>Esse seguidor de linha termina depois de 1000 degraus. Ajuste para sua necessidade.</a:t>
            </a:r>
            <a:endParaRPr lang="pt-BR" sz="950" dirty="0"/>
          </a:p>
        </p:txBody>
      </p:sp>
    </p:spTree>
    <p:extLst>
      <p:ext uri="{BB962C8B-B14F-4D97-AF65-F5344CB8AC3E}">
        <p14:creationId xmlns:p14="http://schemas.microsoft.com/office/powerpoint/2010/main" val="842480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err="1" smtClean="0">
                <a:latin typeface="+mn-lt"/>
              </a:rPr>
              <a:t>Créditos</a:t>
            </a:r>
            <a:endParaRPr lang="en-US" dirty="0">
              <a:latin typeface="+mn-lt"/>
            </a:endParaRPr>
          </a:p>
        </p:txBody>
      </p:sp>
      <p:sp>
        <p:nvSpPr>
          <p:cNvPr id="3" name="Content Placeholder 2"/>
          <p:cNvSpPr>
            <a:spLocks noGrp="1"/>
          </p:cNvSpPr>
          <p:nvPr>
            <p:ph idx="1"/>
          </p:nvPr>
        </p:nvSpPr>
        <p:spPr>
          <a:xfrm>
            <a:off x="284162" y="1915912"/>
            <a:ext cx="8574087" cy="3581400"/>
          </a:xfrm>
        </p:spPr>
        <p:txBody>
          <a:bodyPr>
            <a:normAutofit/>
          </a:bodyPr>
          <a:lstStyle/>
          <a:p>
            <a:pPr marL="454025" lvl="1" indent="-454025">
              <a:spcBef>
                <a:spcPts val="2000"/>
              </a:spcBef>
              <a:buClr>
                <a:schemeClr val="bg1">
                  <a:lumMod val="65000"/>
                </a:schemeClr>
              </a:buClr>
            </a:pPr>
            <a:r>
              <a:rPr lang="en-US" dirty="0" err="1" smtClean="0"/>
              <a:t>Esse</a:t>
            </a:r>
            <a:r>
              <a:rPr lang="en-US" dirty="0" smtClean="0"/>
              <a:t> tutorial </a:t>
            </a:r>
            <a:r>
              <a:rPr lang="en-US" dirty="0" err="1" smtClean="0"/>
              <a:t>foi</a:t>
            </a:r>
            <a:r>
              <a:rPr lang="en-US" dirty="0" smtClean="0"/>
              <a:t> </a:t>
            </a:r>
            <a:r>
              <a:rPr lang="en-US" dirty="0" err="1" smtClean="0"/>
              <a:t>criado</a:t>
            </a:r>
            <a:r>
              <a:rPr lang="en-US" dirty="0" smtClean="0"/>
              <a:t> </a:t>
            </a:r>
            <a:r>
              <a:rPr lang="en-US" dirty="0" err="1" smtClean="0"/>
              <a:t>por</a:t>
            </a:r>
            <a:r>
              <a:rPr lang="en-US" dirty="0" smtClean="0"/>
              <a:t> Sanjay </a:t>
            </a:r>
            <a:r>
              <a:rPr lang="en-US" dirty="0" err="1" smtClean="0"/>
              <a:t>Seshan</a:t>
            </a:r>
            <a:r>
              <a:rPr lang="en-US" dirty="0" smtClean="0"/>
              <a:t> e Arvind </a:t>
            </a:r>
            <a:r>
              <a:rPr lang="en-US" dirty="0" err="1" smtClean="0"/>
              <a:t>Seshan</a:t>
            </a:r>
            <a:r>
              <a:rPr lang="en-US" dirty="0" smtClean="0"/>
              <a:t> do Droids Robotics </a:t>
            </a:r>
            <a:r>
              <a:rPr lang="en-US" dirty="0"/>
              <a:t>(</a:t>
            </a:r>
            <a:r>
              <a:rPr lang="en-US" dirty="0" smtClean="0">
                <a:hlinkClick r:id="rId3"/>
              </a:rPr>
              <a:t>team@droidsrobotics.org</a:t>
            </a:r>
            <a:r>
              <a:rPr lang="en-US" dirty="0" smtClean="0"/>
              <a:t>).</a:t>
            </a:r>
          </a:p>
          <a:p>
            <a:pPr marL="454025" lvl="1" indent="-454025">
              <a:spcBef>
                <a:spcPts val="2000"/>
              </a:spcBef>
              <a:buClr>
                <a:schemeClr val="bg1">
                  <a:lumMod val="65000"/>
                </a:schemeClr>
              </a:buClr>
            </a:pPr>
            <a:r>
              <a:rPr lang="en-US" dirty="0" err="1" smtClean="0"/>
              <a:t>Mais</a:t>
            </a:r>
            <a:r>
              <a:rPr lang="en-US" dirty="0" smtClean="0"/>
              <a:t> </a:t>
            </a:r>
            <a:r>
              <a:rPr lang="en-US" dirty="0" err="1" smtClean="0"/>
              <a:t>lições</a:t>
            </a:r>
            <a:r>
              <a:rPr lang="en-US" dirty="0" smtClean="0"/>
              <a:t> </a:t>
            </a:r>
            <a:r>
              <a:rPr lang="en-US" dirty="0" err="1" smtClean="0"/>
              <a:t>em</a:t>
            </a:r>
            <a:r>
              <a:rPr lang="en-US" dirty="0" smtClean="0"/>
              <a:t> </a:t>
            </a:r>
            <a:r>
              <a:rPr lang="en-US" dirty="0" smtClean="0">
                <a:hlinkClick r:id="rId4"/>
              </a:rPr>
              <a:t>www.ev3lessons.com</a:t>
            </a:r>
            <a:endParaRPr lang="en-US" dirty="0" smtClean="0"/>
          </a:p>
          <a:p>
            <a:pPr marL="454025" lvl="1" indent="-454025">
              <a:spcBef>
                <a:spcPts val="2000"/>
              </a:spcBef>
              <a:buClr>
                <a:schemeClr val="bg1">
                  <a:lumMod val="65000"/>
                </a:schemeClr>
              </a:buClr>
            </a:pPr>
            <a:r>
              <a:rPr lang="en-US" dirty="0" err="1" smtClean="0"/>
              <a:t>Esse</a:t>
            </a:r>
            <a:r>
              <a:rPr lang="en-US" dirty="0" smtClean="0"/>
              <a:t> tutorial </a:t>
            </a:r>
            <a:r>
              <a:rPr lang="en-US" dirty="0" err="1" smtClean="0"/>
              <a:t>foi</a:t>
            </a:r>
            <a:r>
              <a:rPr lang="en-US" dirty="0" smtClean="0"/>
              <a:t> </a:t>
            </a:r>
            <a:r>
              <a:rPr lang="en-US" dirty="0" err="1" smtClean="0"/>
              <a:t>traduzido</a:t>
            </a:r>
            <a:r>
              <a:rPr lang="en-US" dirty="0" smtClean="0"/>
              <a:t> </a:t>
            </a:r>
            <a:r>
              <a:rPr lang="en-US" dirty="0" err="1" smtClean="0"/>
              <a:t>por</a:t>
            </a:r>
            <a:r>
              <a:rPr lang="en-US" dirty="0" smtClean="0"/>
              <a:t> </a:t>
            </a:r>
            <a:r>
              <a:rPr lang="en-US" dirty="0" err="1" smtClean="0"/>
              <a:t>João</a:t>
            </a:r>
            <a:r>
              <a:rPr lang="en-US" dirty="0" smtClean="0"/>
              <a:t> Victor </a:t>
            </a:r>
            <a:r>
              <a:rPr lang="en-US" dirty="0" err="1" smtClean="0"/>
              <a:t>Quintanilha</a:t>
            </a:r>
            <a:r>
              <a:rPr lang="en-US" dirty="0" smtClean="0"/>
              <a:t>, José </a:t>
            </a:r>
            <a:r>
              <a:rPr lang="en-US" dirty="0" err="1" smtClean="0"/>
              <a:t>Mateus</a:t>
            </a:r>
            <a:r>
              <a:rPr lang="en-US" dirty="0" smtClean="0"/>
              <a:t> e Bruno Leonardo.</a:t>
            </a:r>
            <a:endParaRPr lang="en-US" dirty="0"/>
          </a:p>
        </p:txBody>
      </p:sp>
      <p:sp>
        <p:nvSpPr>
          <p:cNvPr id="4" name="Footer Placeholder 3"/>
          <p:cNvSpPr>
            <a:spLocks noGrp="1"/>
          </p:cNvSpPr>
          <p:nvPr>
            <p:ph type="ftr" sz="quarter" idx="11"/>
          </p:nvPr>
        </p:nvSpPr>
        <p:spPr/>
        <p:txBody>
          <a:bodyPr/>
          <a:lstStyle/>
          <a:p>
            <a:r>
              <a:rPr lang="sk-SK" smtClean="0"/>
              <a:t>© 2015 EV3Lessons.com, Last edit 12/19/2015</a:t>
            </a:r>
            <a:endParaRPr lang="en-US"/>
          </a:p>
        </p:txBody>
      </p:sp>
      <p:sp>
        <p:nvSpPr>
          <p:cNvPr id="5" name="Rectangle 1"/>
          <p:cNvSpPr>
            <a:spLocks noChangeArrowheads="1"/>
          </p:cNvSpPr>
          <p:nvPr/>
        </p:nvSpPr>
        <p:spPr bwMode="auto">
          <a:xfrm>
            <a:off x="457199" y="5545845"/>
            <a:ext cx="7913347" cy="61555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Helvetica Neue"/>
              </a:rPr>
              <a:t>Esse</a:t>
            </a:r>
            <a:r>
              <a:rPr kumimoji="0" lang="en-US" altLang="en-US" sz="2000" b="0" i="0" u="none" strike="noStrike" cap="none" normalizeH="0" baseline="0" dirty="0" smtClean="0">
                <a:ln>
                  <a:noFill/>
                </a:ln>
                <a:solidFill>
                  <a:srgbClr val="000000"/>
                </a:solidFill>
                <a:effectLst/>
                <a:latin typeface="Helvetica Neue"/>
              </a:rPr>
              <a:t> </a:t>
            </a:r>
            <a:r>
              <a:rPr kumimoji="0" lang="en-US" altLang="en-US" sz="2000" b="0" i="0" u="none" strike="noStrike" cap="none" normalizeH="0" baseline="0" dirty="0" err="1" smtClean="0">
                <a:ln>
                  <a:noFill/>
                </a:ln>
                <a:solidFill>
                  <a:srgbClr val="000000"/>
                </a:solidFill>
                <a:effectLst/>
                <a:latin typeface="Helvetica Neue"/>
              </a:rPr>
              <a:t>trabalho</a:t>
            </a:r>
            <a:r>
              <a:rPr kumimoji="0" lang="en-US" altLang="en-US" sz="2000" b="0" i="0" u="none" strike="noStrike" cap="none" normalizeH="0" baseline="0" dirty="0" smtClean="0">
                <a:ln>
                  <a:noFill/>
                </a:ln>
                <a:solidFill>
                  <a:srgbClr val="000000"/>
                </a:solidFill>
                <a:effectLst/>
                <a:latin typeface="Helvetica Neue"/>
              </a:rPr>
              <a:t> é </a:t>
            </a:r>
            <a:r>
              <a:rPr kumimoji="0" lang="en-US" altLang="en-US" sz="2000" b="0" i="0" u="none" strike="noStrike" cap="none" normalizeH="0" baseline="0" dirty="0" err="1" smtClean="0">
                <a:ln>
                  <a:noFill/>
                </a:ln>
                <a:solidFill>
                  <a:srgbClr val="000000"/>
                </a:solidFill>
                <a:effectLst/>
                <a:latin typeface="Helvetica Neue"/>
              </a:rPr>
              <a:t>licenciado</a:t>
            </a:r>
            <a:r>
              <a:rPr kumimoji="0" lang="en-US" altLang="en-US" sz="2000" b="0" i="0" u="none" strike="noStrike" cap="none" normalizeH="0" baseline="0" dirty="0" smtClean="0">
                <a:ln>
                  <a:noFill/>
                </a:ln>
                <a:solidFill>
                  <a:srgbClr val="000000"/>
                </a:solidFill>
                <a:effectLst/>
                <a:latin typeface="Helvetica Neue"/>
              </a:rPr>
              <a:t> </a:t>
            </a:r>
            <a:r>
              <a:rPr kumimoji="0" lang="en-US" altLang="en-US" sz="2000" b="0" i="0" u="none" strike="noStrike" cap="none" normalizeH="0" baseline="0" dirty="0" err="1" smtClean="0">
                <a:ln>
                  <a:noFill/>
                </a:ln>
                <a:solidFill>
                  <a:srgbClr val="000000"/>
                </a:solidFill>
                <a:effectLst/>
                <a:latin typeface="Helvetica Neue"/>
              </a:rPr>
              <a:t>sobre</a:t>
            </a:r>
            <a:r>
              <a:rPr lang="en-US" altLang="en-US" sz="2000" dirty="0">
                <a:solidFill>
                  <a:srgbClr val="000000"/>
                </a:solidFill>
                <a:latin typeface="Helvetica Neue"/>
              </a:rPr>
              <a:t> </a:t>
            </a:r>
            <a:r>
              <a:rPr kumimoji="0" lang="en-US" altLang="en-US" sz="2000" b="0" i="0" u="none" strike="noStrike" cap="none" normalizeH="0" baseline="0" dirty="0" smtClean="0">
                <a:ln>
                  <a:noFill/>
                </a:ln>
                <a:solidFill>
                  <a:srgbClr val="4374B7"/>
                </a:solidFill>
                <a:effectLst/>
                <a:latin typeface="Helvetica Neue"/>
                <a:hlinkClick r:id="rId5"/>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5"/>
              </a:rPr>
              <a:t>NonCommercial</a:t>
            </a:r>
            <a:r>
              <a:rPr kumimoji="0" lang="en-US" altLang="en-US" sz="2000" b="0" i="0" u="none" strike="noStrike" cap="none" normalizeH="0" baseline="0" dirty="0" smtClean="0">
                <a:ln>
                  <a:noFill/>
                </a:ln>
                <a:solidFill>
                  <a:srgbClr val="4374B7"/>
                </a:solidFill>
                <a:effectLst/>
                <a:latin typeface="Helvetica Neue"/>
                <a:hlinkClick r:id="rId5"/>
              </a:rPr>
              <a:t>-</a:t>
            </a:r>
            <a:r>
              <a:rPr kumimoji="0" lang="en-US" altLang="en-US" sz="2000" b="0" i="0" u="none" strike="noStrike" cap="none" normalizeH="0" baseline="0" dirty="0" err="1" smtClean="0">
                <a:ln>
                  <a:noFill/>
                </a:ln>
                <a:solidFill>
                  <a:srgbClr val="4374B7"/>
                </a:solidFill>
                <a:effectLst/>
                <a:latin typeface="Helvetica Neue"/>
                <a:hlinkClick r:id="rId5"/>
              </a:rPr>
              <a:t>ShareAlike</a:t>
            </a:r>
            <a:r>
              <a:rPr kumimoji="0" lang="en-US" altLang="en-US" sz="2000" b="0" i="0" u="none" strike="noStrike" cap="none" normalizeH="0" baseline="0" dirty="0" smtClean="0">
                <a:ln>
                  <a:noFill/>
                </a:ln>
                <a:solidFill>
                  <a:srgbClr val="4374B7"/>
                </a:solidFill>
                <a:effectLst/>
                <a:latin typeface="Helvetica Neue"/>
                <a:hlinkClick r:id="rId5"/>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6" name="Picture 2" descr="Creative Commons License">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359" y="4787226"/>
            <a:ext cx="2161449" cy="761422"/>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p:txBody>
          <a:bodyPr/>
          <a:lstStyle/>
          <a:p>
            <a:fld id="{4382A7F7-08BF-4252-8141-63FB96055BBB}" type="slidenum">
              <a:rPr lang="en-US" smtClean="0"/>
              <a:t>8</a:t>
            </a:fld>
            <a:endParaRPr lang="en-US"/>
          </a:p>
        </p:txBody>
      </p:sp>
    </p:spTree>
    <p:extLst>
      <p:ext uri="{BB962C8B-B14F-4D97-AF65-F5344CB8AC3E}">
        <p14:creationId xmlns:p14="http://schemas.microsoft.com/office/powerpoint/2010/main" val="4261110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3179</TotalTime>
  <Words>1046</Words>
  <Application>Microsoft Macintosh PowerPoint</Application>
  <PresentationFormat>On-screen Show (4:3)</PresentationFormat>
  <Paragraphs>94</Paragraphs>
  <Slides>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Corbel</vt:lpstr>
      <vt:lpstr>Helvetica Neue</vt:lpstr>
      <vt:lpstr>Wingdings</vt:lpstr>
      <vt:lpstr>Arial</vt:lpstr>
      <vt:lpstr>Spectrum</vt:lpstr>
      <vt:lpstr>Controle Proporcional</vt:lpstr>
      <vt:lpstr>Por quê Controle Proporcional?</vt:lpstr>
      <vt:lpstr>Aprendendo o quê é Proporcional</vt:lpstr>
      <vt:lpstr>Aprender Como Codificar Controle Proporcional</vt:lpstr>
      <vt:lpstr>Aplicações para Controle Proporcional </vt:lpstr>
      <vt:lpstr>Ultrassônico: Seguidor Cachorro</vt:lpstr>
      <vt:lpstr>Cor: seguidor de linha</vt:lpstr>
      <vt:lpstr>Créditos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Aborting a Motor</dc:title>
  <dc:creator>Sanjay Seshan</dc:creator>
  <cp:lastModifiedBy>Srinivasan Seshan</cp:lastModifiedBy>
  <cp:revision>57</cp:revision>
  <cp:lastPrinted>2015-12-20T02:42:10Z</cp:lastPrinted>
  <dcterms:created xsi:type="dcterms:W3CDTF">2014-10-28T21:59:38Z</dcterms:created>
  <dcterms:modified xsi:type="dcterms:W3CDTF">2015-12-20T02:50:43Z</dcterms:modified>
</cp:coreProperties>
</file>