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20"/>
  </p:notesMasterIdLst>
  <p:handoutMasterIdLst>
    <p:handoutMasterId r:id="rId21"/>
  </p:handoutMasterIdLst>
  <p:sldIdLst>
    <p:sldId id="412" r:id="rId3"/>
    <p:sldId id="405" r:id="rId4"/>
    <p:sldId id="411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76" r:id="rId14"/>
    <p:sldId id="409" r:id="rId15"/>
    <p:sldId id="410" r:id="rId16"/>
    <p:sldId id="377" r:id="rId17"/>
    <p:sldId id="408" r:id="rId18"/>
    <p:sldId id="40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00"/>
    <a:srgbClr val="6B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/>
    <p:restoredTop sz="95680" autoAdjust="0"/>
  </p:normalViewPr>
  <p:slideViewPr>
    <p:cSldViewPr snapToGrid="0" snapToObjects="1">
      <p:cViewPr>
        <p:scale>
          <a:sx n="82" d="100"/>
          <a:sy n="82" d="100"/>
        </p:scale>
        <p:origin x="144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11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12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6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761B-93B6-4F06-B1B1-18CE8B776B63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13670" y="-13853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EDC6-6210-49BD-9CBD-95D1AAFCD29A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F44B-8CBC-44B6-AD55-CE65907D5BC2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8F0C-F690-984D-97A5-2A1A1F38CA45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42F3-05E2-6E4D-B22F-A4B15202BAD6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6F11-32C1-0647-8775-D1AB0BA87447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73A-9F6B-644E-8854-3F0DE6573F35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87CE-B5F5-C846-B1D4-89864134B8B5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33B-711B-1844-9F3C-BCAB2B5BD778}" type="datetime1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C25-A7D8-AB48-8ED4-52E52BF98EDF}" type="datetime1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FE6-FF84-C74B-94A0-0BF8B206D8E1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FD62-63FF-49C2-8E55-5CF77D7A0691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F84D-39EF-844E-BF6B-853328168FEF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36E-A1EC-6044-B344-3C42F179AAC1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7DB-ADC3-2445-B7E9-F3B6CE7C531F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1C12-C1B2-4EB6-B00D-5EA047746BFE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3DC5-FABD-4CD0-9B35-897035875FB2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E551-81A0-4A41-B672-39D202B67A67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93B4-6620-4F3A-9A8C-6A619592FB07}" type="datetime1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DDA-3CA6-4617-8B7E-B5E120C5BC04}" type="datetime1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D056-0074-4E40-B1A7-1409BEB26454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3C24-83FF-47B3-BCFC-45BFD7130B03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643CE61-8FA2-40C7-B457-2C5467A12179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1390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595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2BB09-AD7A-F342-B78F-330E2C5B2E11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2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6.png"/><Relationship Id="rId1" Type="http://schemas.openxmlformats.org/officeDocument/2006/relationships/tags" Target="../tags/tag33.xml"/><Relationship Id="rId2" Type="http://schemas.openxmlformats.org/officeDocument/2006/relationships/tags" Target="../tags/tag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6.png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tags" Target="../tags/tag25.xml"/><Relationship Id="rId12" Type="http://schemas.openxmlformats.org/officeDocument/2006/relationships/tags" Target="../tags/tag26.xml"/><Relationship Id="rId13" Type="http://schemas.openxmlformats.org/officeDocument/2006/relationships/tags" Target="../tags/tag27.xml"/><Relationship Id="rId14" Type="http://schemas.openxmlformats.org/officeDocument/2006/relationships/tags" Target="../tags/tag28.xml"/><Relationship Id="rId15" Type="http://schemas.openxmlformats.org/officeDocument/2006/relationships/tags" Target="../tags/tag29.xml"/><Relationship Id="rId16" Type="http://schemas.openxmlformats.org/officeDocument/2006/relationships/tags" Target="../tags/tag30.xml"/><Relationship Id="rId17" Type="http://schemas.openxmlformats.org/officeDocument/2006/relationships/tags" Target="../tags/tag31.xml"/><Relationship Id="rId18" Type="http://schemas.openxmlformats.org/officeDocument/2006/relationships/tags" Target="../tags/tag32.xml"/><Relationship Id="rId19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Relationship Id="rId8" Type="http://schemas.openxmlformats.org/officeDocument/2006/relationships/tags" Target="../tags/tag22.xml"/><Relationship Id="rId9" Type="http://schemas.openxmlformats.org/officeDocument/2006/relationships/tags" Target="../tags/tag23.xml"/><Relationship Id="rId10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Seguidor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Linha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Básico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/>
              <a:t>Lição</a:t>
            </a:r>
            <a:r>
              <a:rPr lang="en-US" dirty="0"/>
              <a:t> de </a:t>
            </a:r>
            <a:r>
              <a:rPr lang="en-US" dirty="0" err="1"/>
              <a:t>programação</a:t>
            </a:r>
            <a:r>
              <a:rPr lang="en-US" dirty="0"/>
              <a:t> </a:t>
            </a:r>
            <a:r>
              <a:rPr lang="en-US" dirty="0" err="1"/>
              <a:t>iniciante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9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Desafio</a:t>
            </a:r>
            <a:r>
              <a:rPr lang="en-US" sz="3200" dirty="0" smtClean="0"/>
              <a:t> 1 do </a:t>
            </a:r>
            <a:r>
              <a:rPr lang="en-US" sz="3200" dirty="0" err="1" smtClean="0"/>
              <a:t>seguidor</a:t>
            </a:r>
            <a:r>
              <a:rPr lang="en-US" sz="3200" dirty="0" smtClean="0"/>
              <a:t> de </a:t>
            </a:r>
            <a:r>
              <a:rPr lang="en-US" sz="3200" dirty="0" err="1" smtClean="0"/>
              <a:t>linha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37" y="826974"/>
            <a:ext cx="6282021" cy="383893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Etapa</a:t>
            </a:r>
            <a:r>
              <a:rPr lang="en-US" dirty="0" smtClean="0">
                <a:solidFill>
                  <a:srgbClr val="FF0000"/>
                </a:solidFill>
              </a:rPr>
              <a:t> 1: </a:t>
            </a:r>
            <a:r>
              <a:rPr lang="en-US" dirty="0" err="1" smtClean="0"/>
              <a:t>Escreva</a:t>
            </a:r>
            <a:r>
              <a:rPr lang="en-US" dirty="0" smtClean="0"/>
              <a:t> um </a:t>
            </a:r>
            <a:r>
              <a:rPr lang="en-US" dirty="0" err="1" smtClean="0"/>
              <a:t>programa</a:t>
            </a:r>
            <a:r>
              <a:rPr lang="en-US" dirty="0" smtClean="0"/>
              <a:t> que segue a </a:t>
            </a:r>
            <a:r>
              <a:rPr lang="en-US" dirty="0" err="1" smtClean="0"/>
              <a:t>borda</a:t>
            </a:r>
            <a:r>
              <a:rPr lang="en-US" dirty="0" smtClean="0"/>
              <a:t> DIREITA da </a:t>
            </a:r>
            <a:r>
              <a:rPr lang="en-US" dirty="0" err="1" smtClean="0"/>
              <a:t>linha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Dicas</a:t>
            </a:r>
            <a:r>
              <a:rPr lang="en-US" dirty="0" smtClean="0"/>
              <a:t>: Se </a:t>
            </a:r>
            <a:r>
              <a:rPr lang="en-US" dirty="0" err="1" smtClean="0"/>
              <a:t>seu</a:t>
            </a:r>
            <a:r>
              <a:rPr lang="en-US" dirty="0" smtClean="0"/>
              <a:t> sensor </a:t>
            </a:r>
            <a:r>
              <a:rPr lang="en-US" dirty="0" err="1" smtClean="0"/>
              <a:t>ver</a:t>
            </a:r>
            <a:r>
              <a:rPr lang="en-US" dirty="0" smtClean="0"/>
              <a:t> o </a:t>
            </a:r>
            <a:r>
              <a:rPr lang="en-US" dirty="0" err="1" smtClean="0"/>
              <a:t>preto</a:t>
            </a:r>
            <a:r>
              <a:rPr lang="en-US" dirty="0" smtClean="0"/>
              <a:t>, </a:t>
            </a:r>
            <a:r>
              <a:rPr lang="en-US" dirty="0" err="1" smtClean="0"/>
              <a:t>vire</a:t>
            </a:r>
            <a:r>
              <a:rPr lang="en-US" dirty="0" smtClean="0"/>
              <a:t> à </a:t>
            </a:r>
            <a:r>
              <a:rPr lang="en-US" dirty="0" err="1" smtClean="0"/>
              <a:t>direita</a:t>
            </a:r>
            <a:r>
              <a:rPr lang="en-US" dirty="0" smtClean="0"/>
              <a:t>. Se </a:t>
            </a:r>
            <a:r>
              <a:rPr lang="en-US" dirty="0" err="1" smtClean="0"/>
              <a:t>seu</a:t>
            </a:r>
            <a:r>
              <a:rPr lang="en-US" dirty="0" smtClean="0"/>
              <a:t> sensor </a:t>
            </a:r>
            <a:r>
              <a:rPr lang="en-US" dirty="0" err="1" smtClean="0"/>
              <a:t>ver</a:t>
            </a:r>
            <a:r>
              <a:rPr lang="en-US" dirty="0" smtClean="0"/>
              <a:t> o </a:t>
            </a:r>
            <a:r>
              <a:rPr lang="en-US" dirty="0" err="1" smtClean="0"/>
              <a:t>branco</a:t>
            </a:r>
            <a:r>
              <a:rPr lang="en-US" dirty="0" smtClean="0"/>
              <a:t>, </a:t>
            </a:r>
            <a:r>
              <a:rPr lang="en-US" dirty="0" err="1" smtClean="0"/>
              <a:t>vire</a:t>
            </a:r>
            <a:r>
              <a:rPr lang="en-US" dirty="0" smtClean="0"/>
              <a:t> à </a:t>
            </a:r>
            <a:r>
              <a:rPr lang="en-US" dirty="0" err="1" smtClean="0"/>
              <a:t>esquerda</a:t>
            </a:r>
            <a:r>
              <a:rPr lang="en-US" dirty="0" smtClean="0"/>
              <a:t>. Use loops e switches!</a:t>
            </a:r>
            <a:endParaRPr lang="en-US" dirty="0"/>
          </a:p>
          <a:p>
            <a:r>
              <a:rPr lang="en-US" dirty="0" err="1" smtClean="0">
                <a:solidFill>
                  <a:srgbClr val="FF0000"/>
                </a:solidFill>
              </a:rPr>
              <a:t>Etapa</a:t>
            </a:r>
            <a:r>
              <a:rPr lang="en-US" dirty="0" smtClean="0">
                <a:solidFill>
                  <a:srgbClr val="FF0000"/>
                </a:solidFill>
              </a:rPr>
              <a:t> 2: </a:t>
            </a:r>
            <a:r>
              <a:rPr lang="en-US" dirty="0" err="1" smtClean="0"/>
              <a:t>Experimente</a:t>
            </a:r>
            <a:r>
              <a:rPr lang="en-US" dirty="0" smtClean="0"/>
              <a:t>-o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linhas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endParaRPr lang="en-US" dirty="0"/>
          </a:p>
          <a:p>
            <a:r>
              <a:rPr lang="en-US" sz="2400" dirty="0" err="1" smtClean="0">
                <a:solidFill>
                  <a:srgbClr val="0000FF"/>
                </a:solidFill>
              </a:rPr>
              <a:t>Será</a:t>
            </a:r>
            <a:r>
              <a:rPr lang="en-US" sz="2400" dirty="0" smtClean="0">
                <a:solidFill>
                  <a:srgbClr val="0000FF"/>
                </a:solidFill>
              </a:rPr>
              <a:t> que </a:t>
            </a:r>
            <a:r>
              <a:rPr lang="en-US" sz="2400" dirty="0" err="1" smtClean="0">
                <a:solidFill>
                  <a:srgbClr val="0000FF"/>
                </a:solidFill>
              </a:rPr>
              <a:t>seu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seguidor</a:t>
            </a:r>
            <a:r>
              <a:rPr lang="en-US" sz="2400" dirty="0" smtClean="0">
                <a:solidFill>
                  <a:srgbClr val="0000FF"/>
                </a:solidFill>
              </a:rPr>
              <a:t> de </a:t>
            </a:r>
            <a:r>
              <a:rPr lang="en-US" sz="2400" dirty="0" err="1" smtClean="0">
                <a:solidFill>
                  <a:srgbClr val="0000FF"/>
                </a:solidFill>
              </a:rPr>
              <a:t>linha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funciona</a:t>
            </a:r>
            <a:r>
              <a:rPr lang="en-US" sz="2400" dirty="0" smtClean="0">
                <a:solidFill>
                  <a:srgbClr val="0000FF"/>
                </a:solidFill>
              </a:rPr>
              <a:t> da </a:t>
            </a:r>
            <a:r>
              <a:rPr lang="en-US" sz="2400" dirty="0" err="1" smtClean="0">
                <a:solidFill>
                  <a:srgbClr val="0000FF"/>
                </a:solidFill>
              </a:rPr>
              <a:t>mesma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formas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em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linhas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retas</a:t>
            </a:r>
            <a:r>
              <a:rPr lang="en-US" sz="2400" dirty="0" smtClean="0">
                <a:solidFill>
                  <a:srgbClr val="0000FF"/>
                </a:solidFill>
              </a:rPr>
              <a:t> e </a:t>
            </a:r>
            <a:r>
              <a:rPr lang="en-US" sz="2400" dirty="0" err="1" smtClean="0">
                <a:solidFill>
                  <a:srgbClr val="0000FF"/>
                </a:solidFill>
              </a:rPr>
              <a:t>curvas</a:t>
            </a:r>
            <a:r>
              <a:rPr lang="en-US" sz="2400" dirty="0" smtClean="0">
                <a:solidFill>
                  <a:srgbClr val="0000FF"/>
                </a:solidFill>
              </a:rPr>
              <a:t>?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Etapa</a:t>
            </a:r>
            <a:r>
              <a:rPr lang="en-US" dirty="0" smtClean="0">
                <a:solidFill>
                  <a:srgbClr val="FF0000"/>
                </a:solidFill>
              </a:rPr>
              <a:t> 3: Se </a:t>
            </a:r>
            <a:r>
              <a:rPr lang="en-US" dirty="0" err="1" smtClean="0">
                <a:solidFill>
                  <a:srgbClr val="FF0000"/>
                </a:solidFill>
              </a:rPr>
              <a:t>não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de </a:t>
            </a:r>
            <a:r>
              <a:rPr lang="en-US" dirty="0" err="1" smtClean="0"/>
              <a:t>virar</a:t>
            </a:r>
            <a:r>
              <a:rPr lang="en-US" dirty="0" smtClean="0"/>
              <a:t> </a:t>
            </a:r>
            <a:r>
              <a:rPr lang="en-US" dirty="0" err="1" smtClean="0"/>
              <a:t>Direção</a:t>
            </a:r>
            <a:r>
              <a:rPr lang="en-US" dirty="0" smtClean="0"/>
              <a:t> = 50, </a:t>
            </a:r>
            <a:r>
              <a:rPr lang="en-US" dirty="0" err="1" smtClean="0"/>
              <a:t>tente</a:t>
            </a:r>
            <a:r>
              <a:rPr lang="en-US" dirty="0" smtClean="0"/>
              <a:t> </a:t>
            </a:r>
            <a:r>
              <a:rPr lang="en-US" dirty="0" err="1" smtClean="0"/>
              <a:t>valores</a:t>
            </a:r>
            <a:r>
              <a:rPr lang="en-US" dirty="0" smtClean="0"/>
              <a:t> </a:t>
            </a:r>
            <a:r>
              <a:rPr lang="en-US" dirty="0" err="1" smtClean="0"/>
              <a:t>menores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linhas</a:t>
            </a:r>
            <a:r>
              <a:rPr lang="en-US" dirty="0" smtClean="0"/>
              <a:t> </a:t>
            </a:r>
            <a:r>
              <a:rPr lang="en-US" dirty="0" err="1" smtClean="0"/>
              <a:t>curvas</a:t>
            </a:r>
            <a:r>
              <a:rPr lang="en-US" dirty="0" smtClean="0"/>
              <a:t> agora?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27/06/2015)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451505" y="1524318"/>
            <a:ext cx="41640" cy="428556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8099641" y="1491616"/>
            <a:ext cx="452149" cy="4318265"/>
          </a:xfrm>
          <a:custGeom>
            <a:avLst/>
            <a:gdLst>
              <a:gd name="connsiteX0" fmla="*/ 326318 w 452149"/>
              <a:gd name="connsiteY0" fmla="*/ 4318265 h 4318265"/>
              <a:gd name="connsiteX1" fmla="*/ 295088 w 452149"/>
              <a:gd name="connsiteY1" fmla="*/ 4172516 h 4318265"/>
              <a:gd name="connsiteX2" fmla="*/ 451240 w 452149"/>
              <a:gd name="connsiteY2" fmla="*/ 3516647 h 4318265"/>
              <a:gd name="connsiteX3" fmla="*/ 211807 w 452149"/>
              <a:gd name="connsiteY3" fmla="*/ 2787903 h 4318265"/>
              <a:gd name="connsiteX4" fmla="*/ 378369 w 452149"/>
              <a:gd name="connsiteY4" fmla="*/ 2090391 h 4318265"/>
              <a:gd name="connsiteX5" fmla="*/ 170166 w 452149"/>
              <a:gd name="connsiteY5" fmla="*/ 1528217 h 4318265"/>
              <a:gd name="connsiteX6" fmla="*/ 388779 w 452149"/>
              <a:gd name="connsiteY6" fmla="*/ 966043 h 4318265"/>
              <a:gd name="connsiteX7" fmla="*/ 14015 w 452149"/>
              <a:gd name="connsiteY7" fmla="*/ 216478 h 4318265"/>
              <a:gd name="connsiteX8" fmla="*/ 76475 w 452149"/>
              <a:gd name="connsiteY8" fmla="*/ 18676 h 4318265"/>
              <a:gd name="connsiteX9" fmla="*/ 45245 w 452149"/>
              <a:gd name="connsiteY9" fmla="*/ 8266 h 4318265"/>
              <a:gd name="connsiteX10" fmla="*/ 45245 w 452149"/>
              <a:gd name="connsiteY10" fmla="*/ 8266 h 431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149" h="4318265">
                <a:moveTo>
                  <a:pt x="326318" y="4318265"/>
                </a:moveTo>
                <a:cubicBezTo>
                  <a:pt x="300293" y="4312192"/>
                  <a:pt x="274268" y="4306119"/>
                  <a:pt x="295088" y="4172516"/>
                </a:cubicBezTo>
                <a:cubicBezTo>
                  <a:pt x="315908" y="4038913"/>
                  <a:pt x="465120" y="3747416"/>
                  <a:pt x="451240" y="3516647"/>
                </a:cubicBezTo>
                <a:cubicBezTo>
                  <a:pt x="437360" y="3285878"/>
                  <a:pt x="223952" y="3025612"/>
                  <a:pt x="211807" y="2787903"/>
                </a:cubicBezTo>
                <a:cubicBezTo>
                  <a:pt x="199662" y="2550194"/>
                  <a:pt x="385309" y="2300339"/>
                  <a:pt x="378369" y="2090391"/>
                </a:cubicBezTo>
                <a:cubicBezTo>
                  <a:pt x="371429" y="1880443"/>
                  <a:pt x="168431" y="1715608"/>
                  <a:pt x="170166" y="1528217"/>
                </a:cubicBezTo>
                <a:cubicBezTo>
                  <a:pt x="171901" y="1340826"/>
                  <a:pt x="414804" y="1184666"/>
                  <a:pt x="388779" y="966043"/>
                </a:cubicBezTo>
                <a:cubicBezTo>
                  <a:pt x="362754" y="747420"/>
                  <a:pt x="66066" y="374372"/>
                  <a:pt x="14015" y="216478"/>
                </a:cubicBezTo>
                <a:cubicBezTo>
                  <a:pt x="-38036" y="58584"/>
                  <a:pt x="71270" y="53378"/>
                  <a:pt x="76475" y="18676"/>
                </a:cubicBezTo>
                <a:cubicBezTo>
                  <a:pt x="81680" y="-16026"/>
                  <a:pt x="45245" y="8266"/>
                  <a:pt x="45245" y="8266"/>
                </a:cubicBezTo>
                <a:lnTo>
                  <a:pt x="45245" y="8266"/>
                </a:lnTo>
              </a:path>
            </a:pathLst>
          </a:cu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6qc3Nq_aAkpt60pdvww4gFaPQxXNE3yZQQdwOo3LE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86" y="4866249"/>
            <a:ext cx="2551329" cy="140930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022703" y="5620226"/>
            <a:ext cx="556530" cy="45498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9" idx="7"/>
          </p:cNvCxnSpPr>
          <p:nvPr/>
        </p:nvCxnSpPr>
        <p:spPr>
          <a:xfrm flipH="1">
            <a:off x="4497731" y="3934691"/>
            <a:ext cx="609978" cy="17521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 rot="16200000">
            <a:off x="6949709" y="5464876"/>
            <a:ext cx="948822" cy="1002435"/>
            <a:chOff x="6507213" y="1384746"/>
            <a:chExt cx="1199001" cy="1371767"/>
          </a:xfrm>
        </p:grpSpPr>
        <p:grpSp>
          <p:nvGrpSpPr>
            <p:cNvPr id="13" name="Group 12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 rot="16200000">
            <a:off x="7900777" y="5455610"/>
            <a:ext cx="948822" cy="1002435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0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Solução</a:t>
            </a:r>
            <a:r>
              <a:rPr lang="en-US" dirty="0" smtClean="0"/>
              <a:t> do </a:t>
            </a:r>
            <a:r>
              <a:rPr lang="en-US" dirty="0" err="1" smtClean="0"/>
              <a:t>desafio</a:t>
            </a:r>
            <a:r>
              <a:rPr lang="en-US" dirty="0" smtClean="0"/>
              <a:t> de </a:t>
            </a:r>
            <a:r>
              <a:rPr lang="en-US" dirty="0" err="1" smtClean="0"/>
              <a:t>seguir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 (</a:t>
            </a:r>
            <a:r>
              <a:rPr lang="en-US" dirty="0" err="1" smtClean="0"/>
              <a:t>Última</a:t>
            </a:r>
            <a:r>
              <a:rPr lang="en-US" dirty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27/06/2015)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065" y="5330380"/>
            <a:ext cx="77485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Q. </a:t>
            </a:r>
            <a:r>
              <a:rPr lang="en-US" sz="2000" dirty="0" err="1" smtClean="0">
                <a:solidFill>
                  <a:srgbClr val="FF0000"/>
                </a:solidFill>
              </a:rPr>
              <a:t>Esse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programa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sgue</a:t>
            </a:r>
            <a:r>
              <a:rPr lang="en-US" sz="2000" dirty="0" smtClean="0">
                <a:solidFill>
                  <a:srgbClr val="FF0000"/>
                </a:solidFill>
              </a:rPr>
              <a:t> o </a:t>
            </a:r>
            <a:r>
              <a:rPr lang="en-US" sz="2000" dirty="0" err="1" smtClean="0">
                <a:solidFill>
                  <a:srgbClr val="FF0000"/>
                </a:solidFill>
              </a:rPr>
              <a:t>lado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Direito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ou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esquerdo</a:t>
            </a:r>
            <a:r>
              <a:rPr lang="en-US" sz="2000" dirty="0" smtClean="0">
                <a:solidFill>
                  <a:srgbClr val="FF0000"/>
                </a:solidFill>
              </a:rPr>
              <a:t> da </a:t>
            </a:r>
            <a:r>
              <a:rPr lang="en-US" sz="2000" dirty="0" err="1" smtClean="0">
                <a:solidFill>
                  <a:srgbClr val="FF0000"/>
                </a:solidFill>
              </a:rPr>
              <a:t>linha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</a:p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R</a:t>
            </a:r>
            <a:r>
              <a:rPr lang="en-US" sz="2000" dirty="0" smtClean="0">
                <a:solidFill>
                  <a:srgbClr val="FF0000"/>
                </a:solidFill>
              </a:rPr>
              <a:t>. O </a:t>
            </a:r>
            <a:r>
              <a:rPr lang="en-US" sz="2000" dirty="0" err="1" smtClean="0">
                <a:solidFill>
                  <a:srgbClr val="FF0000"/>
                </a:solidFill>
              </a:rPr>
              <a:t>robô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está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seguindo</a:t>
            </a:r>
            <a:r>
              <a:rPr lang="en-US" sz="2000" dirty="0" smtClean="0">
                <a:solidFill>
                  <a:srgbClr val="FF0000"/>
                </a:solidFill>
              </a:rPr>
              <a:t> o </a:t>
            </a:r>
            <a:r>
              <a:rPr lang="en-US" sz="2000" dirty="0" err="1">
                <a:solidFill>
                  <a:srgbClr val="FF0000"/>
                </a:solidFill>
              </a:rPr>
              <a:t>l</a:t>
            </a:r>
            <a:r>
              <a:rPr lang="en-US" sz="2000" dirty="0" err="1" smtClean="0">
                <a:solidFill>
                  <a:srgbClr val="FF0000"/>
                </a:solidFill>
              </a:rPr>
              <a:t>ado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Direito</a:t>
            </a:r>
            <a:r>
              <a:rPr lang="en-US" sz="2000" dirty="0" smtClean="0">
                <a:solidFill>
                  <a:srgbClr val="FF0000"/>
                </a:solidFill>
              </a:rPr>
              <a:t> da </a:t>
            </a:r>
            <a:r>
              <a:rPr lang="en-US" sz="2000" dirty="0" err="1" smtClean="0">
                <a:solidFill>
                  <a:srgbClr val="FF0000"/>
                </a:solidFill>
              </a:rPr>
              <a:t>linha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3524" y="1130414"/>
            <a:ext cx="8298060" cy="4304135"/>
            <a:chOff x="186889" y="482860"/>
            <a:chExt cx="8298060" cy="4304135"/>
          </a:xfrm>
        </p:grpSpPr>
        <p:sp>
          <p:nvSpPr>
            <p:cNvPr id="4" name="Rectangle 3"/>
            <p:cNvSpPr/>
            <p:nvPr/>
          </p:nvSpPr>
          <p:spPr>
            <a:xfrm>
              <a:off x="853631" y="2300748"/>
              <a:ext cx="3050169" cy="9890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Shot 2014-08-08 at 8.22.03 PM.png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/>
            <a:stretch/>
          </p:blipFill>
          <p:spPr>
            <a:xfrm>
              <a:off x="186889" y="482860"/>
              <a:ext cx="8298060" cy="4304135"/>
            </a:xfrm>
            <a:prstGeom prst="rect">
              <a:avLst/>
            </a:prstGeom>
          </p:spPr>
        </p:pic>
      </p:grpSp>
      <p:sp>
        <p:nvSpPr>
          <p:cNvPr id="9" name="Oval 8"/>
          <p:cNvSpPr/>
          <p:nvPr/>
        </p:nvSpPr>
        <p:spPr>
          <a:xfrm>
            <a:off x="5624052" y="1717160"/>
            <a:ext cx="1553497" cy="3267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2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Solução</a:t>
            </a:r>
            <a:r>
              <a:rPr lang="en-US" dirty="0" smtClean="0"/>
              <a:t> do </a:t>
            </a:r>
            <a:r>
              <a:rPr lang="en-US" dirty="0" err="1" smtClean="0"/>
              <a:t>desafio</a:t>
            </a:r>
            <a:r>
              <a:rPr lang="en-US" dirty="0" smtClean="0"/>
              <a:t>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27/06/2015)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065" y="5330380"/>
            <a:ext cx="7748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Q. Este </a:t>
            </a:r>
            <a:r>
              <a:rPr lang="en-US" dirty="0" err="1" smtClean="0">
                <a:solidFill>
                  <a:srgbClr val="FF0000"/>
                </a:solidFill>
              </a:rPr>
              <a:t>seguidor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vai</a:t>
            </a:r>
            <a:r>
              <a:rPr lang="en-US" dirty="0" smtClean="0">
                <a:solidFill>
                  <a:srgbClr val="FF0000"/>
                </a:solidFill>
              </a:rPr>
              <a:t> para </a:t>
            </a:r>
            <a:r>
              <a:rPr lang="en-US" dirty="0" err="1" smtClean="0">
                <a:solidFill>
                  <a:srgbClr val="FF0000"/>
                </a:solidFill>
              </a:rPr>
              <a:t>sempre.Como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fazemos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isso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parar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 R. </a:t>
            </a:r>
            <a:r>
              <a:rPr lang="en-US" dirty="0" err="1" smtClean="0">
                <a:solidFill>
                  <a:srgbClr val="FF0000"/>
                </a:solidFill>
              </a:rPr>
              <a:t>Mudar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condição</a:t>
            </a:r>
            <a:r>
              <a:rPr lang="en-US" dirty="0" smtClean="0">
                <a:solidFill>
                  <a:srgbClr val="FF0000"/>
                </a:solidFill>
              </a:rPr>
              <a:t> final no loop.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8848" y="1130414"/>
            <a:ext cx="8298060" cy="4304135"/>
            <a:chOff x="242213" y="482860"/>
            <a:chExt cx="8298060" cy="4304135"/>
          </a:xfrm>
        </p:grpSpPr>
        <p:sp>
          <p:nvSpPr>
            <p:cNvPr id="4" name="Rectangle 3"/>
            <p:cNvSpPr/>
            <p:nvPr/>
          </p:nvSpPr>
          <p:spPr>
            <a:xfrm>
              <a:off x="853631" y="2300748"/>
              <a:ext cx="3050169" cy="9890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Shot 2014-08-08 at 8.22.03 PM.png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/>
            <a:stretch/>
          </p:blipFill>
          <p:spPr>
            <a:xfrm>
              <a:off x="242213" y="482860"/>
              <a:ext cx="8298060" cy="4304135"/>
            </a:xfrm>
            <a:prstGeom prst="rect">
              <a:avLst/>
            </a:prstGeom>
          </p:spPr>
        </p:pic>
      </p:grpSp>
      <p:sp>
        <p:nvSpPr>
          <p:cNvPr id="6" name="Oval 5"/>
          <p:cNvSpPr/>
          <p:nvPr/>
        </p:nvSpPr>
        <p:spPr>
          <a:xfrm>
            <a:off x="7226709" y="2545031"/>
            <a:ext cx="1553497" cy="1510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Desafio</a:t>
            </a:r>
            <a:r>
              <a:rPr lang="en-US" sz="3200" dirty="0" smtClean="0"/>
              <a:t> 2 do </a:t>
            </a:r>
            <a:r>
              <a:rPr lang="en-US" sz="3200" dirty="0" err="1" smtClean="0"/>
              <a:t>seguidor</a:t>
            </a:r>
            <a:r>
              <a:rPr lang="en-US" sz="3200" dirty="0" smtClean="0"/>
              <a:t> de </a:t>
            </a:r>
            <a:r>
              <a:rPr lang="en-US" sz="3200" dirty="0" err="1" smtClean="0"/>
              <a:t>linha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27/06/2015)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264" y="1055594"/>
            <a:ext cx="79727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Parte 1: </a:t>
            </a:r>
            <a:r>
              <a:rPr lang="en-US" sz="2800" dirty="0" err="1" smtClean="0"/>
              <a:t>Faça</a:t>
            </a:r>
            <a:r>
              <a:rPr lang="en-US" sz="2800" dirty="0" smtClean="0"/>
              <a:t> um </a:t>
            </a:r>
            <a:r>
              <a:rPr lang="en-US" sz="2800" dirty="0" err="1" smtClean="0"/>
              <a:t>seguidor</a:t>
            </a:r>
            <a:r>
              <a:rPr lang="en-US" sz="2800" dirty="0" smtClean="0"/>
              <a:t> de </a:t>
            </a:r>
            <a:r>
              <a:rPr lang="en-US" sz="2800" dirty="0" err="1" smtClean="0"/>
              <a:t>linha</a:t>
            </a:r>
            <a:r>
              <a:rPr lang="en-US" sz="2800" dirty="0" smtClean="0"/>
              <a:t> que pare </a:t>
            </a:r>
            <a:r>
              <a:rPr lang="en-US" sz="2800" dirty="0" err="1" smtClean="0"/>
              <a:t>quando</a:t>
            </a:r>
            <a:r>
              <a:rPr lang="en-US" sz="2800" dirty="0" smtClean="0"/>
              <a:t> </a:t>
            </a:r>
            <a:r>
              <a:rPr lang="en-US" sz="2800" dirty="0" err="1" smtClean="0"/>
              <a:t>você</a:t>
            </a:r>
            <a:r>
              <a:rPr lang="en-US" sz="2800" dirty="0" smtClean="0"/>
              <a:t> </a:t>
            </a:r>
            <a:r>
              <a:rPr lang="en-US" sz="2800" dirty="0" err="1" smtClean="0"/>
              <a:t>apertar</a:t>
            </a:r>
            <a:r>
              <a:rPr lang="en-US" sz="2800" dirty="0" smtClean="0"/>
              <a:t> o sensor de toque</a:t>
            </a:r>
          </a:p>
          <a:p>
            <a:endParaRPr lang="en-US" sz="2800" dirty="0"/>
          </a:p>
          <a:p>
            <a:r>
              <a:rPr lang="en-US" sz="2800" dirty="0" smtClean="0"/>
              <a:t>Parte 2: </a:t>
            </a:r>
            <a:r>
              <a:rPr lang="en-US" sz="2800" dirty="0" err="1" smtClean="0"/>
              <a:t>Faça</a:t>
            </a:r>
            <a:r>
              <a:rPr lang="en-US" sz="2800" dirty="0" smtClean="0"/>
              <a:t> um </a:t>
            </a:r>
            <a:r>
              <a:rPr lang="en-US" sz="2800" dirty="0" err="1" smtClean="0"/>
              <a:t>seguidor</a:t>
            </a:r>
            <a:r>
              <a:rPr lang="en-US" sz="2800" dirty="0" smtClean="0"/>
              <a:t> de </a:t>
            </a:r>
            <a:r>
              <a:rPr lang="en-US" sz="2800" dirty="0" err="1" smtClean="0"/>
              <a:t>linha</a:t>
            </a:r>
            <a:r>
              <a:rPr lang="en-US" sz="2800" dirty="0" smtClean="0"/>
              <a:t> que pare </a:t>
            </a:r>
            <a:r>
              <a:rPr lang="en-US" sz="2800" dirty="0" err="1" smtClean="0"/>
              <a:t>depois</a:t>
            </a:r>
            <a:r>
              <a:rPr lang="en-US" sz="2800" dirty="0" smtClean="0"/>
              <a:t> de </a:t>
            </a:r>
            <a:r>
              <a:rPr lang="en-US" sz="2800" dirty="0" err="1" smtClean="0"/>
              <a:t>percorrer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distância</a:t>
            </a:r>
            <a:r>
              <a:rPr lang="en-US" sz="2800" dirty="0" smtClean="0"/>
              <a:t> </a:t>
            </a:r>
            <a:r>
              <a:rPr lang="en-US" sz="2800" dirty="0" err="1" smtClean="0"/>
              <a:t>específica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96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Solução</a:t>
            </a:r>
            <a:r>
              <a:rPr lang="en-US" dirty="0" smtClean="0"/>
              <a:t> do </a:t>
            </a:r>
            <a:r>
              <a:rPr lang="en-US" dirty="0" err="1" smtClean="0"/>
              <a:t>desafio</a:t>
            </a:r>
            <a:r>
              <a:rPr lang="en-US" dirty="0" smtClean="0"/>
              <a:t> 2: sensor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27/06/2015)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/>
          </a:p>
        </p:txBody>
      </p:sp>
      <p:pic>
        <p:nvPicPr>
          <p:cNvPr id="4" name="Content Placeholder 3" descr="Screen Shot 2014-08-13 at 7.00.49 PM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r="2120" b="1626"/>
          <a:stretch/>
        </p:blipFill>
        <p:spPr>
          <a:xfrm>
            <a:off x="0" y="1185863"/>
            <a:ext cx="6288088" cy="4922837"/>
          </a:xfrm>
        </p:spPr>
      </p:pic>
      <p:pic>
        <p:nvPicPr>
          <p:cNvPr id="6" name="Picture 5" descr="Screen Shot 2014-08-13 at 7.03.44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4B4B4B"/>
              </a:clrFrom>
              <a:clrTo>
                <a:srgbClr val="4B4B4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72" l="0" r="100000">
                        <a14:backgroundMark x1="77500" y1="66895" x2="77500" y2="66895"/>
                        <a14:backgroundMark x1="80714" y1="28995" x2="80714" y2="28995"/>
                        <a14:backgroundMark x1="82500" y1="15297" x2="82500" y2="15297"/>
                        <a14:backgroundMark x1="86786" y1="8219" x2="86786" y2="8219"/>
                        <a14:backgroundMark x1="95357" y1="9589" x2="95357" y2="9589"/>
                        <a14:backgroundMark x1="91071" y1="25114" x2="91071" y2="25114"/>
                        <a14:backgroundMark x1="91071" y1="25114" x2="91071" y2="25114"/>
                        <a14:backgroundMark x1="91071" y1="25114" x2="91071" y2="25114"/>
                        <a14:backgroundMark x1="91071" y1="25114" x2="91071" y2="25114"/>
                        <a14:backgroundMark x1="87500" y1="17123" x2="87500" y2="17123"/>
                        <a14:backgroundMark x1="87500" y1="17123" x2="87500" y2="17123"/>
                        <a14:backgroundMark x1="90357" y1="57763" x2="90357" y2="57763"/>
                        <a14:backgroundMark x1="87857" y1="78311" x2="87857" y2="78311"/>
                        <a14:backgroundMark x1="79286" y1="80137" x2="79286" y2="80137"/>
                        <a14:backgroundMark x1="80000" y1="84018" x2="80000" y2="84018"/>
                        <a14:backgroundMark x1="92857" y1="85160" x2="92857" y2="85160"/>
                        <a14:backgroundMark x1="79286" y1="93607" x2="79286" y2="93607"/>
                        <a14:backgroundMark x1="90357" y1="38128" x2="90357" y2="38128"/>
                        <a14:backgroundMark x1="76071" y1="32648" x2="76071" y2="32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13" y="1842751"/>
            <a:ext cx="2560541" cy="4005419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236297" y="3845461"/>
            <a:ext cx="989116" cy="29796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8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Solução</a:t>
            </a:r>
            <a:r>
              <a:rPr lang="en-US" dirty="0" smtClean="0"/>
              <a:t> do </a:t>
            </a:r>
            <a:r>
              <a:rPr lang="en-US" dirty="0" err="1" smtClean="0"/>
              <a:t>desafio</a:t>
            </a:r>
            <a:r>
              <a:rPr lang="en-US" dirty="0" smtClean="0"/>
              <a:t> 2: </a:t>
            </a:r>
            <a:r>
              <a:rPr lang="en-US" dirty="0" err="1" smtClean="0"/>
              <a:t>distância</a:t>
            </a:r>
            <a:r>
              <a:rPr lang="en-US" dirty="0" smtClean="0"/>
              <a:t> </a:t>
            </a:r>
            <a:r>
              <a:rPr lang="en-US" dirty="0" err="1" smtClean="0"/>
              <a:t>específica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27/06/2015)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15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663"/>
            <a:ext cx="5943600" cy="40433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475730" y="3660791"/>
            <a:ext cx="446578" cy="27442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922308" y="1801038"/>
            <a:ext cx="3079794" cy="3719506"/>
            <a:chOff x="5943128" y="1801038"/>
            <a:chExt cx="3079794" cy="37195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39"/>
            <a:stretch/>
          </p:blipFill>
          <p:spPr>
            <a:xfrm>
              <a:off x="5943128" y="1801038"/>
              <a:ext cx="1656270" cy="37195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63" t="26131" b="54098"/>
            <a:stretch/>
          </p:blipFill>
          <p:spPr>
            <a:xfrm>
              <a:off x="7557758" y="2748403"/>
              <a:ext cx="1465164" cy="872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64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discussão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56632"/>
            <a:ext cx="8245474" cy="5101474"/>
          </a:xfrm>
        </p:spPr>
        <p:txBody>
          <a:bodyPr>
            <a:normAutofit/>
          </a:bodyPr>
          <a:lstStyle/>
          <a:p>
            <a:r>
              <a:rPr lang="en-US" dirty="0" err="1" smtClean="0"/>
              <a:t>Por</a:t>
            </a:r>
            <a:r>
              <a:rPr lang="en-US" dirty="0" smtClean="0"/>
              <a:t> que é </a:t>
            </a:r>
            <a:r>
              <a:rPr lang="en-US" dirty="0" err="1" smtClean="0"/>
              <a:t>importante</a:t>
            </a:r>
            <a:r>
              <a:rPr lang="en-US" dirty="0" smtClean="0"/>
              <a:t> para o </a:t>
            </a:r>
            <a:r>
              <a:rPr lang="en-US" dirty="0" err="1" smtClean="0"/>
              <a:t>robô</a:t>
            </a:r>
            <a:r>
              <a:rPr lang="en-US" dirty="0" smtClean="0"/>
              <a:t> </a:t>
            </a:r>
            <a:r>
              <a:rPr lang="en-US" dirty="0" err="1" smtClean="0"/>
              <a:t>seguir</a:t>
            </a:r>
            <a:r>
              <a:rPr lang="en-US" dirty="0" smtClean="0"/>
              <a:t> o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lado</a:t>
            </a:r>
            <a:r>
              <a:rPr lang="en-US" dirty="0" smtClean="0"/>
              <a:t> da </a:t>
            </a:r>
            <a:r>
              <a:rPr lang="en-US" dirty="0" err="1" smtClean="0"/>
              <a:t>linha</a:t>
            </a:r>
            <a:r>
              <a:rPr lang="en-US" dirty="0" smtClean="0"/>
              <a:t>?</a:t>
            </a:r>
          </a:p>
          <a:p>
            <a:r>
              <a:rPr lang="en-US" dirty="0" smtClean="0"/>
              <a:t>	</a:t>
            </a:r>
            <a:r>
              <a:rPr lang="en-US" b="0" dirty="0" smtClean="0"/>
              <a:t>O </a:t>
            </a:r>
            <a:r>
              <a:rPr lang="en-US" b="0" dirty="0" err="1" smtClean="0"/>
              <a:t>robô</a:t>
            </a:r>
            <a:r>
              <a:rPr lang="en-US" b="0" dirty="0" smtClean="0"/>
              <a:t> </a:t>
            </a:r>
            <a:r>
              <a:rPr lang="en-US" b="0" dirty="0" err="1" smtClean="0"/>
              <a:t>só</a:t>
            </a:r>
            <a:r>
              <a:rPr lang="en-US" b="0" dirty="0" smtClean="0"/>
              <a:t> </a:t>
            </a:r>
            <a:r>
              <a:rPr lang="en-US" b="0" dirty="0" err="1" smtClean="0"/>
              <a:t>sabe</a:t>
            </a:r>
            <a:r>
              <a:rPr lang="en-US" b="0" dirty="0" smtClean="0"/>
              <a:t> </a:t>
            </a:r>
            <a:r>
              <a:rPr lang="en-US" b="0" dirty="0" err="1" smtClean="0"/>
              <a:t>conferir</a:t>
            </a:r>
            <a:r>
              <a:rPr lang="en-US" b="0" dirty="0" smtClean="0"/>
              <a:t> se </a:t>
            </a:r>
            <a:r>
              <a:rPr lang="en-US" b="0" dirty="0" err="1" smtClean="0"/>
              <a:t>está</a:t>
            </a:r>
            <a:r>
              <a:rPr lang="en-US" b="0" dirty="0" smtClean="0"/>
              <a:t> </a:t>
            </a:r>
            <a:r>
              <a:rPr lang="en-US" b="0" dirty="0" err="1" smtClean="0"/>
              <a:t>ou</a:t>
            </a:r>
            <a:r>
              <a:rPr lang="en-US" b="0" dirty="0" smtClean="0"/>
              <a:t> </a:t>
            </a:r>
            <a:r>
              <a:rPr lang="en-US" b="0" dirty="0" err="1" smtClean="0"/>
              <a:t>não</a:t>
            </a:r>
            <a:r>
              <a:rPr lang="en-US" b="0" dirty="0" smtClean="0"/>
              <a:t> </a:t>
            </a:r>
            <a:r>
              <a:rPr lang="en-US" b="0" dirty="0" err="1" smtClean="0"/>
              <a:t>está</a:t>
            </a:r>
            <a:r>
              <a:rPr lang="en-US" b="0" dirty="0" smtClean="0"/>
              <a:t> </a:t>
            </a:r>
            <a:r>
              <a:rPr lang="en-US" b="0" dirty="0" err="1" smtClean="0"/>
              <a:t>na</a:t>
            </a:r>
            <a:r>
              <a:rPr lang="en-US" b="0" dirty="0" smtClean="0"/>
              <a:t> </a:t>
            </a:r>
            <a:r>
              <a:rPr lang="en-US" b="0" dirty="0" err="1" smtClean="0"/>
              <a:t>linha</a:t>
            </a:r>
            <a:r>
              <a:rPr lang="en-US" b="0" dirty="0" smtClean="0"/>
              <a:t>. </a:t>
            </a:r>
            <a:endParaRPr lang="en-US" dirty="0" smtClean="0"/>
          </a:p>
          <a:p>
            <a:r>
              <a:rPr lang="en-US" dirty="0" err="1" smtClean="0"/>
              <a:t>Esse</a:t>
            </a:r>
            <a:r>
              <a:rPr lang="en-US" dirty="0" smtClean="0"/>
              <a:t> é um </a:t>
            </a:r>
            <a:r>
              <a:rPr lang="en-US" dirty="0" err="1" smtClean="0"/>
              <a:t>seguidor</a:t>
            </a:r>
            <a:r>
              <a:rPr lang="en-US" dirty="0" smtClean="0"/>
              <a:t> de </a:t>
            </a:r>
            <a:r>
              <a:rPr lang="en-US" dirty="0" err="1" smtClean="0"/>
              <a:t>linha</a:t>
            </a:r>
            <a:r>
              <a:rPr lang="en-US" dirty="0" smtClean="0"/>
              <a:t> </a:t>
            </a:r>
            <a:r>
              <a:rPr lang="en-US" dirty="0" err="1" smtClean="0"/>
              <a:t>básico</a:t>
            </a:r>
            <a:r>
              <a:rPr lang="en-US" dirty="0" smtClean="0"/>
              <a:t>. </a:t>
            </a: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algumas</a:t>
            </a:r>
            <a:r>
              <a:rPr lang="en-US" dirty="0" smtClean="0"/>
              <a:t> </a:t>
            </a:r>
            <a:r>
              <a:rPr lang="en-US" dirty="0" err="1" smtClean="0"/>
              <a:t>coisas</a:t>
            </a:r>
            <a:r>
              <a:rPr lang="en-US" dirty="0" smtClean="0"/>
              <a:t> que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estavam</a:t>
            </a:r>
            <a:r>
              <a:rPr lang="en-US" dirty="0" smtClean="0"/>
              <a:t> boas </a:t>
            </a:r>
            <a:r>
              <a:rPr lang="en-US" dirty="0" err="1" smtClean="0"/>
              <a:t>neste</a:t>
            </a:r>
            <a:r>
              <a:rPr lang="en-US" dirty="0" smtClean="0"/>
              <a:t> </a:t>
            </a:r>
            <a:r>
              <a:rPr lang="en-US" dirty="0" err="1" smtClean="0"/>
              <a:t>seguidor</a:t>
            </a:r>
            <a:r>
              <a:rPr lang="en-US" dirty="0" smtClean="0"/>
              <a:t> de </a:t>
            </a:r>
            <a:r>
              <a:rPr lang="en-US" dirty="0" err="1" smtClean="0"/>
              <a:t>linha</a:t>
            </a:r>
            <a:r>
              <a:rPr lang="en-US" dirty="0" smtClean="0"/>
              <a:t>?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acha</a:t>
            </a:r>
            <a:r>
              <a:rPr lang="en-US" dirty="0" smtClean="0"/>
              <a:t> que o </a:t>
            </a:r>
            <a:r>
              <a:rPr lang="en-US" dirty="0" err="1" smtClean="0"/>
              <a:t>seguidor</a:t>
            </a:r>
            <a:r>
              <a:rPr lang="en-US" dirty="0" smtClean="0"/>
              <a:t> </a:t>
            </a:r>
            <a:r>
              <a:rPr lang="en-US" dirty="0" err="1" smtClean="0"/>
              <a:t>delinha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melhorado</a:t>
            </a:r>
            <a:r>
              <a:rPr lang="en-US" dirty="0" smtClean="0"/>
              <a:t>?</a:t>
            </a:r>
          </a:p>
          <a:p>
            <a:r>
              <a:rPr lang="en-US" dirty="0" smtClean="0"/>
              <a:t>	</a:t>
            </a:r>
            <a:r>
              <a:rPr lang="en-US" b="0" dirty="0" err="1" smtClean="0"/>
              <a:t>Ele</a:t>
            </a:r>
            <a:r>
              <a:rPr lang="en-US" b="0" dirty="0" smtClean="0"/>
              <a:t> </a:t>
            </a:r>
            <a:r>
              <a:rPr lang="en-US" b="0" dirty="0" err="1" smtClean="0"/>
              <a:t>balança</a:t>
            </a:r>
            <a:r>
              <a:rPr lang="en-US" b="0" dirty="0" smtClean="0"/>
              <a:t> </a:t>
            </a:r>
            <a:r>
              <a:rPr lang="en-US" b="0" dirty="0" err="1" smtClean="0"/>
              <a:t>muito</a:t>
            </a:r>
            <a:r>
              <a:rPr lang="en-US" b="0" dirty="0" smtClean="0"/>
              <a:t>. </a:t>
            </a:r>
            <a:r>
              <a:rPr lang="en-US" b="0" dirty="0" err="1" smtClean="0"/>
              <a:t>Seguidores</a:t>
            </a:r>
            <a:r>
              <a:rPr lang="en-US" b="0" dirty="0" smtClean="0"/>
              <a:t> de </a:t>
            </a:r>
            <a:r>
              <a:rPr lang="en-US" b="0" dirty="0" err="1" smtClean="0"/>
              <a:t>linha</a:t>
            </a:r>
            <a:r>
              <a:rPr lang="en-US" b="0" dirty="0" smtClean="0"/>
              <a:t> </a:t>
            </a:r>
            <a:r>
              <a:rPr lang="en-US" b="0" dirty="0" err="1" smtClean="0"/>
              <a:t>suaves</a:t>
            </a:r>
            <a:r>
              <a:rPr lang="en-US" b="0" dirty="0" smtClean="0"/>
              <a:t> </a:t>
            </a:r>
            <a:r>
              <a:rPr lang="en-US" b="0" dirty="0" err="1" smtClean="0"/>
              <a:t>serão</a:t>
            </a:r>
            <a:r>
              <a:rPr lang="en-US" b="0" dirty="0" smtClean="0"/>
              <a:t> </a:t>
            </a:r>
            <a:r>
              <a:rPr lang="en-US" b="0" dirty="0" err="1" smtClean="0"/>
              <a:t>descritos</a:t>
            </a:r>
            <a:r>
              <a:rPr lang="en-US" b="0" dirty="0" smtClean="0"/>
              <a:t> </a:t>
            </a:r>
            <a:r>
              <a:rPr lang="en-US" b="0" dirty="0" err="1" smtClean="0"/>
              <a:t>nas</a:t>
            </a:r>
            <a:r>
              <a:rPr lang="en-US" b="0" dirty="0" smtClean="0"/>
              <a:t> </a:t>
            </a:r>
            <a:r>
              <a:rPr lang="en-US" b="0" dirty="0" err="1" smtClean="0"/>
              <a:t>lições</a:t>
            </a:r>
            <a:r>
              <a:rPr lang="en-US" b="0" dirty="0" smtClean="0"/>
              <a:t> </a:t>
            </a:r>
            <a:r>
              <a:rPr lang="en-US" b="0" dirty="0" err="1" smtClean="0"/>
              <a:t>Avançadas</a:t>
            </a:r>
            <a:r>
              <a:rPr lang="en-US" b="0" dirty="0" smtClean="0"/>
              <a:t>.</a:t>
            </a:r>
          </a:p>
          <a:p>
            <a:r>
              <a:rPr lang="en-US" dirty="0" err="1" smtClean="0"/>
              <a:t>Qual</a:t>
            </a:r>
            <a:r>
              <a:rPr lang="en-US" dirty="0" smtClean="0"/>
              <a:t> sensor </a:t>
            </a:r>
            <a:r>
              <a:rPr lang="en-US" dirty="0" err="1" smtClean="0"/>
              <a:t>mede</a:t>
            </a:r>
            <a:r>
              <a:rPr lang="en-US" dirty="0" smtClean="0"/>
              <a:t> o </a:t>
            </a:r>
            <a:r>
              <a:rPr lang="en-US" dirty="0" err="1" smtClean="0"/>
              <a:t>quão</a:t>
            </a:r>
            <a:r>
              <a:rPr lang="en-US" dirty="0" smtClean="0"/>
              <a:t> </a:t>
            </a:r>
            <a:r>
              <a:rPr lang="en-US" dirty="0" err="1" smtClean="0"/>
              <a:t>longe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tem </a:t>
            </a:r>
            <a:r>
              <a:rPr lang="en-US" dirty="0" err="1" smtClean="0"/>
              <a:t>percorrido</a:t>
            </a:r>
            <a:r>
              <a:rPr lang="en-US" dirty="0" smtClean="0"/>
              <a:t>?</a:t>
            </a:r>
            <a:r>
              <a:rPr lang="en-US" b="0" dirty="0" smtClean="0"/>
              <a:t> </a:t>
            </a:r>
          </a:p>
          <a:p>
            <a:r>
              <a:rPr lang="en-US" dirty="0"/>
              <a:t>	</a:t>
            </a:r>
            <a:r>
              <a:rPr lang="en-US" b="0" dirty="0" smtClean="0"/>
              <a:t>O sensor de </a:t>
            </a:r>
            <a:r>
              <a:rPr lang="en-US" b="0" dirty="0" err="1" smtClean="0"/>
              <a:t>rotação</a:t>
            </a:r>
            <a:r>
              <a:rPr lang="en-US" b="0" dirty="0" smtClean="0"/>
              <a:t> </a:t>
            </a:r>
            <a:r>
              <a:rPr lang="en-US" b="0" dirty="0" err="1" smtClean="0"/>
              <a:t>usado</a:t>
            </a:r>
            <a:r>
              <a:rPr lang="en-US" b="0" dirty="0" smtClean="0"/>
              <a:t> </a:t>
            </a:r>
            <a:r>
              <a:rPr lang="en-US" b="0" dirty="0" err="1" smtClean="0"/>
              <a:t>na</a:t>
            </a:r>
            <a:r>
              <a:rPr lang="en-US" b="0" dirty="0" smtClean="0"/>
              <a:t> </a:t>
            </a:r>
            <a:r>
              <a:rPr lang="en-US" b="0" dirty="0" err="1" smtClean="0"/>
              <a:t>solução</a:t>
            </a:r>
            <a:r>
              <a:rPr lang="en-US" b="0" dirty="0" smtClean="0"/>
              <a:t> do </a:t>
            </a:r>
            <a:r>
              <a:rPr lang="en-US" b="0" dirty="0" err="1" smtClean="0"/>
              <a:t>Desafio</a:t>
            </a:r>
            <a:r>
              <a:rPr lang="en-US" b="0" dirty="0" smtClean="0"/>
              <a:t> 2 </a:t>
            </a:r>
            <a:r>
              <a:rPr lang="en-US" b="0" dirty="0" err="1" smtClean="0"/>
              <a:t>mede</a:t>
            </a:r>
            <a:r>
              <a:rPr lang="en-US" b="0" dirty="0" smtClean="0"/>
              <a:t> o </a:t>
            </a:r>
            <a:r>
              <a:rPr lang="en-US" b="0" dirty="0" err="1" smtClean="0"/>
              <a:t>quanto</a:t>
            </a:r>
            <a:r>
              <a:rPr lang="en-US" b="0" dirty="0" smtClean="0"/>
              <a:t> de </a:t>
            </a:r>
            <a:r>
              <a:rPr lang="en-US" b="0" dirty="0" err="1" smtClean="0"/>
              <a:t>rodas</a:t>
            </a:r>
            <a:r>
              <a:rPr lang="en-US" b="0" dirty="0" smtClean="0"/>
              <a:t> (360º) </a:t>
            </a:r>
            <a:r>
              <a:rPr lang="en-US" b="0" dirty="0" err="1" smtClean="0"/>
              <a:t>devem</a:t>
            </a:r>
            <a:r>
              <a:rPr lang="en-US" b="0" dirty="0" smtClean="0"/>
              <a:t> </a:t>
            </a:r>
            <a:r>
              <a:rPr lang="en-US" b="0" dirty="0" err="1" smtClean="0"/>
              <a:t>rodar</a:t>
            </a:r>
            <a:r>
              <a:rPr lang="en-US" b="0" dirty="0" smtClean="0"/>
              <a:t>.</a:t>
            </a:r>
            <a:endParaRPr lang="en-US" dirty="0" smtClean="0"/>
          </a:p>
          <a:p>
            <a:r>
              <a:rPr lang="en-US" dirty="0" smtClean="0"/>
              <a:t>Como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escreve</a:t>
            </a:r>
            <a:r>
              <a:rPr lang="en-US" dirty="0" smtClean="0"/>
              <a:t> um </a:t>
            </a:r>
            <a:r>
              <a:rPr lang="en-US" dirty="0" err="1" smtClean="0"/>
              <a:t>seguidor</a:t>
            </a:r>
            <a:r>
              <a:rPr lang="en-US" dirty="0" smtClean="0"/>
              <a:t> de </a:t>
            </a:r>
            <a:r>
              <a:rPr lang="en-US" dirty="0" err="1" smtClean="0"/>
              <a:t>linha</a:t>
            </a:r>
            <a:r>
              <a:rPr lang="en-US" dirty="0" smtClean="0"/>
              <a:t> que </a:t>
            </a:r>
            <a:r>
              <a:rPr lang="en-US" dirty="0" err="1" smtClean="0"/>
              <a:t>parará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r>
              <a:rPr lang="en-US" dirty="0" smtClean="0"/>
              <a:t>?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outra</a:t>
            </a:r>
            <a:r>
              <a:rPr lang="en-US" dirty="0" smtClean="0"/>
              <a:t> </a:t>
            </a:r>
            <a:r>
              <a:rPr lang="en-US" dirty="0" err="1" smtClean="0"/>
              <a:t>cor</a:t>
            </a:r>
            <a:r>
              <a:rPr lang="en-US" dirty="0" smtClean="0"/>
              <a:t>?</a:t>
            </a:r>
          </a:p>
          <a:p>
            <a:r>
              <a:rPr lang="en-US" dirty="0"/>
              <a:t>	</a:t>
            </a:r>
            <a:r>
              <a:rPr lang="en-US" b="0" dirty="0" err="1" smtClean="0"/>
              <a:t>Altere</a:t>
            </a:r>
            <a:r>
              <a:rPr lang="en-US" b="0" dirty="0" smtClean="0"/>
              <a:t> a </a:t>
            </a:r>
            <a:r>
              <a:rPr lang="en-US" b="0" dirty="0" err="1" smtClean="0"/>
              <a:t>condição</a:t>
            </a:r>
            <a:r>
              <a:rPr lang="en-US" b="0" dirty="0" smtClean="0"/>
              <a:t> de </a:t>
            </a:r>
            <a:r>
              <a:rPr lang="en-US" b="0" dirty="0" err="1" smtClean="0"/>
              <a:t>saída</a:t>
            </a:r>
            <a:r>
              <a:rPr lang="en-US" b="0" dirty="0" smtClean="0"/>
              <a:t> do loop para </a:t>
            </a:r>
            <a:r>
              <a:rPr lang="en-US" b="0" dirty="0" err="1" smtClean="0"/>
              <a:t>usar</a:t>
            </a:r>
            <a:r>
              <a:rPr lang="en-US" b="0" dirty="0" smtClean="0"/>
              <a:t> o sensor de cor.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27/06/2015)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créditos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Esse</a:t>
            </a:r>
            <a:r>
              <a:rPr lang="en-US" dirty="0" smtClean="0"/>
              <a:t> tutorial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criado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Sanjay Seshan e Arvind Seshan </a:t>
            </a:r>
          </a:p>
          <a:p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lições</a:t>
            </a:r>
            <a:r>
              <a:rPr lang="en-US" dirty="0" smtClean="0"/>
              <a:t> </a:t>
            </a:r>
            <a:r>
              <a:rPr lang="en-US" dirty="0" err="1" smtClean="0"/>
              <a:t>etão</a:t>
            </a:r>
            <a:r>
              <a:rPr lang="en-US" dirty="0" smtClean="0"/>
              <a:t> </a:t>
            </a:r>
            <a:r>
              <a:rPr lang="en-US" dirty="0" err="1" smtClean="0"/>
              <a:t>disponíveis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www.ev3lessons.com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27/06/2015)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Esse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trabalho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está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licensiado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sobre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Objetivos</a:t>
            </a:r>
            <a:r>
              <a:rPr lang="en-US" dirty="0" smtClean="0"/>
              <a:t> das </a:t>
            </a:r>
            <a:r>
              <a:rPr lang="en-US" dirty="0" err="1" smtClean="0"/>
              <a:t>lições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3412" y="1752600"/>
            <a:ext cx="8245474" cy="4373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humanos</a:t>
            </a:r>
            <a:r>
              <a:rPr lang="en-US" dirty="0" smtClean="0"/>
              <a:t> e </a:t>
            </a:r>
            <a:r>
              <a:rPr lang="en-US" dirty="0" err="1" smtClean="0"/>
              <a:t>robôs</a:t>
            </a:r>
            <a:r>
              <a:rPr lang="en-US" dirty="0" smtClean="0"/>
              <a:t> </a:t>
            </a:r>
            <a:r>
              <a:rPr lang="en-US" dirty="0" err="1" smtClean="0"/>
              <a:t>seguem</a:t>
            </a:r>
            <a:r>
              <a:rPr lang="en-US" dirty="0" smtClean="0"/>
              <a:t> </a:t>
            </a:r>
            <a:r>
              <a:rPr lang="en-US" dirty="0" err="1" smtClean="0"/>
              <a:t>linhas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um </a:t>
            </a:r>
            <a:r>
              <a:rPr lang="en-US" dirty="0" err="1" smtClean="0"/>
              <a:t>robô</a:t>
            </a:r>
            <a:r>
              <a:rPr lang="en-US" dirty="0" smtClean="0"/>
              <a:t> </a:t>
            </a:r>
            <a:r>
              <a:rPr lang="en-US" dirty="0" err="1" smtClean="0"/>
              <a:t>seguir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o </a:t>
            </a:r>
            <a:r>
              <a:rPr lang="en-US" dirty="0" err="1" smtClean="0"/>
              <a:t>Moco</a:t>
            </a:r>
            <a:r>
              <a:rPr lang="en-US" dirty="0" smtClean="0"/>
              <a:t> </a:t>
            </a:r>
            <a:r>
              <a:rPr lang="en-US" dirty="0" err="1" smtClean="0"/>
              <a:t>Cor</a:t>
            </a:r>
            <a:r>
              <a:rPr lang="en-US" dirty="0" smtClean="0"/>
              <a:t> no Sensor de </a:t>
            </a:r>
            <a:r>
              <a:rPr lang="en-US" dirty="0" err="1" smtClean="0"/>
              <a:t>Cor</a:t>
            </a:r>
            <a:r>
              <a:rPr lang="en-US" dirty="0" smtClean="0"/>
              <a:t> EV3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seguir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o sensor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ativado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seguir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distância</a:t>
            </a:r>
            <a:r>
              <a:rPr lang="en-US" dirty="0" smtClean="0"/>
              <a:t> </a:t>
            </a:r>
            <a:r>
              <a:rPr lang="en-US" dirty="0" err="1" smtClean="0"/>
              <a:t>específica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combinar</a:t>
            </a:r>
            <a:r>
              <a:rPr lang="en-US" dirty="0" smtClean="0"/>
              <a:t> </a:t>
            </a:r>
            <a:r>
              <a:rPr lang="en-US" dirty="0" err="1" smtClean="0"/>
              <a:t>sensores</a:t>
            </a:r>
            <a:r>
              <a:rPr lang="en-US" dirty="0" smtClean="0"/>
              <a:t>, loops e switches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27/06/2015)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Instruções</a:t>
            </a:r>
            <a:r>
              <a:rPr lang="en-US" dirty="0" smtClean="0"/>
              <a:t> de professor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Slides 4-7 </a:t>
            </a:r>
            <a:r>
              <a:rPr lang="en-US" b="0" dirty="0" err="1" smtClean="0"/>
              <a:t>são</a:t>
            </a:r>
            <a:r>
              <a:rPr lang="en-US" b="0" dirty="0" smtClean="0"/>
              <a:t> </a:t>
            </a:r>
            <a:r>
              <a:rPr lang="en-US" b="0" dirty="0" err="1" smtClean="0"/>
              <a:t>animados</a:t>
            </a:r>
            <a:r>
              <a:rPr lang="en-US" b="0" dirty="0" smtClean="0"/>
              <a:t>. Para </a:t>
            </a:r>
            <a:r>
              <a:rPr lang="en-US" b="0" dirty="0" err="1" smtClean="0"/>
              <a:t>alunos</a:t>
            </a:r>
            <a:r>
              <a:rPr lang="en-US" b="0" dirty="0" smtClean="0"/>
              <a:t> </a:t>
            </a:r>
            <a:r>
              <a:rPr lang="en-US" b="0" dirty="0" err="1" smtClean="0"/>
              <a:t>ter</a:t>
            </a:r>
            <a:r>
              <a:rPr lang="en-US" b="0" dirty="0" smtClean="0"/>
              <a:t> </a:t>
            </a:r>
            <a:r>
              <a:rPr lang="en-US" b="0" dirty="0" err="1" smtClean="0"/>
              <a:t>uma</a:t>
            </a:r>
            <a:r>
              <a:rPr lang="en-US" b="0" dirty="0" smtClean="0"/>
              <a:t> </a:t>
            </a:r>
            <a:r>
              <a:rPr lang="en-US" b="0" dirty="0" err="1" smtClean="0"/>
              <a:t>melhor</a:t>
            </a:r>
            <a:r>
              <a:rPr lang="en-US" b="0" dirty="0" smtClean="0"/>
              <a:t> </a:t>
            </a:r>
            <a:r>
              <a:rPr lang="en-US" b="0" dirty="0" err="1" smtClean="0"/>
              <a:t>compreensão</a:t>
            </a:r>
            <a:r>
              <a:rPr lang="en-US" b="0" dirty="0" smtClean="0"/>
              <a:t> de </a:t>
            </a:r>
            <a:r>
              <a:rPr lang="en-US" b="0" dirty="0" err="1" smtClean="0"/>
              <a:t>como</a:t>
            </a:r>
            <a:r>
              <a:rPr lang="en-US" b="0" dirty="0" smtClean="0"/>
              <a:t> um </a:t>
            </a:r>
            <a:r>
              <a:rPr lang="en-US" b="0" dirty="0" err="1" smtClean="0"/>
              <a:t>seguidor</a:t>
            </a:r>
            <a:r>
              <a:rPr lang="en-US" b="0" dirty="0" smtClean="0"/>
              <a:t> de </a:t>
            </a:r>
            <a:r>
              <a:rPr lang="en-US" b="0" dirty="0" err="1" smtClean="0"/>
              <a:t>linha</a:t>
            </a:r>
            <a:r>
              <a:rPr lang="en-US" b="0" dirty="0" smtClean="0"/>
              <a:t> </a:t>
            </a:r>
            <a:r>
              <a:rPr lang="en-US" b="0" dirty="0" err="1" smtClean="0"/>
              <a:t>funciona</a:t>
            </a:r>
            <a:r>
              <a:rPr lang="en-US" b="0" dirty="0" smtClean="0"/>
              <a:t> e </a:t>
            </a:r>
            <a:r>
              <a:rPr lang="en-US" b="0" dirty="0" err="1" smtClean="0"/>
              <a:t>como</a:t>
            </a:r>
            <a:r>
              <a:rPr lang="en-US" b="0" dirty="0" smtClean="0"/>
              <a:t> um </a:t>
            </a:r>
            <a:r>
              <a:rPr lang="en-US" b="0" dirty="0" err="1" smtClean="0"/>
              <a:t>humano</a:t>
            </a:r>
            <a:r>
              <a:rPr lang="en-US" b="0" dirty="0" smtClean="0"/>
              <a:t> e um </a:t>
            </a:r>
            <a:r>
              <a:rPr lang="en-US" b="0" dirty="0" err="1" smtClean="0"/>
              <a:t>robô</a:t>
            </a:r>
            <a:r>
              <a:rPr lang="en-US" b="0" dirty="0" smtClean="0"/>
              <a:t> </a:t>
            </a:r>
            <a:r>
              <a:rPr lang="en-US" b="0" dirty="0" err="1" smtClean="0"/>
              <a:t>seguem</a:t>
            </a:r>
            <a:r>
              <a:rPr lang="en-US" b="0" dirty="0" smtClean="0"/>
              <a:t> </a:t>
            </a:r>
            <a:r>
              <a:rPr lang="en-US" b="0" dirty="0" err="1" smtClean="0"/>
              <a:t>uma</a:t>
            </a:r>
            <a:r>
              <a:rPr lang="en-US" b="0" dirty="0" smtClean="0"/>
              <a:t> </a:t>
            </a:r>
            <a:r>
              <a:rPr lang="en-US" b="0" dirty="0" err="1" smtClean="0"/>
              <a:t>linha</a:t>
            </a:r>
            <a:r>
              <a:rPr lang="en-US" b="0" dirty="0" smtClean="0"/>
              <a:t>, </a:t>
            </a:r>
            <a:r>
              <a:rPr lang="en-US" b="0" dirty="0" err="1" smtClean="0"/>
              <a:t>nós</a:t>
            </a:r>
            <a:r>
              <a:rPr lang="en-US" b="0" dirty="0" smtClean="0"/>
              <a:t> </a:t>
            </a:r>
            <a:r>
              <a:rPr lang="en-US" b="0" dirty="0" err="1" smtClean="0"/>
              <a:t>recomendamos</a:t>
            </a:r>
            <a:r>
              <a:rPr lang="en-US" b="0" dirty="0" smtClean="0"/>
              <a:t> que </a:t>
            </a:r>
            <a:r>
              <a:rPr lang="en-US" b="0" dirty="0" err="1" smtClean="0"/>
              <a:t>você</a:t>
            </a:r>
            <a:r>
              <a:rPr lang="en-US" b="0" dirty="0" smtClean="0"/>
              <a:t> execute as </a:t>
            </a:r>
            <a:r>
              <a:rPr lang="en-US" b="0" dirty="0" err="1" smtClean="0"/>
              <a:t>animações</a:t>
            </a: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 smtClean="0"/>
              <a:t>Dê</a:t>
            </a:r>
            <a:r>
              <a:rPr lang="en-US" b="0" dirty="0" smtClean="0"/>
              <a:t> a </a:t>
            </a:r>
            <a:r>
              <a:rPr lang="en-US" b="0" dirty="0" err="1" smtClean="0"/>
              <a:t>cada</a:t>
            </a:r>
            <a:r>
              <a:rPr lang="en-US" b="0" dirty="0" smtClean="0"/>
              <a:t> </a:t>
            </a:r>
            <a:r>
              <a:rPr lang="en-US" b="0" dirty="0" err="1" smtClean="0"/>
              <a:t>estudante</a:t>
            </a:r>
            <a:r>
              <a:rPr lang="en-US" b="0" dirty="0" smtClean="0"/>
              <a:t>/time </a:t>
            </a:r>
            <a:r>
              <a:rPr lang="en-US" b="0" dirty="0" err="1" smtClean="0"/>
              <a:t>uma</a:t>
            </a:r>
            <a:r>
              <a:rPr lang="en-US" b="0" dirty="0" smtClean="0"/>
              <a:t> </a:t>
            </a:r>
            <a:r>
              <a:rPr lang="en-US" b="0" dirty="0" err="1" smtClean="0"/>
              <a:t>cópia</a:t>
            </a:r>
            <a:r>
              <a:rPr lang="en-US" b="0" dirty="0" smtClean="0"/>
              <a:t> do worksheet (</a:t>
            </a:r>
            <a:r>
              <a:rPr lang="en-US" b="0" dirty="0" err="1" smtClean="0"/>
              <a:t>exércicio</a:t>
            </a:r>
            <a:r>
              <a:rPr lang="en-US" b="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 smtClean="0"/>
              <a:t>Desafio</a:t>
            </a:r>
            <a:r>
              <a:rPr lang="en-US" b="0" dirty="0" smtClean="0"/>
              <a:t> 1 </a:t>
            </a:r>
            <a:r>
              <a:rPr lang="en-US" b="0" dirty="0" err="1" smtClean="0"/>
              <a:t>começa</a:t>
            </a:r>
            <a:r>
              <a:rPr lang="en-US" b="0" dirty="0" smtClean="0"/>
              <a:t> no slide 10 e </a:t>
            </a:r>
            <a:r>
              <a:rPr lang="en-US" b="0" dirty="0" err="1" smtClean="0"/>
              <a:t>Desafio</a:t>
            </a:r>
            <a:r>
              <a:rPr lang="en-US" b="0" dirty="0" smtClean="0"/>
              <a:t> 2 no Slide 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 smtClean="0"/>
              <a:t>Guia</a:t>
            </a:r>
            <a:r>
              <a:rPr lang="en-US" b="0" dirty="0" smtClean="0"/>
              <a:t> de </a:t>
            </a:r>
            <a:r>
              <a:rPr lang="en-US" b="0" dirty="0" err="1" smtClean="0"/>
              <a:t>Discussão</a:t>
            </a:r>
            <a:r>
              <a:rPr lang="en-US" b="0" dirty="0" smtClean="0"/>
              <a:t> </a:t>
            </a:r>
            <a:r>
              <a:rPr lang="en-US" b="0" dirty="0" err="1" smtClean="0"/>
              <a:t>está</a:t>
            </a:r>
            <a:r>
              <a:rPr lang="en-US" b="0" dirty="0" smtClean="0"/>
              <a:t> no Slide 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 smtClean="0"/>
              <a:t>Estudantes</a:t>
            </a:r>
            <a:r>
              <a:rPr lang="en-US" b="0" dirty="0" smtClean="0"/>
              <a:t> </a:t>
            </a:r>
            <a:r>
              <a:rPr lang="en-US" b="0" dirty="0" err="1" smtClean="0"/>
              <a:t>mais</a:t>
            </a:r>
            <a:r>
              <a:rPr lang="en-US" b="0" dirty="0" smtClean="0"/>
              <a:t> </a:t>
            </a:r>
            <a:r>
              <a:rPr lang="en-US" b="0" dirty="0" err="1" smtClean="0"/>
              <a:t>avançados</a:t>
            </a:r>
            <a:r>
              <a:rPr lang="en-US" b="0" dirty="0" smtClean="0"/>
              <a:t> </a:t>
            </a:r>
            <a:r>
              <a:rPr lang="en-US" b="0" dirty="0" err="1" smtClean="0"/>
              <a:t>podem</a:t>
            </a:r>
            <a:r>
              <a:rPr lang="en-US" b="0" dirty="0" smtClean="0"/>
              <a:t> </a:t>
            </a:r>
            <a:r>
              <a:rPr lang="en-US" b="0" dirty="0" err="1" smtClean="0"/>
              <a:t>estar</a:t>
            </a:r>
            <a:r>
              <a:rPr lang="en-US" b="0" dirty="0" smtClean="0"/>
              <a:t> </a:t>
            </a:r>
            <a:r>
              <a:rPr lang="en-US" b="0" dirty="0" err="1" smtClean="0"/>
              <a:t>interessados</a:t>
            </a:r>
            <a:r>
              <a:rPr lang="en-US" b="0" dirty="0" smtClean="0"/>
              <a:t> </a:t>
            </a:r>
            <a:r>
              <a:rPr lang="en-US" b="0" dirty="0" err="1" smtClean="0"/>
              <a:t>em</a:t>
            </a:r>
            <a:r>
              <a:rPr lang="en-US" b="0" dirty="0" smtClean="0"/>
              <a:t> outros </a:t>
            </a:r>
            <a:r>
              <a:rPr lang="en-US" b="0" dirty="0" err="1" smtClean="0"/>
              <a:t>seguidores</a:t>
            </a:r>
            <a:r>
              <a:rPr lang="en-US" b="0" dirty="0" smtClean="0"/>
              <a:t> de </a:t>
            </a:r>
            <a:r>
              <a:rPr lang="en-US" b="0" dirty="0" err="1" smtClean="0"/>
              <a:t>linha</a:t>
            </a:r>
            <a:r>
              <a:rPr lang="en-US" b="0" dirty="0" smtClean="0"/>
              <a:t> </a:t>
            </a:r>
            <a:r>
              <a:rPr lang="en-US" b="0" dirty="0" err="1" smtClean="0"/>
              <a:t>em</a:t>
            </a:r>
            <a:r>
              <a:rPr lang="en-US" b="0" dirty="0" smtClean="0"/>
              <a:t> 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 (</a:t>
            </a:r>
            <a:r>
              <a:rPr lang="en-US" dirty="0" err="1" smtClean="0"/>
              <a:t>Última</a:t>
            </a:r>
            <a:r>
              <a:rPr lang="en-US" dirty="0" smtClean="0"/>
              <a:t> edição:27/06/2015)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0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Seguir</a:t>
            </a:r>
            <a:r>
              <a:rPr lang="en-US" dirty="0" smtClean="0"/>
              <a:t> o </a:t>
            </a:r>
            <a:r>
              <a:rPr lang="en-US" dirty="0" err="1" smtClean="0"/>
              <a:t>meio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208531" cy="4373563"/>
          </a:xfrm>
        </p:spPr>
        <p:txBody>
          <a:bodyPr/>
          <a:lstStyle/>
          <a:p>
            <a:r>
              <a:rPr lang="en-US" dirty="0" err="1" smtClean="0"/>
              <a:t>Humanos</a:t>
            </a:r>
            <a:r>
              <a:rPr lang="en-US" dirty="0" smtClean="0"/>
              <a:t> </a:t>
            </a:r>
            <a:r>
              <a:rPr lang="en-US" dirty="0" err="1" smtClean="0"/>
              <a:t>querem</a:t>
            </a:r>
            <a:r>
              <a:rPr lang="en-US" dirty="0" smtClean="0"/>
              <a:t> </a:t>
            </a:r>
            <a:r>
              <a:rPr lang="en-US" dirty="0" err="1" smtClean="0"/>
              <a:t>seguir</a:t>
            </a:r>
            <a:r>
              <a:rPr lang="en-US" dirty="0" smtClean="0"/>
              <a:t> a </a:t>
            </a:r>
            <a:r>
              <a:rPr lang="en-US" dirty="0" err="1" smtClean="0"/>
              <a:t>linha</a:t>
            </a:r>
            <a:r>
              <a:rPr lang="en-US" dirty="0" smtClean="0"/>
              <a:t> no </a:t>
            </a:r>
            <a:r>
              <a:rPr lang="en-US" dirty="0" err="1" smtClean="0"/>
              <a:t>meio</a:t>
            </a:r>
            <a:r>
              <a:rPr lang="en-US" dirty="0" smtClean="0"/>
              <a:t>  </a:t>
            </a:r>
          </a:p>
          <a:p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o </a:t>
            </a:r>
            <a:r>
              <a:rPr lang="en-US" dirty="0" err="1" smtClean="0"/>
              <a:t>robô</a:t>
            </a:r>
            <a:r>
              <a:rPr lang="en-US" dirty="0" smtClean="0"/>
              <a:t> </a:t>
            </a:r>
            <a:r>
              <a:rPr lang="en-US" dirty="0" err="1" smtClean="0"/>
              <a:t>fazendo</a:t>
            </a:r>
            <a:r>
              <a:rPr lang="en-US" dirty="0" smtClean="0"/>
              <a:t> a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coisa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o </a:t>
            </a:r>
            <a:r>
              <a:rPr lang="en-US" dirty="0" smtClean="0">
                <a:solidFill>
                  <a:srgbClr val="FF0000"/>
                </a:solidFill>
              </a:rPr>
              <a:t>Sensor de </a:t>
            </a:r>
            <a:r>
              <a:rPr lang="en-US" dirty="0" err="1" smtClean="0">
                <a:solidFill>
                  <a:srgbClr val="FF0000"/>
                </a:solidFill>
              </a:rPr>
              <a:t>Cor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Que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questões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perguntar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sensor</a:t>
            </a:r>
          </a:p>
          <a:p>
            <a:pPr lvl="1"/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27/06/2015)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54595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0387787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60" y="456126"/>
            <a:ext cx="812763" cy="17184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1" name="Rounded Rectangle 10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7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13047 L 0.01146 0.64608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0" y="1048073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Bent Arrow 39"/>
          <p:cNvSpPr/>
          <p:nvPr/>
        </p:nvSpPr>
        <p:spPr>
          <a:xfrm flipH="1">
            <a:off x="3573538" y="37536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 rot="17100000">
            <a:off x="3528539" y="821707"/>
            <a:ext cx="660559" cy="790597"/>
            <a:chOff x="6310708" y="2223671"/>
            <a:chExt cx="809489" cy="898563"/>
          </a:xfrm>
        </p:grpSpPr>
        <p:sp>
          <p:nvSpPr>
            <p:cNvPr id="42" name="Rounded Rectangle 41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67118" y="3271059"/>
            <a:ext cx="29896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 </a:t>
            </a:r>
            <a:r>
              <a:rPr lang="en-US" dirty="0" err="1" smtClean="0"/>
              <a:t>nós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 no </a:t>
            </a:r>
            <a:r>
              <a:rPr lang="en-US" dirty="0" err="1" smtClean="0"/>
              <a:t>preto</a:t>
            </a:r>
            <a:r>
              <a:rPr lang="en-US" dirty="0" smtClean="0"/>
              <a:t>, continue indo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r>
              <a:rPr lang="en-US" dirty="0" smtClean="0"/>
              <a:t> </a:t>
            </a:r>
            <a:r>
              <a:rPr lang="en-US" dirty="0" err="1" smtClean="0"/>
              <a:t>reta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 </a:t>
            </a:r>
            <a:r>
              <a:rPr lang="en-US" dirty="0" err="1" smtClean="0"/>
              <a:t>nós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 no </a:t>
            </a:r>
            <a:r>
              <a:rPr lang="en-US" dirty="0" err="1" smtClean="0"/>
              <a:t>branco</a:t>
            </a:r>
            <a:r>
              <a:rPr lang="en-US" dirty="0" smtClean="0"/>
              <a:t>, </a:t>
            </a:r>
            <a:r>
              <a:rPr lang="en-US" dirty="0" err="1" smtClean="0"/>
              <a:t>vire</a:t>
            </a:r>
            <a:r>
              <a:rPr lang="en-US" dirty="0" smtClean="0"/>
              <a:t> à </a:t>
            </a:r>
            <a:r>
              <a:rPr lang="en-US" dirty="0" err="1" smtClean="0"/>
              <a:t>esquerda</a:t>
            </a:r>
            <a:r>
              <a:rPr lang="en-US" dirty="0" smtClean="0"/>
              <a:t> para </a:t>
            </a:r>
            <a:r>
              <a:rPr lang="en-US" dirty="0" err="1" smtClean="0"/>
              <a:t>voltar</a:t>
            </a:r>
            <a:r>
              <a:rPr lang="en-US" dirty="0" smtClean="0"/>
              <a:t> à </a:t>
            </a:r>
            <a:r>
              <a:rPr lang="en-US" dirty="0" err="1" smtClean="0"/>
              <a:t>linha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 err="1" smtClean="0"/>
              <a:t>Parece</a:t>
            </a:r>
            <a:r>
              <a:rPr lang="en-US" dirty="0" smtClean="0"/>
              <a:t> </a:t>
            </a:r>
            <a:r>
              <a:rPr lang="en-US" dirty="0" err="1" smtClean="0"/>
              <a:t>funcionar</a:t>
            </a:r>
            <a:r>
              <a:rPr lang="en-US" dirty="0" smtClean="0"/>
              <a:t>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28/06/2015)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579 L -0.11966 -0.170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2" y="-8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flipH="1">
            <a:off x="4875089" y="1073047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Bent Arrow 25"/>
          <p:cNvSpPr/>
          <p:nvPr/>
        </p:nvSpPr>
        <p:spPr>
          <a:xfrm flipH="1">
            <a:off x="3791364" y="828343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 rot="17100000">
            <a:off x="3926157" y="144364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69087" y="2264463"/>
            <a:ext cx="38570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 </a:t>
            </a:r>
            <a:r>
              <a:rPr lang="en-US" dirty="0" err="1" smtClean="0"/>
              <a:t>nós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 no </a:t>
            </a:r>
            <a:r>
              <a:rPr lang="en-US" dirty="0" err="1" smtClean="0"/>
              <a:t>preto</a:t>
            </a:r>
            <a:r>
              <a:rPr lang="en-US" dirty="0" smtClean="0"/>
              <a:t>, continue indo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r>
              <a:rPr lang="en-US" dirty="0" smtClean="0"/>
              <a:t> </a:t>
            </a:r>
            <a:r>
              <a:rPr lang="en-US" dirty="0" err="1" smtClean="0"/>
              <a:t>reta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 </a:t>
            </a:r>
            <a:r>
              <a:rPr lang="en-US" dirty="0" err="1" smtClean="0"/>
              <a:t>nós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 no </a:t>
            </a:r>
            <a:r>
              <a:rPr lang="en-US" dirty="0" err="1" smtClean="0"/>
              <a:t>branco</a:t>
            </a:r>
            <a:r>
              <a:rPr lang="en-US" dirty="0" smtClean="0"/>
              <a:t>, </a:t>
            </a:r>
            <a:r>
              <a:rPr lang="en-US" dirty="0" err="1" smtClean="0"/>
              <a:t>vire</a:t>
            </a:r>
            <a:r>
              <a:rPr lang="en-US" dirty="0" smtClean="0"/>
              <a:t> à </a:t>
            </a:r>
            <a:r>
              <a:rPr lang="en-US" dirty="0" err="1" smtClean="0"/>
              <a:t>esquerda</a:t>
            </a:r>
            <a:r>
              <a:rPr lang="en-US" dirty="0" smtClean="0"/>
              <a:t> para </a:t>
            </a:r>
            <a:r>
              <a:rPr lang="en-US" dirty="0" err="1" smtClean="0"/>
              <a:t>voltar</a:t>
            </a:r>
            <a:r>
              <a:rPr lang="en-US" dirty="0" smtClean="0"/>
              <a:t> à </a:t>
            </a:r>
            <a:r>
              <a:rPr lang="en-US" dirty="0" err="1" smtClean="0"/>
              <a:t>linha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OH NÃO… meu </a:t>
            </a:r>
            <a:r>
              <a:rPr lang="en-US" b="1" dirty="0" err="1" smtClean="0">
                <a:solidFill>
                  <a:srgbClr val="FF0000"/>
                </a:solidFill>
              </a:rPr>
              <a:t>robô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está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fugindo</a:t>
            </a:r>
            <a:r>
              <a:rPr lang="en-US" b="1" dirty="0" smtClean="0">
                <a:solidFill>
                  <a:srgbClr val="FF0000"/>
                </a:solidFill>
              </a:rPr>
              <a:t>…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Quando</a:t>
            </a:r>
            <a:r>
              <a:rPr lang="en-US" b="1" dirty="0" smtClean="0">
                <a:solidFill>
                  <a:srgbClr val="FF0000"/>
                </a:solidFill>
              </a:rPr>
              <a:t> o </a:t>
            </a:r>
            <a:r>
              <a:rPr lang="en-US" b="1" dirty="0" err="1" smtClean="0">
                <a:solidFill>
                  <a:srgbClr val="FF0000"/>
                </a:solidFill>
              </a:rPr>
              <a:t>robô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deixa</a:t>
            </a:r>
            <a:r>
              <a:rPr lang="en-US" b="1" dirty="0" smtClean="0">
                <a:solidFill>
                  <a:srgbClr val="FF0000"/>
                </a:solidFill>
              </a:rPr>
              <a:t> o </a:t>
            </a:r>
            <a:r>
              <a:rPr lang="en-US" b="1" dirty="0" err="1" smtClean="0">
                <a:solidFill>
                  <a:srgbClr val="FF0000"/>
                </a:solidFill>
              </a:rPr>
              <a:t>lado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esquerdo</a:t>
            </a:r>
            <a:r>
              <a:rPr lang="en-US" b="1" dirty="0" smtClean="0">
                <a:solidFill>
                  <a:srgbClr val="FF0000"/>
                </a:solidFill>
              </a:rPr>
              <a:t> da </a:t>
            </a:r>
            <a:r>
              <a:rPr lang="en-US" b="1" dirty="0" err="1" smtClean="0">
                <a:solidFill>
                  <a:srgbClr val="FF0000"/>
                </a:solidFill>
              </a:rPr>
              <a:t>linha</a:t>
            </a:r>
            <a:r>
              <a:rPr lang="en-US" b="1" dirty="0" smtClean="0">
                <a:solidFill>
                  <a:srgbClr val="FF0000"/>
                </a:solidFill>
              </a:rPr>
              <a:t>, no </a:t>
            </a:r>
            <a:r>
              <a:rPr lang="en-US" b="1" dirty="0" err="1" smtClean="0">
                <a:solidFill>
                  <a:srgbClr val="FF0000"/>
                </a:solidFill>
              </a:rPr>
              <a:t>programa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já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não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funciona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27/06/2015)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2.93259E-6 L -0.05471 -0.083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" y="-4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Seguindo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r>
              <a:rPr lang="en-US" dirty="0" smtClean="0"/>
              <a:t>: </a:t>
            </a:r>
            <a:r>
              <a:rPr lang="en-US" dirty="0" err="1" smtClean="0"/>
              <a:t>estilo</a:t>
            </a:r>
            <a:r>
              <a:rPr lang="en-US" dirty="0" smtClean="0"/>
              <a:t> do </a:t>
            </a:r>
            <a:r>
              <a:rPr lang="en-US" dirty="0" err="1" smtClean="0"/>
              <a:t>robô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774873" cy="43735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Por</a:t>
            </a:r>
            <a:r>
              <a:rPr lang="en-US" dirty="0" smtClean="0"/>
              <a:t> que o </a:t>
            </a:r>
            <a:r>
              <a:rPr lang="en-US" dirty="0" err="1" smtClean="0"/>
              <a:t>humano</a:t>
            </a:r>
            <a:r>
              <a:rPr lang="en-US" dirty="0" smtClean="0"/>
              <a:t> </a:t>
            </a:r>
            <a:r>
              <a:rPr lang="en-US" dirty="0" err="1" smtClean="0"/>
              <a:t>seguiria</a:t>
            </a:r>
            <a:r>
              <a:rPr lang="en-US" dirty="0" smtClean="0"/>
              <a:t> o </a:t>
            </a:r>
            <a:r>
              <a:rPr lang="en-US" dirty="0" err="1" smtClean="0"/>
              <a:t>meio</a:t>
            </a:r>
            <a:r>
              <a:rPr lang="en-US" dirty="0" smtClean="0"/>
              <a:t>?:</a:t>
            </a:r>
          </a:p>
          <a:p>
            <a:pPr lvl="1"/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consegue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>
                <a:solidFill>
                  <a:srgbClr val="FF0000"/>
                </a:solidFill>
              </a:rPr>
              <a:t> à </a:t>
            </a:r>
            <a:r>
              <a:rPr lang="en-US" dirty="0" err="1" smtClean="0">
                <a:solidFill>
                  <a:srgbClr val="FF0000"/>
                </a:solidFill>
              </a:rPr>
              <a:t>frente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err="1" smtClean="0"/>
              <a:t>Eles</a:t>
            </a:r>
            <a:r>
              <a:rPr lang="en-US" dirty="0" smtClean="0"/>
              <a:t> </a:t>
            </a:r>
            <a:r>
              <a:rPr lang="en-US" dirty="0" err="1" smtClean="0"/>
              <a:t>conseguem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ver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linha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inteira</a:t>
            </a:r>
            <a:r>
              <a:rPr lang="en-US" dirty="0" smtClean="0">
                <a:solidFill>
                  <a:srgbClr val="FF0000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arredores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Eles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veem</a:t>
            </a:r>
            <a:r>
              <a:rPr lang="en-US" dirty="0" smtClean="0">
                <a:solidFill>
                  <a:srgbClr val="FF0000"/>
                </a:solidFill>
              </a:rPr>
              <a:t> ambos </a:t>
            </a:r>
            <a:r>
              <a:rPr lang="en-US" dirty="0" err="1" smtClean="0">
                <a:solidFill>
                  <a:srgbClr val="FF0000"/>
                </a:solidFill>
              </a:rPr>
              <a:t>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lados</a:t>
            </a:r>
            <a:r>
              <a:rPr lang="en-US" dirty="0" smtClean="0"/>
              <a:t> e </a:t>
            </a:r>
            <a:r>
              <a:rPr lang="en-US" dirty="0" err="1" smtClean="0"/>
              <a:t>qual</a:t>
            </a:r>
            <a:r>
              <a:rPr lang="en-US" dirty="0" smtClean="0"/>
              <a:t> </a:t>
            </a:r>
            <a:r>
              <a:rPr lang="en-US" dirty="0" err="1" smtClean="0"/>
              <a:t>lado</a:t>
            </a:r>
            <a:r>
              <a:rPr lang="en-US" dirty="0" smtClean="0"/>
              <a:t> </a:t>
            </a:r>
            <a:r>
              <a:rPr lang="en-US" dirty="0" err="1" smtClean="0"/>
              <a:t>eles</a:t>
            </a:r>
            <a:r>
              <a:rPr lang="en-US" dirty="0" smtClean="0"/>
              <a:t> </a:t>
            </a:r>
            <a:r>
              <a:rPr lang="en-US" dirty="0" err="1" smtClean="0"/>
              <a:t>deixam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Por</a:t>
            </a:r>
            <a:r>
              <a:rPr lang="en-US" dirty="0" smtClean="0"/>
              <a:t> que o </a:t>
            </a:r>
            <a:r>
              <a:rPr lang="en-US" dirty="0" err="1" smtClean="0"/>
              <a:t>robô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consegue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a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coisa</a:t>
            </a:r>
            <a:r>
              <a:rPr lang="en-US" dirty="0" smtClean="0"/>
              <a:t>?: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Não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dizer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qual</a:t>
            </a:r>
            <a:r>
              <a:rPr lang="en-US" dirty="0" smtClean="0">
                <a:solidFill>
                  <a:srgbClr val="FF0000"/>
                </a:solidFill>
              </a:rPr>
              <a:t> o </a:t>
            </a:r>
            <a:r>
              <a:rPr lang="en-US" dirty="0" err="1" smtClean="0">
                <a:solidFill>
                  <a:srgbClr val="FF0000"/>
                </a:solidFill>
              </a:rPr>
              <a:t>lado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direito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esquerdo</a:t>
            </a:r>
            <a:r>
              <a:rPr lang="en-US" dirty="0" smtClean="0">
                <a:solidFill>
                  <a:srgbClr val="FF0000"/>
                </a:solidFill>
              </a:rPr>
              <a:t> da </a:t>
            </a:r>
            <a:r>
              <a:rPr lang="en-US" dirty="0" err="1" smtClean="0">
                <a:solidFill>
                  <a:srgbClr val="FF0000"/>
                </a:solidFill>
              </a:rPr>
              <a:t>linha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0B900"/>
                </a:solidFill>
              </a:rPr>
              <a:t>Como </a:t>
            </a:r>
            <a:r>
              <a:rPr lang="en-US" dirty="0" err="1" smtClean="0">
                <a:solidFill>
                  <a:srgbClr val="00B900"/>
                </a:solidFill>
              </a:rPr>
              <a:t>nós</a:t>
            </a:r>
            <a:r>
              <a:rPr lang="en-US" dirty="0" smtClean="0">
                <a:solidFill>
                  <a:srgbClr val="00B900"/>
                </a:solidFill>
              </a:rPr>
              <a:t> </a:t>
            </a:r>
            <a:r>
              <a:rPr lang="en-US" dirty="0" err="1" smtClean="0">
                <a:solidFill>
                  <a:srgbClr val="00B900"/>
                </a:solidFill>
              </a:rPr>
              <a:t>temos</a:t>
            </a:r>
            <a:r>
              <a:rPr lang="en-US" dirty="0" smtClean="0">
                <a:solidFill>
                  <a:srgbClr val="00B900"/>
                </a:solidFill>
              </a:rPr>
              <a:t> </a:t>
            </a:r>
            <a:r>
              <a:rPr lang="en-US" dirty="0" err="1" smtClean="0">
                <a:solidFill>
                  <a:srgbClr val="00B900"/>
                </a:solidFill>
              </a:rPr>
              <a:t>certeza</a:t>
            </a:r>
            <a:r>
              <a:rPr lang="en-US" dirty="0" smtClean="0">
                <a:solidFill>
                  <a:srgbClr val="00B900"/>
                </a:solidFill>
              </a:rPr>
              <a:t> que o </a:t>
            </a:r>
            <a:r>
              <a:rPr lang="en-US" dirty="0" err="1" smtClean="0">
                <a:solidFill>
                  <a:srgbClr val="00B900"/>
                </a:solidFill>
              </a:rPr>
              <a:t>robô</a:t>
            </a:r>
            <a:r>
              <a:rPr lang="en-US" dirty="0" smtClean="0">
                <a:solidFill>
                  <a:srgbClr val="00B900"/>
                </a:solidFill>
              </a:rPr>
              <a:t> </a:t>
            </a:r>
            <a:r>
              <a:rPr lang="en-US" dirty="0" err="1" smtClean="0">
                <a:solidFill>
                  <a:srgbClr val="00B900"/>
                </a:solidFill>
              </a:rPr>
              <a:t>sempre</a:t>
            </a:r>
            <a:r>
              <a:rPr lang="en-US" dirty="0" smtClean="0">
                <a:solidFill>
                  <a:srgbClr val="00B900"/>
                </a:solidFill>
              </a:rPr>
              <a:t> </a:t>
            </a:r>
            <a:r>
              <a:rPr lang="en-US" dirty="0" err="1" smtClean="0">
                <a:solidFill>
                  <a:srgbClr val="00B900"/>
                </a:solidFill>
              </a:rPr>
              <a:t>desvia</a:t>
            </a:r>
            <a:r>
              <a:rPr lang="en-US" dirty="0" smtClean="0">
                <a:solidFill>
                  <a:srgbClr val="00B900"/>
                </a:solidFill>
              </a:rPr>
              <a:t> do </a:t>
            </a:r>
            <a:r>
              <a:rPr lang="en-US" dirty="0" err="1" smtClean="0">
                <a:solidFill>
                  <a:srgbClr val="00B900"/>
                </a:solidFill>
              </a:rPr>
              <a:t>mesmo</a:t>
            </a:r>
            <a:r>
              <a:rPr lang="en-US" dirty="0" smtClean="0">
                <a:solidFill>
                  <a:srgbClr val="00B900"/>
                </a:solidFill>
              </a:rPr>
              <a:t> </a:t>
            </a:r>
            <a:r>
              <a:rPr lang="en-US" dirty="0" err="1" smtClean="0">
                <a:solidFill>
                  <a:srgbClr val="00B900"/>
                </a:solidFill>
              </a:rPr>
              <a:t>lado</a:t>
            </a:r>
            <a:r>
              <a:rPr lang="en-US" dirty="0" smtClean="0">
                <a:solidFill>
                  <a:srgbClr val="00B900"/>
                </a:solidFill>
              </a:rPr>
              <a:t> da </a:t>
            </a:r>
            <a:r>
              <a:rPr lang="en-US" dirty="0" err="1" smtClean="0">
                <a:solidFill>
                  <a:srgbClr val="00B900"/>
                </a:solidFill>
              </a:rPr>
              <a:t>linha</a:t>
            </a:r>
            <a:r>
              <a:rPr lang="en-US" dirty="0" smtClean="0">
                <a:solidFill>
                  <a:srgbClr val="00B900"/>
                </a:solidFill>
              </a:rPr>
              <a:t>?</a:t>
            </a:r>
          </a:p>
          <a:p>
            <a:pPr lvl="2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do </a:t>
            </a:r>
            <a:r>
              <a:rPr lang="en-US" dirty="0" err="1" smtClean="0"/>
              <a:t>meio</a:t>
            </a:r>
            <a:r>
              <a:rPr lang="en-US" dirty="0" smtClean="0"/>
              <a:t>, </a:t>
            </a:r>
            <a:r>
              <a:rPr lang="en-US" dirty="0" err="1" smtClean="0"/>
              <a:t>poderia</a:t>
            </a:r>
            <a:r>
              <a:rPr lang="en-US" dirty="0" smtClean="0"/>
              <a:t> o </a:t>
            </a:r>
            <a:r>
              <a:rPr lang="en-US" dirty="0" err="1" smtClean="0"/>
              <a:t>robô</a:t>
            </a:r>
            <a:r>
              <a:rPr lang="en-US" dirty="0" smtClean="0"/>
              <a:t> </a:t>
            </a:r>
            <a:r>
              <a:rPr lang="en-US" dirty="0" err="1" smtClean="0"/>
              <a:t>seguir</a:t>
            </a:r>
            <a:r>
              <a:rPr lang="en-US" dirty="0" smtClean="0"/>
              <a:t> a “</a:t>
            </a:r>
            <a:r>
              <a:rPr lang="en-US" dirty="0" err="1" smtClean="0"/>
              <a:t>borda</a:t>
            </a:r>
            <a:r>
              <a:rPr lang="en-US" dirty="0" smtClean="0"/>
              <a:t>”?</a:t>
            </a:r>
          </a:p>
          <a:p>
            <a:pPr lvl="1"/>
            <a:r>
              <a:rPr lang="en-US" dirty="0" err="1" smtClean="0"/>
              <a:t>Então</a:t>
            </a:r>
            <a:r>
              <a:rPr lang="en-US" dirty="0" smtClean="0"/>
              <a:t> agora o </a:t>
            </a:r>
            <a:r>
              <a:rPr lang="en-US" dirty="0" err="1" smtClean="0"/>
              <a:t>robô</a:t>
            </a:r>
            <a:r>
              <a:rPr lang="en-US" dirty="0" smtClean="0"/>
              <a:t> </a:t>
            </a:r>
            <a:r>
              <a:rPr lang="en-US" dirty="0" err="1" smtClean="0"/>
              <a:t>penderá</a:t>
            </a:r>
            <a:r>
              <a:rPr lang="en-US" dirty="0" smtClean="0"/>
              <a:t> para o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lado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Nós</a:t>
            </a:r>
            <a:r>
              <a:rPr lang="en-US" dirty="0" smtClean="0"/>
              <a:t> </a:t>
            </a:r>
            <a:r>
              <a:rPr lang="en-US" dirty="0" err="1" smtClean="0"/>
              <a:t>mostraremos</a:t>
            </a:r>
            <a:r>
              <a:rPr lang="en-US" dirty="0" smtClean="0"/>
              <a:t> agora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funciona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27/06/2015)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93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9918E-6 3.85327E-6 L -0.0349 3.8532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1 -4.71882E-6 L -0.03491 -0.57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Robô</a:t>
            </a:r>
            <a:r>
              <a:rPr lang="en-US" dirty="0" smtClean="0"/>
              <a:t> </a:t>
            </a:r>
            <a:r>
              <a:rPr lang="en-US" dirty="0" err="1" smtClean="0"/>
              <a:t>seguindo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r>
              <a:rPr lang="en-US" dirty="0" smtClean="0"/>
              <a:t> </a:t>
            </a:r>
            <a:r>
              <a:rPr lang="en-US" dirty="0" err="1" smtClean="0"/>
              <a:t>acontece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bordas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27/06/2015)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1" y="1752600"/>
            <a:ext cx="1245518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37213" y="1789420"/>
            <a:ext cx="463550" cy="4759325"/>
            <a:chOff x="2145" y="1178"/>
            <a:chExt cx="292" cy="2998"/>
          </a:xfrm>
        </p:grpSpPr>
        <p:grpSp>
          <p:nvGrpSpPr>
            <p:cNvPr id="54288" name="Group 5"/>
            <p:cNvGrpSpPr>
              <a:grpSpLocks/>
            </p:cNvGrpSpPr>
            <p:nvPr/>
          </p:nvGrpSpPr>
          <p:grpSpPr bwMode="auto">
            <a:xfrm>
              <a:off x="2160" y="2688"/>
              <a:ext cx="277" cy="1488"/>
              <a:chOff x="2160" y="2688"/>
              <a:chExt cx="277" cy="1488"/>
            </a:xfrm>
          </p:grpSpPr>
          <p:sp>
            <p:nvSpPr>
              <p:cNvPr id="54292" name="Line 6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160" y="3456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3" name="Line 7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H="1" flipV="1">
                <a:off x="2160" y="2688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9" name="Group 8"/>
            <p:cNvGrpSpPr>
              <a:grpSpLocks/>
            </p:cNvGrpSpPr>
            <p:nvPr/>
          </p:nvGrpSpPr>
          <p:grpSpPr bwMode="auto">
            <a:xfrm>
              <a:off x="2145" y="1178"/>
              <a:ext cx="187" cy="1510"/>
              <a:chOff x="2097" y="2618"/>
              <a:chExt cx="187" cy="1510"/>
            </a:xfrm>
          </p:grpSpPr>
          <p:sp>
            <p:nvSpPr>
              <p:cNvPr id="54290" name="Line 9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097" y="3408"/>
                <a:ext cx="18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1" name="Line 10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 flipH="1" flipV="1">
                <a:off x="2112" y="2618"/>
                <a:ext cx="172" cy="7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4280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71174" y="1752600"/>
            <a:ext cx="1101225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1" name="Group 13"/>
          <p:cNvGrpSpPr>
            <a:grpSpLocks/>
          </p:cNvGrpSpPr>
          <p:nvPr/>
        </p:nvGrpSpPr>
        <p:grpSpPr bwMode="auto">
          <a:xfrm>
            <a:off x="7364416" y="1846263"/>
            <a:ext cx="563563" cy="4783138"/>
            <a:chOff x="2143" y="1211"/>
            <a:chExt cx="355" cy="3013"/>
          </a:xfrm>
          <a:solidFill>
            <a:srgbClr val="000000"/>
          </a:solidFill>
        </p:grpSpPr>
        <p:grpSp>
          <p:nvGrpSpPr>
            <p:cNvPr id="54282" name="Group 14"/>
            <p:cNvGrpSpPr>
              <a:grpSpLocks/>
            </p:cNvGrpSpPr>
            <p:nvPr/>
          </p:nvGrpSpPr>
          <p:grpSpPr bwMode="auto">
            <a:xfrm>
              <a:off x="2143" y="2736"/>
              <a:ext cx="355" cy="1488"/>
              <a:chOff x="2143" y="2736"/>
              <a:chExt cx="355" cy="1488"/>
            </a:xfrm>
            <a:grpFill/>
          </p:grpSpPr>
          <p:sp>
            <p:nvSpPr>
              <p:cNvPr id="54286" name="Line 15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250" y="3456"/>
                <a:ext cx="248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7" name="Line 16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H="1" flipV="1">
                <a:off x="2143" y="2736"/>
                <a:ext cx="355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3" name="Group 17"/>
            <p:cNvGrpSpPr>
              <a:grpSpLocks/>
            </p:cNvGrpSpPr>
            <p:nvPr/>
          </p:nvGrpSpPr>
          <p:grpSpPr bwMode="auto">
            <a:xfrm>
              <a:off x="2143" y="1211"/>
              <a:ext cx="355" cy="1525"/>
              <a:chOff x="2095" y="2651"/>
              <a:chExt cx="355" cy="1525"/>
            </a:xfrm>
            <a:grpFill/>
          </p:grpSpPr>
          <p:sp>
            <p:nvSpPr>
              <p:cNvPr id="54284" name="Line 18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095" y="3456"/>
                <a:ext cx="355" cy="72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5" name="Line 19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H="1" flipV="1">
                <a:off x="2202" y="2651"/>
                <a:ext cx="248" cy="805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935561" y="1197534"/>
            <a:ext cx="317907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 smtClean="0">
                <a:solidFill>
                  <a:srgbClr val="000000"/>
                </a:solidFill>
              </a:rPr>
              <a:t>Seguindo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linha</a:t>
            </a:r>
            <a:r>
              <a:rPr lang="en-US" sz="1600" dirty="0" smtClean="0">
                <a:solidFill>
                  <a:srgbClr val="000000"/>
                </a:solidFill>
              </a:rPr>
              <a:t> do </a:t>
            </a:r>
            <a:r>
              <a:rPr lang="en-US" sz="1600" dirty="0" err="1" smtClean="0">
                <a:solidFill>
                  <a:srgbClr val="000000"/>
                </a:solidFill>
              </a:rPr>
              <a:t>lado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esquerdo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5848350" y="1177925"/>
            <a:ext cx="288252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 smtClean="0">
                <a:solidFill>
                  <a:srgbClr val="000000"/>
                </a:solidFill>
              </a:rPr>
              <a:t>Seguindo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linha</a:t>
            </a:r>
            <a:r>
              <a:rPr lang="en-US" sz="1600" dirty="0" smtClean="0">
                <a:solidFill>
                  <a:srgbClr val="000000"/>
                </a:solidFill>
              </a:rPr>
              <a:t> do </a:t>
            </a:r>
            <a:r>
              <a:rPr lang="en-US" sz="1600" dirty="0" err="1" smtClean="0">
                <a:solidFill>
                  <a:srgbClr val="000000"/>
                </a:solidFill>
              </a:rPr>
              <a:t>lado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direito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7396" y="2103060"/>
            <a:ext cx="26321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 </a:t>
            </a:r>
            <a:r>
              <a:rPr lang="en-US" sz="2400" dirty="0" err="1" smtClean="0"/>
              <a:t>robô</a:t>
            </a:r>
            <a:r>
              <a:rPr lang="en-US" sz="2400" dirty="0" smtClean="0"/>
              <a:t> tem que </a:t>
            </a:r>
            <a:r>
              <a:rPr lang="en-US" sz="2400" dirty="0" err="1" smtClean="0"/>
              <a:t>escolher</a:t>
            </a:r>
            <a:r>
              <a:rPr lang="en-US" sz="2400" dirty="0" smtClean="0"/>
              <a:t> </a:t>
            </a:r>
            <a:r>
              <a:rPr lang="en-US" sz="2400" dirty="0" err="1" smtClean="0"/>
              <a:t>qual</a:t>
            </a:r>
            <a:r>
              <a:rPr lang="en-US" sz="2400" dirty="0" smtClean="0"/>
              <a:t> </a:t>
            </a:r>
            <a:r>
              <a:rPr lang="en-US" sz="2400" dirty="0" err="1" smtClean="0"/>
              <a:t>caminho</a:t>
            </a:r>
            <a:r>
              <a:rPr lang="en-US" sz="2400" dirty="0" smtClean="0"/>
              <a:t> </a:t>
            </a:r>
            <a:r>
              <a:rPr lang="en-US" sz="2400" dirty="0" err="1" smtClean="0"/>
              <a:t>virar</a:t>
            </a:r>
            <a:r>
              <a:rPr lang="en-US" sz="2400" dirty="0" smtClean="0"/>
              <a:t> </a:t>
            </a:r>
            <a:r>
              <a:rPr lang="en-US" sz="2400" dirty="0" err="1" smtClean="0"/>
              <a:t>quando</a:t>
            </a:r>
            <a:r>
              <a:rPr lang="en-US" sz="2400" dirty="0" smtClean="0"/>
              <a:t> o sensor de </a:t>
            </a:r>
            <a:r>
              <a:rPr lang="en-US" sz="2400" dirty="0" err="1" smtClean="0"/>
              <a:t>cor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identificar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cor</a:t>
            </a:r>
            <a:r>
              <a:rPr lang="en-US" sz="2400" dirty="0" smtClean="0"/>
              <a:t> </a:t>
            </a:r>
            <a:r>
              <a:rPr lang="en-US" sz="2400" dirty="0" err="1" smtClean="0"/>
              <a:t>diferente</a:t>
            </a:r>
            <a:r>
              <a:rPr lang="en-US" sz="2400" dirty="0" smtClean="0"/>
              <a:t>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A </a:t>
            </a:r>
            <a:r>
              <a:rPr lang="en-US" sz="2400" dirty="0" err="1" smtClean="0"/>
              <a:t>resposta</a:t>
            </a:r>
            <a:r>
              <a:rPr lang="en-US" sz="2400" dirty="0" smtClean="0"/>
              <a:t> </a:t>
            </a:r>
            <a:r>
              <a:rPr lang="en-US" sz="2400" dirty="0" err="1" smtClean="0"/>
              <a:t>depende</a:t>
            </a:r>
            <a:r>
              <a:rPr lang="en-US" sz="2400" dirty="0" smtClean="0"/>
              <a:t> de </a:t>
            </a:r>
            <a:r>
              <a:rPr lang="en-US" sz="2400" dirty="0" err="1" smtClean="0"/>
              <a:t>qual</a:t>
            </a:r>
            <a:r>
              <a:rPr lang="en-US" sz="2400" dirty="0" smtClean="0"/>
              <a:t> </a:t>
            </a:r>
            <a:r>
              <a:rPr lang="en-US" sz="2400" dirty="0" err="1" smtClean="0"/>
              <a:t>lado</a:t>
            </a:r>
            <a:r>
              <a:rPr lang="en-US" sz="2400" dirty="0" smtClean="0"/>
              <a:t> da </a:t>
            </a:r>
            <a:r>
              <a:rPr lang="en-US" sz="2400" dirty="0" err="1" smtClean="0"/>
              <a:t>linha</a:t>
            </a:r>
            <a:r>
              <a:rPr lang="en-US" sz="2400" dirty="0" smtClean="0"/>
              <a:t> </a:t>
            </a:r>
            <a:r>
              <a:rPr lang="en-US" sz="2400" dirty="0" err="1" smtClean="0"/>
              <a:t>você</a:t>
            </a:r>
            <a:r>
              <a:rPr lang="en-US" sz="2400" dirty="0" smtClean="0"/>
              <a:t> </a:t>
            </a:r>
            <a:r>
              <a:rPr lang="en-US" sz="2400" dirty="0" err="1" smtClean="0"/>
              <a:t>está</a:t>
            </a:r>
            <a:r>
              <a:rPr lang="en-US" sz="2400" dirty="0" smtClean="0"/>
              <a:t> </a:t>
            </a:r>
            <a:r>
              <a:rPr lang="en-US" sz="2400" dirty="0" err="1" smtClean="0"/>
              <a:t>seguindo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61352" y="1717527"/>
            <a:ext cx="1088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Se no </a:t>
            </a:r>
            <a:r>
              <a:rPr lang="en-US" sz="1600" dirty="0" err="1" smtClean="0">
                <a:solidFill>
                  <a:srgbClr val="FFFF00"/>
                </a:solidFill>
              </a:rPr>
              <a:t>preto</a:t>
            </a:r>
            <a:r>
              <a:rPr lang="en-US" sz="1600" dirty="0" smtClean="0">
                <a:solidFill>
                  <a:srgbClr val="FFFF00"/>
                </a:solidFill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</a:rPr>
              <a:t>vire</a:t>
            </a:r>
            <a:r>
              <a:rPr lang="en-US" sz="1600" dirty="0" smtClean="0">
                <a:solidFill>
                  <a:srgbClr val="FFFF00"/>
                </a:solidFill>
              </a:rPr>
              <a:t> à </a:t>
            </a:r>
            <a:r>
              <a:rPr lang="en-US" sz="1600" dirty="0" err="1" smtClean="0">
                <a:solidFill>
                  <a:srgbClr val="FFFF00"/>
                </a:solidFill>
              </a:rPr>
              <a:t>esquerda</a:t>
            </a:r>
            <a:r>
              <a:rPr lang="en-US" sz="1600" dirty="0" smtClean="0">
                <a:solidFill>
                  <a:srgbClr val="FFFF00"/>
                </a:solidFill>
              </a:rPr>
              <a:t>. Se no </a:t>
            </a:r>
            <a:r>
              <a:rPr lang="en-US" sz="1600" dirty="0" err="1" smtClean="0">
                <a:solidFill>
                  <a:srgbClr val="FFFF00"/>
                </a:solidFill>
              </a:rPr>
              <a:t>branco,vire</a:t>
            </a:r>
            <a:r>
              <a:rPr lang="en-US" sz="1600" dirty="0" smtClean="0">
                <a:solidFill>
                  <a:srgbClr val="FFFF00"/>
                </a:solidFill>
              </a:rPr>
              <a:t> à </a:t>
            </a:r>
            <a:r>
              <a:rPr lang="en-US" sz="1600" dirty="0" err="1" smtClean="0">
                <a:solidFill>
                  <a:srgbClr val="FFFF00"/>
                </a:solidFill>
              </a:rPr>
              <a:t>direita</a:t>
            </a:r>
            <a:r>
              <a:rPr lang="en-US" sz="1600" dirty="0" smtClean="0">
                <a:solidFill>
                  <a:srgbClr val="FFFF00"/>
                </a:solidFill>
              </a:rPr>
              <a:t>.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84003" y="1779895"/>
            <a:ext cx="1048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Se no </a:t>
            </a:r>
            <a:r>
              <a:rPr lang="en-US" sz="1600" dirty="0" err="1" smtClean="0">
                <a:solidFill>
                  <a:srgbClr val="FFFF00"/>
                </a:solidFill>
              </a:rPr>
              <a:t>preto</a:t>
            </a:r>
            <a:r>
              <a:rPr lang="en-US" sz="1600" dirty="0" smtClean="0">
                <a:solidFill>
                  <a:srgbClr val="FFFF00"/>
                </a:solidFill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</a:rPr>
              <a:t>vire</a:t>
            </a:r>
            <a:r>
              <a:rPr lang="en-US" sz="1600" dirty="0" smtClean="0">
                <a:solidFill>
                  <a:srgbClr val="FFFF00"/>
                </a:solidFill>
              </a:rPr>
              <a:t> à </a:t>
            </a:r>
            <a:r>
              <a:rPr lang="en-US" sz="1600" dirty="0" err="1" smtClean="0">
                <a:solidFill>
                  <a:srgbClr val="FFFF00"/>
                </a:solidFill>
              </a:rPr>
              <a:t>direita</a:t>
            </a:r>
            <a:r>
              <a:rPr lang="en-US" sz="1600" dirty="0" smtClean="0">
                <a:solidFill>
                  <a:srgbClr val="FFFF00"/>
                </a:solidFill>
              </a:rPr>
              <a:t>. Se no </a:t>
            </a:r>
            <a:r>
              <a:rPr lang="en-US" sz="1600" dirty="0" err="1" smtClean="0">
                <a:solidFill>
                  <a:srgbClr val="FFFF00"/>
                </a:solidFill>
              </a:rPr>
              <a:t>branco</a:t>
            </a:r>
            <a:r>
              <a:rPr lang="en-US" sz="1600" dirty="0" smtClean="0">
                <a:solidFill>
                  <a:srgbClr val="FFFF00"/>
                </a:solidFill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</a:rPr>
              <a:t>vire</a:t>
            </a:r>
            <a:r>
              <a:rPr lang="en-US" sz="1600" dirty="0" smtClean="0">
                <a:solidFill>
                  <a:srgbClr val="FFFF00"/>
                </a:solidFill>
              </a:rPr>
              <a:t> à </a:t>
            </a:r>
            <a:r>
              <a:rPr lang="en-US" sz="1600" dirty="0" err="1" smtClean="0">
                <a:solidFill>
                  <a:srgbClr val="FFFF00"/>
                </a:solidFill>
              </a:rPr>
              <a:t>esquerda</a:t>
            </a:r>
            <a:r>
              <a:rPr lang="en-US" sz="1600" dirty="0" smtClean="0">
                <a:solidFill>
                  <a:srgbClr val="FFFF00"/>
                </a:solidFill>
              </a:rPr>
              <a:t>.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422321" y="5926364"/>
            <a:ext cx="660559" cy="790597"/>
            <a:chOff x="6310708" y="2223671"/>
            <a:chExt cx="809489" cy="898563"/>
          </a:xfrm>
        </p:grpSpPr>
        <p:sp>
          <p:nvSpPr>
            <p:cNvPr id="28" name="Rounded Rectangle 2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68843" y="592636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55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Começando</a:t>
            </a:r>
            <a:r>
              <a:rPr lang="en-US" dirty="0" smtClean="0"/>
              <a:t> com o </a:t>
            </a:r>
            <a:r>
              <a:rPr lang="en-US" dirty="0" err="1" smtClean="0"/>
              <a:t>robô</a:t>
            </a:r>
            <a:r>
              <a:rPr lang="en-US" dirty="0" smtClean="0"/>
              <a:t> no </a:t>
            </a:r>
            <a:r>
              <a:rPr lang="en-US" dirty="0" err="1" smtClean="0"/>
              <a:t>lado</a:t>
            </a:r>
            <a:r>
              <a:rPr lang="en-US" dirty="0" smtClean="0"/>
              <a:t> </a:t>
            </a:r>
            <a:r>
              <a:rPr lang="en-US" dirty="0" err="1" smtClean="0"/>
              <a:t>correto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27/06/2015)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977598" y="12883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6327" name="Group 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flipH="1">
            <a:off x="1218898" y="1248628"/>
            <a:ext cx="914400" cy="3810000"/>
            <a:chOff x="3581400" y="1219200"/>
            <a:chExt cx="914400" cy="3810000"/>
          </a:xfrm>
        </p:grpSpPr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>
            <a:xfrm rot="10800000">
              <a:off x="3657600" y="4343400"/>
              <a:ext cx="838200" cy="6858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custDataLst>
                <p:tags r:id="rId15"/>
              </p:custDataLst>
            </p:nvPr>
          </p:nvCxnSpPr>
          <p:spPr>
            <a:xfrm rot="5400000" flipH="1" flipV="1">
              <a:off x="3619500" y="35433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>
              <p:custDataLst>
                <p:tags r:id="rId16"/>
              </p:custDataLst>
            </p:nvPr>
          </p:nvCxnSpPr>
          <p:spPr>
            <a:xfrm rot="10800000">
              <a:off x="3581400" y="2743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>
              <p:custDataLst>
                <p:tags r:id="rId17"/>
              </p:custDataLst>
            </p:nvPr>
          </p:nvCxnSpPr>
          <p:spPr>
            <a:xfrm flipV="1">
              <a:off x="3657600" y="1981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>
              <p:custDataLst>
                <p:tags r:id="rId18"/>
              </p:custDataLst>
            </p:nvPr>
          </p:nvCxnSpPr>
          <p:spPr>
            <a:xfrm rot="10800000">
              <a:off x="3657600" y="1219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>
            <p:custDataLst>
              <p:tags r:id="rId4"/>
            </p:custDataLst>
          </p:nvPr>
        </p:nvSpPr>
        <p:spPr>
          <a:xfrm>
            <a:off x="3018065" y="13027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3" name="Straight Connector 22"/>
          <p:cNvCxnSpPr/>
          <p:nvPr>
            <p:custDataLst>
              <p:tags r:id="rId5"/>
            </p:custDataLst>
          </p:nvPr>
        </p:nvCxnSpPr>
        <p:spPr>
          <a:xfrm rot="16200000" flipV="1">
            <a:off x="3230790" y="1251915"/>
            <a:ext cx="7620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6"/>
            </p:custDataLst>
          </p:nvPr>
        </p:nvCxnSpPr>
        <p:spPr>
          <a:xfrm rot="5400000" flipH="1" flipV="1">
            <a:off x="3148240" y="36077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7"/>
            </p:custDataLst>
          </p:nvPr>
        </p:nvCxnSpPr>
        <p:spPr>
          <a:xfrm rot="10800000">
            <a:off x="3110140" y="44205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8"/>
            </p:custDataLst>
          </p:nvPr>
        </p:nvCxnSpPr>
        <p:spPr>
          <a:xfrm flipV="1">
            <a:off x="3170465" y="1978990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9"/>
            </p:custDataLst>
          </p:nvPr>
        </p:nvCxnSpPr>
        <p:spPr>
          <a:xfrm rot="10800000">
            <a:off x="3119665" y="28076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>
            <p:custDataLst>
              <p:tags r:id="rId10"/>
            </p:custDataLst>
          </p:nvPr>
        </p:nvSpPr>
        <p:spPr>
          <a:xfrm>
            <a:off x="8321674" y="1251914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6" name="Straight Connector 55"/>
          <p:cNvCxnSpPr/>
          <p:nvPr>
            <p:custDataLst>
              <p:tags r:id="rId11"/>
            </p:custDataLst>
          </p:nvPr>
        </p:nvCxnSpPr>
        <p:spPr>
          <a:xfrm flipH="1">
            <a:off x="4984749" y="4452314"/>
            <a:ext cx="814388" cy="76835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12"/>
            </p:custDataLst>
          </p:nvPr>
        </p:nvCxnSpPr>
        <p:spPr>
          <a:xfrm flipH="1">
            <a:off x="5821362" y="4376114"/>
            <a:ext cx="990600" cy="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13"/>
            </p:custDataLst>
          </p:nvPr>
        </p:nvCxnSpPr>
        <p:spPr>
          <a:xfrm flipH="1" flipV="1">
            <a:off x="6923087" y="4376114"/>
            <a:ext cx="714375" cy="6858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08665" y="2170649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55671" y="1841604"/>
            <a:ext cx="9760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756" y="2313591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07896" y="5125554"/>
            <a:ext cx="660559" cy="790597"/>
            <a:chOff x="6310708" y="2223671"/>
            <a:chExt cx="809489" cy="898563"/>
          </a:xfrm>
        </p:grpSpPr>
        <p:sp>
          <p:nvSpPr>
            <p:cNvPr id="49" name="Rounded Rectangle 4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399065" y="5227128"/>
            <a:ext cx="660559" cy="790597"/>
            <a:chOff x="6310708" y="2223671"/>
            <a:chExt cx="809489" cy="898563"/>
          </a:xfrm>
        </p:grpSpPr>
        <p:sp>
          <p:nvSpPr>
            <p:cNvPr id="68" name="Rounded Rectangle 6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07182" y="5182566"/>
            <a:ext cx="660559" cy="790597"/>
            <a:chOff x="6310708" y="2223671"/>
            <a:chExt cx="809489" cy="898563"/>
          </a:xfrm>
        </p:grpSpPr>
        <p:sp>
          <p:nvSpPr>
            <p:cNvPr id="73" name="Rounded Rectangle 7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44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6383</TotalTime>
  <Words>862</Words>
  <Application>Microsoft Macintosh PowerPoint</Application>
  <PresentationFormat>On-screen Show (4:3)</PresentationFormat>
  <Paragraphs>127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 Black</vt:lpstr>
      <vt:lpstr>Calibri</vt:lpstr>
      <vt:lpstr>Calibri Light</vt:lpstr>
      <vt:lpstr>Helvetica Neue</vt:lpstr>
      <vt:lpstr>Zapf Dingbats</vt:lpstr>
      <vt:lpstr>Arial</vt:lpstr>
      <vt:lpstr>beginner</vt:lpstr>
      <vt:lpstr>Custom Design</vt:lpstr>
      <vt:lpstr>Lição de programação iniciante</vt:lpstr>
      <vt:lpstr>Objetivos das lições</vt:lpstr>
      <vt:lpstr>Instruções de professor</vt:lpstr>
      <vt:lpstr>Seguir o meio?</vt:lpstr>
      <vt:lpstr>PowerPoint Presentation</vt:lpstr>
      <vt:lpstr>PowerPoint Presentation</vt:lpstr>
      <vt:lpstr>Seguindo linha: estilo do robô</vt:lpstr>
      <vt:lpstr>Robô seguindo linha acontece nas bordas</vt:lpstr>
      <vt:lpstr>Começando com o robô no lado correto</vt:lpstr>
      <vt:lpstr>Desafio 1 do seguidor de linha</vt:lpstr>
      <vt:lpstr>Solução do desafio de seguir linha</vt:lpstr>
      <vt:lpstr>Solução do desafio 1</vt:lpstr>
      <vt:lpstr>Desafio 2 do seguidor de linha</vt:lpstr>
      <vt:lpstr>Solução do desafio 2: sensor</vt:lpstr>
      <vt:lpstr>Solução do desafio 2: distância específica</vt:lpstr>
      <vt:lpstr>Guia de discussão</vt:lpstr>
      <vt:lpstr>créditos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user</dc:creator>
  <cp:lastModifiedBy>Srinivasan Seshan</cp:lastModifiedBy>
  <cp:revision>17</cp:revision>
  <dcterms:created xsi:type="dcterms:W3CDTF">2014-08-07T02:19:13Z</dcterms:created>
  <dcterms:modified xsi:type="dcterms:W3CDTF">2017-02-11T16:06:25Z</dcterms:modified>
</cp:coreProperties>
</file>